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87" r:id="rId2"/>
    <p:sldId id="369" r:id="rId3"/>
    <p:sldId id="367" r:id="rId4"/>
    <p:sldId id="338" r:id="rId5"/>
    <p:sldId id="324" r:id="rId6"/>
    <p:sldId id="341" r:id="rId7"/>
    <p:sldId id="347" r:id="rId8"/>
    <p:sldId id="346" r:id="rId9"/>
    <p:sldId id="343" r:id="rId10"/>
    <p:sldId id="330" r:id="rId11"/>
    <p:sldId id="354" r:id="rId12"/>
    <p:sldId id="370" r:id="rId13"/>
    <p:sldId id="371" r:id="rId14"/>
    <p:sldId id="372" r:id="rId15"/>
    <p:sldId id="332" r:id="rId16"/>
    <p:sldId id="352" r:id="rId17"/>
    <p:sldId id="353" r:id="rId18"/>
    <p:sldId id="357" r:id="rId19"/>
    <p:sldId id="365" r:id="rId20"/>
    <p:sldId id="336" r:id="rId21"/>
    <p:sldId id="348" r:id="rId22"/>
    <p:sldId id="335" r:id="rId23"/>
    <p:sldId id="358" r:id="rId24"/>
    <p:sldId id="337" r:id="rId25"/>
    <p:sldId id="360" r:id="rId26"/>
    <p:sldId id="331" r:id="rId27"/>
    <p:sldId id="326" r:id="rId28"/>
    <p:sldId id="327" r:id="rId29"/>
    <p:sldId id="328" r:id="rId30"/>
    <p:sldId id="361" r:id="rId31"/>
    <p:sldId id="362" r:id="rId32"/>
    <p:sldId id="363" r:id="rId33"/>
    <p:sldId id="364" r:id="rId34"/>
    <p:sldId id="259" r:id="rId35"/>
    <p:sldId id="261" r:id="rId36"/>
    <p:sldId id="262" r:id="rId37"/>
    <p:sldId id="323" r:id="rId38"/>
    <p:sldId id="297" r:id="rId39"/>
    <p:sldId id="298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15" autoAdjust="0"/>
    <p:restoredTop sz="94660"/>
  </p:normalViewPr>
  <p:slideViewPr>
    <p:cSldViewPr>
      <p:cViewPr>
        <p:scale>
          <a:sx n="75" d="100"/>
          <a:sy n="75" d="100"/>
        </p:scale>
        <p:origin x="-1608" y="-1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89C8E-F97E-4C15-9875-14A589198C37}" type="datetimeFigureOut">
              <a:rPr lang="en-US" smtClean="0"/>
              <a:t>12/30/2016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B35BB8-D357-4C5C-9028-CF08862F90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249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E676A-D4A4-492C-A159-706C918A695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534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6B0DE-893A-44B1-A491-3217C1010C1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C9B3C-24E8-43C9-AE81-FB1BC6633794}" type="datetimeFigureOut">
              <a:rPr lang="en-US" smtClean="0"/>
              <a:t>12/30/2016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D738-D1BC-46DD-A468-197586977D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492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C9B3C-24E8-43C9-AE81-FB1BC6633794}" type="datetimeFigureOut">
              <a:rPr lang="en-US" smtClean="0"/>
              <a:t>12/30/2016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D738-D1BC-46DD-A468-197586977D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766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C9B3C-24E8-43C9-AE81-FB1BC6633794}" type="datetimeFigureOut">
              <a:rPr lang="en-US" smtClean="0"/>
              <a:t>12/30/2016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D738-D1BC-46DD-A468-197586977D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409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C9B3C-24E8-43C9-AE81-FB1BC6633794}" type="datetimeFigureOut">
              <a:rPr lang="en-US" smtClean="0"/>
              <a:t>12/30/2016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D738-D1BC-46DD-A468-197586977D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937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C9B3C-24E8-43C9-AE81-FB1BC6633794}" type="datetimeFigureOut">
              <a:rPr lang="en-US" smtClean="0"/>
              <a:t>12/30/2016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D738-D1BC-46DD-A468-197586977D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629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C9B3C-24E8-43C9-AE81-FB1BC6633794}" type="datetimeFigureOut">
              <a:rPr lang="en-US" smtClean="0"/>
              <a:t>12/30/2016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D738-D1BC-46DD-A468-197586977D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488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C9B3C-24E8-43C9-AE81-FB1BC6633794}" type="datetimeFigureOut">
              <a:rPr lang="en-US" smtClean="0"/>
              <a:t>12/30/2016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D738-D1BC-46DD-A468-197586977D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136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C9B3C-24E8-43C9-AE81-FB1BC6633794}" type="datetimeFigureOut">
              <a:rPr lang="en-US" smtClean="0"/>
              <a:t>12/30/2016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D738-D1BC-46DD-A468-197586977D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459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C9B3C-24E8-43C9-AE81-FB1BC6633794}" type="datetimeFigureOut">
              <a:rPr lang="en-US" smtClean="0"/>
              <a:t>12/30/2016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D738-D1BC-46DD-A468-197586977D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154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C9B3C-24E8-43C9-AE81-FB1BC6633794}" type="datetimeFigureOut">
              <a:rPr lang="en-US" smtClean="0"/>
              <a:t>12/30/2016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D738-D1BC-46DD-A468-197586977D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186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C9B3C-24E8-43C9-AE81-FB1BC6633794}" type="datetimeFigureOut">
              <a:rPr lang="en-US" smtClean="0"/>
              <a:t>12/30/2016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D738-D1BC-46DD-A468-197586977D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781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C9B3C-24E8-43C9-AE81-FB1BC6633794}" type="datetimeFigureOut">
              <a:rPr lang="en-US" smtClean="0"/>
              <a:t>12/30/2016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ED738-D1BC-46DD-A468-197586977D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029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rianWinkel@simiode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imiode.org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BrianWinkel@SIMIODE.com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0" y="457200"/>
            <a:ext cx="7114079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Joint Mathematics Meetings 2017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Teaching and Learning of Undergraduate Ordinary Differential </a:t>
            </a:r>
            <a:r>
              <a:rPr lang="en-US" sz="2800" b="1" dirty="0" smtClean="0">
                <a:solidFill>
                  <a:srgbClr val="FF0000"/>
                </a:solidFill>
              </a:rPr>
              <a:t>Equations, I </a:t>
            </a:r>
            <a:endParaRPr lang="en-US" sz="2800" b="1" dirty="0">
              <a:solidFill>
                <a:srgbClr val="FF0000"/>
              </a:solidFill>
            </a:endParaRPr>
          </a:p>
          <a:p>
            <a:pPr algn="ctr"/>
            <a:endParaRPr lang="en-US" sz="2400" b="1" i="1" dirty="0" smtClean="0"/>
          </a:p>
          <a:p>
            <a:pPr algn="ctr"/>
            <a:r>
              <a:rPr lang="en-US" sz="2400" b="1" dirty="0" smtClean="0"/>
              <a:t>10:20 AM Friday, 6 January 2017</a:t>
            </a:r>
          </a:p>
          <a:p>
            <a:pPr algn="ctr"/>
            <a:r>
              <a:rPr lang="en-US" sz="2400" b="1" dirty="0" smtClean="0"/>
              <a:t>Marriott Marquis, A702 Atrium Level</a:t>
            </a:r>
          </a:p>
          <a:p>
            <a:pPr algn="ctr"/>
            <a:endParaRPr lang="en-US" sz="2800" b="1" dirty="0" smtClean="0"/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Stay Tuned  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Modeling in Differential Equations Courses</a:t>
            </a:r>
            <a:endParaRPr lang="en-US" sz="2800" b="1" dirty="0">
              <a:solidFill>
                <a:srgbClr val="FF0000"/>
              </a:solidFill>
            </a:endParaRPr>
          </a:p>
          <a:p>
            <a:pPr algn="ctr"/>
            <a:endParaRPr lang="en-US" sz="2800" b="1" dirty="0" smtClean="0"/>
          </a:p>
          <a:p>
            <a:pPr algn="ctr"/>
            <a:r>
              <a:rPr lang="en-US" b="1" dirty="0" smtClean="0"/>
              <a:t>Brian Winkel, PROF Emeritus,  </a:t>
            </a:r>
          </a:p>
          <a:p>
            <a:pPr algn="ctr"/>
            <a:r>
              <a:rPr lang="en-US" b="1" dirty="0" smtClean="0"/>
              <a:t>United States Military Academy</a:t>
            </a:r>
          </a:p>
          <a:p>
            <a:pPr algn="ctr"/>
            <a:r>
              <a:rPr lang="en-US" b="1" dirty="0" smtClean="0"/>
              <a:t>West Point NY USA</a:t>
            </a:r>
          </a:p>
          <a:p>
            <a:pPr algn="ctr"/>
            <a:r>
              <a:rPr lang="en-US" b="1" dirty="0" smtClean="0"/>
              <a:t>Director SIMIODE</a:t>
            </a:r>
          </a:p>
          <a:p>
            <a:pPr algn="ctr"/>
            <a:r>
              <a:rPr lang="en-US" sz="2800" b="1" dirty="0" smtClean="0">
                <a:hlinkClick r:id="rId3"/>
              </a:rPr>
              <a:t>Brian@simiode.org</a:t>
            </a:r>
            <a:r>
              <a:rPr lang="en-US" sz="2800" b="1" dirty="0" smtClean="0"/>
              <a:t>    </a:t>
            </a:r>
            <a:r>
              <a:rPr lang="en-US" sz="2800" b="1" dirty="0" smtClean="0">
                <a:hlinkClick r:id="rId4"/>
              </a:rPr>
              <a:t>www.simiode.org</a:t>
            </a:r>
            <a:r>
              <a:rPr lang="en-US" sz="2800" b="1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8804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43637"/>
            <a:ext cx="8348504" cy="597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Shameless</a:t>
            </a:r>
          </a:p>
          <a:p>
            <a:r>
              <a:rPr lang="en-US" sz="2800" dirty="0" smtClean="0"/>
              <a:t> </a:t>
            </a:r>
          </a:p>
          <a:p>
            <a:r>
              <a:rPr lang="en-US" sz="2800" dirty="0" smtClean="0"/>
              <a:t>For Talk from Civil Engineer on Tuned Mass Dampers</a:t>
            </a:r>
          </a:p>
          <a:p>
            <a:endParaRPr lang="en-US" sz="2800" dirty="0"/>
          </a:p>
          <a:p>
            <a:r>
              <a:rPr lang="en-US" sz="2800" dirty="0" smtClean="0"/>
              <a:t>Saturday </a:t>
            </a:r>
            <a:r>
              <a:rPr lang="en-US" sz="2800" dirty="0"/>
              <a:t>January 7, 2017</a:t>
            </a:r>
            <a:br>
              <a:rPr lang="en-US" sz="2800" dirty="0"/>
            </a:br>
            <a:r>
              <a:rPr lang="en-US" sz="2800" dirty="0"/>
              <a:t>AMS Special Session on The Modeling First Approach to </a:t>
            </a:r>
            <a:endParaRPr lang="en-US" sz="2800" dirty="0" smtClean="0"/>
          </a:p>
          <a:p>
            <a:r>
              <a:rPr lang="en-US" sz="2800" dirty="0" smtClean="0"/>
              <a:t>	Teaching </a:t>
            </a:r>
            <a:r>
              <a:rPr lang="en-US" sz="2800" dirty="0"/>
              <a:t>Differential Equations </a:t>
            </a:r>
            <a:br>
              <a:rPr lang="en-US" sz="2800" dirty="0"/>
            </a:br>
            <a:r>
              <a:rPr lang="en-US" sz="2800" dirty="0"/>
              <a:t>A601, Atrium Level, Marriott Marquis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10:30 </a:t>
            </a:r>
            <a:r>
              <a:rPr lang="en-US" sz="2800" dirty="0"/>
              <a:t>a.m.</a:t>
            </a:r>
            <a:br>
              <a:rPr lang="en-US" sz="2800" dirty="0"/>
            </a:br>
            <a:r>
              <a:rPr lang="en-US" sz="2800" dirty="0"/>
              <a:t>Modeling in an Engineering Mathematics Class </a:t>
            </a:r>
            <a:endParaRPr lang="en-US" sz="2800" dirty="0" smtClean="0"/>
          </a:p>
          <a:p>
            <a:r>
              <a:rPr lang="en-US" sz="2800" dirty="0"/>
              <a:t>	</a:t>
            </a:r>
            <a:r>
              <a:rPr lang="en-US" sz="2800" dirty="0" smtClean="0"/>
              <a:t>Tuned </a:t>
            </a:r>
            <a:r>
              <a:rPr lang="en-US" sz="2800" dirty="0"/>
              <a:t>Mass </a:t>
            </a:r>
            <a:r>
              <a:rPr lang="en-US" sz="2800" dirty="0" smtClean="0"/>
              <a:t>Dampers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Keith A </a:t>
            </a:r>
            <a:r>
              <a:rPr lang="en-US" sz="2800" dirty="0" smtClean="0"/>
              <a:t>Landry, </a:t>
            </a:r>
            <a:r>
              <a:rPr lang="en-US" sz="2800" dirty="0"/>
              <a:t>Georgia Southern University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2400"/>
            <a:ext cx="13716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945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rian\AppData\Local\Temp\scl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9" y="228601"/>
            <a:ext cx="3289301" cy="209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283" y="367256"/>
            <a:ext cx="511242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Single Degree of Freedom (SDOF) 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Pure Oscillator</a:t>
            </a:r>
          </a:p>
          <a:p>
            <a:endParaRPr lang="en-US" sz="2800" dirty="0"/>
          </a:p>
          <a:p>
            <a:r>
              <a:rPr lang="en-US" sz="2800" dirty="0" smtClean="0"/>
              <a:t>with driver function</a:t>
            </a:r>
            <a:endParaRPr lang="en-US" sz="28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676400"/>
            <a:ext cx="1385311" cy="41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987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rian\AppData\Local\Temp\scl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9" y="228601"/>
            <a:ext cx="3289301" cy="209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283" y="367256"/>
            <a:ext cx="511242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Single Degree of Freedom (SDOF) 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Pure Oscillator</a:t>
            </a:r>
          </a:p>
          <a:p>
            <a:endParaRPr lang="en-US" sz="2800" dirty="0"/>
          </a:p>
          <a:p>
            <a:r>
              <a:rPr lang="en-US" sz="2800" dirty="0" smtClean="0"/>
              <a:t>with driver function</a:t>
            </a:r>
            <a:endParaRPr lang="en-US" sz="28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676400"/>
            <a:ext cx="1385311" cy="41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0" y="2667000"/>
            <a:ext cx="30084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Free Body Diagram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7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rian\AppData\Local\Temp\scl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9" y="228601"/>
            <a:ext cx="3289301" cy="209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283" y="367256"/>
            <a:ext cx="511242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Single Degree of Freedom (SDOF) 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Pure Oscillator</a:t>
            </a:r>
          </a:p>
          <a:p>
            <a:endParaRPr lang="en-US" sz="2800" dirty="0"/>
          </a:p>
          <a:p>
            <a:r>
              <a:rPr lang="en-US" sz="2800" dirty="0" smtClean="0"/>
              <a:t>with driver function</a:t>
            </a:r>
            <a:endParaRPr lang="en-US" sz="28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676400"/>
            <a:ext cx="1385311" cy="41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0" y="2667000"/>
            <a:ext cx="30084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Free Body Diagram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9" name="Picture 2" descr="C:\Users\Brian\AppData\Local\Temp\scl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28" y="3350328"/>
            <a:ext cx="8854069" cy="193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7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rian\AppData\Local\Temp\scl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9" y="228601"/>
            <a:ext cx="3289301" cy="209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V="1">
            <a:off x="3840763" y="5280660"/>
            <a:ext cx="762000" cy="533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74535" y="6002010"/>
            <a:ext cx="78997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Denominator could spell T-R-O-U-B-L-E.  Indeed . . . . </a:t>
            </a:r>
            <a:endParaRPr lang="en-US" sz="2800" dirty="0"/>
          </a:p>
        </p:txBody>
      </p:sp>
      <p:pic>
        <p:nvPicPr>
          <p:cNvPr id="8194" name="Picture 2" descr="C:\Users\Brian\AppData\Local\Temp\scl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28" y="3350328"/>
            <a:ext cx="8854069" cy="193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283" y="367256"/>
            <a:ext cx="511242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Single Degree of Freedom (SDOF) 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Pure Oscillator</a:t>
            </a:r>
          </a:p>
          <a:p>
            <a:endParaRPr lang="en-US" sz="2800" dirty="0"/>
          </a:p>
          <a:p>
            <a:r>
              <a:rPr lang="en-US" sz="2800" dirty="0" smtClean="0"/>
              <a:t>with driver function</a:t>
            </a:r>
            <a:endParaRPr lang="en-US" sz="28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676400"/>
            <a:ext cx="1385311" cy="41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0" y="2667000"/>
            <a:ext cx="30084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Free Body Diagram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7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rian\AppData\Local\Temp\scl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9" y="228601"/>
            <a:ext cx="3289301" cy="209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406142" y="3667452"/>
            <a:ext cx="53691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“t” is how you spell T-R-O-U-B-L-E.  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416302" y="538023"/>
            <a:ext cx="787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If   </a:t>
            </a:r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143" y="274236"/>
            <a:ext cx="1509713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486400" y="538023"/>
            <a:ext cx="30703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we have resonance.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3317240" y="1466253"/>
            <a:ext cx="45841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 m</a:t>
            </a:r>
            <a:r>
              <a:rPr lang="en-US" sz="2800" dirty="0" smtClean="0"/>
              <a:t> = 1 kg, </a:t>
            </a:r>
            <a:r>
              <a:rPr lang="en-US" sz="2800" i="1" dirty="0" smtClean="0"/>
              <a:t>k</a:t>
            </a:r>
            <a:r>
              <a:rPr lang="en-US" sz="2800" dirty="0" smtClean="0"/>
              <a:t> = 9 N/m, </a:t>
            </a:r>
            <a:r>
              <a:rPr lang="en-US" sz="2800" i="1" dirty="0" smtClean="0"/>
              <a:t>p</a:t>
            </a:r>
            <a:r>
              <a:rPr lang="en-US" sz="2800" i="1" baseline="-25000" dirty="0" smtClean="0"/>
              <a:t>0</a:t>
            </a:r>
            <a:r>
              <a:rPr lang="en-US" sz="2800" dirty="0" smtClean="0"/>
              <a:t> = 4 N,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with </a:t>
            </a:r>
            <a:endParaRPr lang="en-US" sz="2800" dirty="0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514" y="1997943"/>
            <a:ext cx="3143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857702" y="1914680"/>
            <a:ext cx="628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= 3</a:t>
            </a:r>
            <a:endParaRPr lang="en-US" sz="2800" dirty="0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71800"/>
            <a:ext cx="2778647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18" y="4195752"/>
            <a:ext cx="4056858" cy="2417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4882098" y="4800600"/>
            <a:ext cx="360021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This is what </a:t>
            </a:r>
          </a:p>
          <a:p>
            <a:r>
              <a:rPr lang="en-US" sz="2800" dirty="0" smtClean="0"/>
              <a:t>           T-R-O-U-B-L-E </a:t>
            </a:r>
          </a:p>
          <a:p>
            <a:r>
              <a:rPr lang="en-US" sz="2800" dirty="0" smtClean="0"/>
              <a:t>                        looks like!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1945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rian\AppData\Local\Temp\scl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9" y="228601"/>
            <a:ext cx="3289301" cy="209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14" y="3129462"/>
            <a:ext cx="3229786" cy="212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186" y="243841"/>
            <a:ext cx="2700746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own Arrow 3"/>
          <p:cNvSpPr/>
          <p:nvPr/>
        </p:nvSpPr>
        <p:spPr>
          <a:xfrm>
            <a:off x="1828800" y="2438400"/>
            <a:ext cx="381000" cy="5486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4191000" y="1275197"/>
            <a:ext cx="914400" cy="4774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126519" y="4480560"/>
            <a:ext cx="571496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        Options to mitigate resonance</a:t>
            </a:r>
          </a:p>
          <a:p>
            <a:endParaRPr lang="en-US" sz="2800" dirty="0"/>
          </a:p>
          <a:p>
            <a:r>
              <a:rPr lang="en-US" sz="2800" dirty="0" smtClean="0"/>
              <a:t>Put damper in the spring mass system</a:t>
            </a:r>
          </a:p>
          <a:p>
            <a:endParaRPr lang="en-US" sz="2800" dirty="0"/>
          </a:p>
          <a:p>
            <a:r>
              <a:rPr lang="en-US" sz="2800" dirty="0" smtClean="0"/>
              <a:t>Add another spring mass.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6020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20" y="228601"/>
            <a:ext cx="2700746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048000" y="381000"/>
            <a:ext cx="571496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Put damper in the spring mass system</a:t>
            </a:r>
          </a:p>
          <a:p>
            <a:r>
              <a:rPr lang="en-US" sz="2800" dirty="0" smtClean="0"/>
              <a:t>leads to damped mass. Realistic.</a:t>
            </a:r>
          </a:p>
          <a:p>
            <a:endParaRPr lang="en-US" sz="2800" dirty="0"/>
          </a:p>
          <a:p>
            <a:r>
              <a:rPr lang="en-US" sz="2800" dirty="0" smtClean="0"/>
              <a:t>Add another spring mass leads to</a:t>
            </a:r>
          </a:p>
          <a:p>
            <a:r>
              <a:rPr lang="en-US" sz="2800" dirty="0" smtClean="0"/>
              <a:t>system of spring masses.</a:t>
            </a:r>
            <a:endParaRPr lang="en-US" sz="2800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251" y="3276600"/>
            <a:ext cx="3308350" cy="3253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0" y="3505200"/>
            <a:ext cx="374198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We could do both, i.e.</a:t>
            </a:r>
          </a:p>
          <a:p>
            <a:r>
              <a:rPr lang="en-US" sz="2800" dirty="0" smtClean="0"/>
              <a:t>add damper </a:t>
            </a:r>
          </a:p>
          <a:p>
            <a:r>
              <a:rPr lang="en-US" sz="2800" dirty="0" smtClean="0"/>
              <a:t>         AND </a:t>
            </a:r>
          </a:p>
          <a:p>
            <a:r>
              <a:rPr lang="en-US" sz="2800" dirty="0" smtClean="0"/>
              <a:t>add second spring mass.</a:t>
            </a:r>
          </a:p>
          <a:p>
            <a:endParaRPr lang="en-US" sz="2800" dirty="0"/>
          </a:p>
          <a:p>
            <a:r>
              <a:rPr lang="en-US" sz="2800" dirty="0" smtClean="0"/>
              <a:t>But not yet.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0026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rian\AppData\Local\Temp\scl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9" y="228601"/>
            <a:ext cx="3289301" cy="209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186" y="243841"/>
            <a:ext cx="2700746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4191000" y="1275197"/>
            <a:ext cx="914400" cy="4774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0" y="3007361"/>
            <a:ext cx="3905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Add another spring mass.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969320" y="3919210"/>
            <a:ext cx="30084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Free Body Diagram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15364" name="Picture 4" descr="C:\Users\Brian\AppData\Local\Temp\scl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18" y="4572000"/>
            <a:ext cx="8734094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18" y="6172200"/>
            <a:ext cx="6810382" cy="54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3200" y="6133654"/>
            <a:ext cx="1660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At rest. . 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580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rian\AppData\Local\Temp\scl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9" y="228601"/>
            <a:ext cx="3289301" cy="209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186" y="223521"/>
            <a:ext cx="2700746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4191000" y="1275197"/>
            <a:ext cx="914400" cy="4774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0" y="3007361"/>
            <a:ext cx="85604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Add another spring mass – but tune it to same frequency.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969320" y="3919210"/>
            <a:ext cx="30084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Free Body Diagram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15364" name="Picture 4" descr="C:\Users\Brian\AppData\Local\Temp\scl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18" y="4572000"/>
            <a:ext cx="8734094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18" y="6172200"/>
            <a:ext cx="6810382" cy="54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3200" y="6133654"/>
            <a:ext cx="1660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At rest. . . </a:t>
            </a:r>
            <a:endParaRPr lang="en-US" sz="2800" dirty="0"/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625" y="3558512"/>
            <a:ext cx="2126788" cy="883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71800" y="175270"/>
            <a:ext cx="3240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Tuned Mass Damper</a:t>
            </a:r>
            <a:endParaRPr lang="en-US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18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PRI Cover Revised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3505200"/>
            <a:ext cx="2133600" cy="32254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279261"/>
            <a:ext cx="88392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Invitation to Publish Your Ideas and Practices</a:t>
            </a:r>
          </a:p>
          <a:p>
            <a:endParaRPr lang="en-US" sz="2800" dirty="0"/>
          </a:p>
          <a:p>
            <a:r>
              <a:rPr lang="en-US" sz="2800" dirty="0" smtClean="0"/>
              <a:t>Presenters and YOU are encouraged to submit your article for consideration in special issue of </a:t>
            </a:r>
            <a:r>
              <a:rPr lang="en-US" sz="2800" dirty="0" smtClean="0">
                <a:latin typeface="Stop" panose="04030805020B02020404" pitchFamily="82" charset="0"/>
              </a:rPr>
              <a:t>PRIMUS</a:t>
            </a:r>
            <a:r>
              <a:rPr lang="en-US" sz="2800" dirty="0"/>
              <a:t> .</a:t>
            </a:r>
            <a:r>
              <a:rPr lang="en-US" sz="2800" dirty="0" smtClean="0">
                <a:latin typeface="Stop" panose="04030805020B02020404" pitchFamily="82" charset="0"/>
              </a:rPr>
              <a:t> </a:t>
            </a:r>
          </a:p>
          <a:p>
            <a:endParaRPr lang="en-US" sz="2800" dirty="0" smtClean="0"/>
          </a:p>
          <a:p>
            <a:r>
              <a:rPr lang="en-US" sz="2600" dirty="0" smtClean="0"/>
              <a:t>“A </a:t>
            </a:r>
            <a:r>
              <a:rPr lang="en-US" sz="2600" dirty="0"/>
              <a:t>Modeling First Approach to Teaching </a:t>
            </a:r>
            <a:r>
              <a:rPr lang="en-US" sz="2600" dirty="0" smtClean="0"/>
              <a:t>Differential Equations”</a:t>
            </a:r>
            <a:endParaRPr lang="en-US" sz="2600" dirty="0"/>
          </a:p>
          <a:p>
            <a:endParaRPr lang="en-US" dirty="0" smtClean="0"/>
          </a:p>
          <a:p>
            <a:endParaRPr lang="en-US" b="1" dirty="0" smtClean="0">
              <a:solidFill>
                <a:schemeClr val="accent1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43200" y="3963743"/>
            <a:ext cx="584070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Edited by </a:t>
            </a:r>
          </a:p>
          <a:p>
            <a:r>
              <a:rPr lang="en-US" dirty="0"/>
              <a:t>Chris McCarthy, Borough of Manhattan Community College, 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New </a:t>
            </a:r>
            <a:r>
              <a:rPr lang="en-US" dirty="0"/>
              <a:t>York NY</a:t>
            </a:r>
            <a:r>
              <a:rPr lang="en-US" b="1" dirty="0"/>
              <a:t> </a:t>
            </a:r>
          </a:p>
          <a:p>
            <a:r>
              <a:rPr lang="en-US" dirty="0"/>
              <a:t>Brian Winkel, SIMIODE, Cornwall NY </a:t>
            </a:r>
          </a:p>
          <a:p>
            <a:r>
              <a:rPr lang="en-US" dirty="0" smtClean="0"/>
              <a:t>Ellen </a:t>
            </a:r>
            <a:r>
              <a:rPr lang="en-US" dirty="0"/>
              <a:t>Swanson, Centre College, Danville KY</a:t>
            </a:r>
          </a:p>
          <a:p>
            <a:endParaRPr lang="en-US" dirty="0"/>
          </a:p>
          <a:p>
            <a:r>
              <a:rPr lang="en-US" dirty="0"/>
              <a:t>Contact:  </a:t>
            </a:r>
            <a:r>
              <a:rPr lang="en-US" dirty="0">
                <a:hlinkClick r:id="rId4"/>
              </a:rPr>
              <a:t>BrianWinkel@SIMIODE.com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71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880" y="1137451"/>
            <a:ext cx="5400992" cy="1003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7744" y="183344"/>
            <a:ext cx="84603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We can obtain the amplitude of the steady state solution</a:t>
            </a:r>
          </a:p>
          <a:p>
            <a:r>
              <a:rPr lang="en-US" sz="2800" dirty="0" smtClean="0"/>
              <a:t> as a function of input frequency </a:t>
            </a:r>
            <a:r>
              <a:rPr lang="en-US" sz="2800" i="1" dirty="0" smtClean="0">
                <a:latin typeface="Symbol" panose="05050102010706020507" pitchFamily="18" charset="2"/>
              </a:rPr>
              <a:t>w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42" y="2362200"/>
            <a:ext cx="8973166" cy="3789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6745" y="4102897"/>
            <a:ext cx="1382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Small mass TMD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6094721" y="2069812"/>
            <a:ext cx="30161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Large  mass TMD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1945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rian\AppData\Local\Temp\scl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9" y="228601"/>
            <a:ext cx="3289301" cy="209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07" y="3124200"/>
            <a:ext cx="3229786" cy="212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own Arrow 3"/>
          <p:cNvSpPr/>
          <p:nvPr/>
        </p:nvSpPr>
        <p:spPr>
          <a:xfrm>
            <a:off x="1828800" y="2438400"/>
            <a:ext cx="381000" cy="5486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733800" y="1758583"/>
            <a:ext cx="5257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</a:rPr>
              <a:t>Return to just damper solution</a:t>
            </a: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300616"/>
            <a:ext cx="7677150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591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1999"/>
            <a:ext cx="8686800" cy="4772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945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95400"/>
            <a:ext cx="3308350" cy="3253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800" y="5334000"/>
            <a:ext cx="64130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What if  only the tuned mass has damping,</a:t>
            </a:r>
          </a:p>
          <a:p>
            <a:r>
              <a:rPr lang="en-US" sz="2800" dirty="0" smtClean="0"/>
              <a:t>i.e. if </a:t>
            </a:r>
            <a:r>
              <a:rPr lang="en-US" sz="2800" i="1" dirty="0" smtClean="0"/>
              <a:t>c</a:t>
            </a:r>
            <a:r>
              <a:rPr lang="en-US" sz="2800" i="1" baseline="-25000" dirty="0" smtClean="0"/>
              <a:t>1</a:t>
            </a:r>
            <a:r>
              <a:rPr lang="en-US" sz="2800" dirty="0" smtClean="0"/>
              <a:t> is 0, but </a:t>
            </a:r>
            <a:r>
              <a:rPr lang="en-US" sz="2800" i="1" dirty="0" smtClean="0"/>
              <a:t>c</a:t>
            </a:r>
            <a:r>
              <a:rPr lang="en-US" sz="2800" i="1" baseline="-25000" dirty="0" smtClean="0"/>
              <a:t>2</a:t>
            </a:r>
            <a:r>
              <a:rPr lang="en-US" sz="2800" dirty="0" smtClean="0"/>
              <a:t> is not 0?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1616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57300"/>
            <a:ext cx="8915400" cy="3711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945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19200"/>
            <a:ext cx="3308350" cy="3253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800" y="5334000"/>
            <a:ext cx="5891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Give this a try. What might you expect?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0687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1197620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An aside                            MAA </a:t>
            </a:r>
            <a:r>
              <a:rPr lang="en-US" sz="1400" b="1" dirty="0" smtClean="0"/>
              <a:t>MiniCourse #13</a:t>
            </a:r>
            <a:endParaRPr lang="en-US" sz="1400" b="1" dirty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Teaching </a:t>
            </a:r>
            <a:r>
              <a:rPr lang="en-US" dirty="0"/>
              <a:t>Modeling-First Differential Equations</a:t>
            </a:r>
          </a:p>
          <a:p>
            <a:pPr algn="ctr"/>
            <a:r>
              <a:rPr lang="en-US" dirty="0"/>
              <a:t>Technology and Complete End Game Efforts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Second Session </a:t>
            </a:r>
          </a:p>
          <a:p>
            <a:pPr algn="ctr"/>
            <a:endParaRPr lang="en-US" b="1" dirty="0">
              <a:solidFill>
                <a:srgbClr val="FF0000"/>
              </a:solidFill>
            </a:endParaRPr>
          </a:p>
          <a:p>
            <a:pPr algn="ctr"/>
            <a:r>
              <a:rPr lang="en-US" dirty="0" smtClean="0"/>
              <a:t>1:00 – 3:00 PM  7 Jan 2017</a:t>
            </a:r>
            <a:endParaRPr lang="en-US" dirty="0"/>
          </a:p>
          <a:p>
            <a:pPr algn="ctr"/>
            <a:r>
              <a:rPr lang="en-US" dirty="0" smtClean="0"/>
              <a:t>Marriott Marquis L506-507 Lobby Level</a:t>
            </a:r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/>
              <a:t>Walk in . . . </a:t>
            </a:r>
            <a:r>
              <a:rPr lang="en-US" dirty="0" smtClean="0"/>
              <a:t>join </a:t>
            </a:r>
            <a:r>
              <a:rPr lang="en-US" dirty="0"/>
              <a:t>us.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45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8625"/>
            <a:ext cx="6769100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60603" y="469265"/>
            <a:ext cx="22329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Staying tuned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51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C:\Users\Brian\AppData\Local\Temp\scl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14600"/>
            <a:ext cx="8686799" cy="406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609600"/>
            <a:ext cx="851278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Kirchhoff’s Voltage Law says that the sum of the voltages </a:t>
            </a:r>
          </a:p>
          <a:p>
            <a:r>
              <a:rPr lang="en-US" sz="2800" dirty="0" smtClean="0"/>
              <a:t>in a circuit is equal to that of the induced voltage, </a:t>
            </a:r>
            <a:r>
              <a:rPr lang="en-US" sz="2800" i="1" dirty="0" smtClean="0"/>
              <a:t>Emf(t).</a:t>
            </a:r>
          </a:p>
          <a:p>
            <a:r>
              <a:rPr lang="en-US" sz="2800" dirty="0" smtClean="0"/>
              <a:t>Here </a:t>
            </a:r>
            <a:r>
              <a:rPr lang="en-US" sz="2800" i="1" dirty="0" smtClean="0"/>
              <a:t>Q(t) </a:t>
            </a:r>
            <a:r>
              <a:rPr lang="en-US" sz="2800" dirty="0" smtClean="0"/>
              <a:t>is charge and </a:t>
            </a:r>
            <a:r>
              <a:rPr lang="en-US" sz="2800" i="1" dirty="0" smtClean="0"/>
              <a:t>I(t) = Q’(t) </a:t>
            </a:r>
            <a:r>
              <a:rPr lang="en-US" sz="2800" dirty="0" smtClean="0"/>
              <a:t>is current.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9851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" y="587692"/>
            <a:ext cx="8778240" cy="1225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" y="2971800"/>
            <a:ext cx="71247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790" y="4953000"/>
            <a:ext cx="642937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" y="2133600"/>
            <a:ext cx="4121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Differentiate both sides. . . 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009650" y="4191000"/>
            <a:ext cx="28802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. . . and rearrange.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9851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9" y="1143000"/>
            <a:ext cx="8986411" cy="5056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457200"/>
            <a:ext cx="82388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All materials mentioned in this talk are available here.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42822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" y="2819400"/>
            <a:ext cx="81438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0"/>
            <a:ext cx="26955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86200" y="457200"/>
            <a:ext cx="422558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Input voltage Emf(t) yields </a:t>
            </a:r>
          </a:p>
          <a:p>
            <a:endParaRPr lang="en-US" sz="2800" dirty="0"/>
          </a:p>
          <a:p>
            <a:r>
              <a:rPr lang="en-US" sz="2800" dirty="0" smtClean="0"/>
              <a:t>circuit differential equation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with  </a:t>
            </a:r>
            <a:r>
              <a:rPr lang="en-US" sz="2800" i="1" dirty="0" smtClean="0"/>
              <a:t>y(t) = I(t).</a:t>
            </a:r>
            <a:endParaRPr lang="en-US" sz="28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3810000"/>
            <a:ext cx="7931402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As with spring mass systems we can study amplitude </a:t>
            </a:r>
          </a:p>
          <a:p>
            <a:r>
              <a:rPr lang="en-US" sz="2800" dirty="0" smtClean="0"/>
              <a:t>response of current to frequency of input voltage.</a:t>
            </a:r>
          </a:p>
          <a:p>
            <a:endParaRPr lang="en-US" sz="2800" dirty="0"/>
          </a:p>
          <a:p>
            <a:r>
              <a:rPr lang="en-US" sz="2800" dirty="0" smtClean="0"/>
              <a:t>Further one can then compute Gain, i.e., ratio of the</a:t>
            </a:r>
          </a:p>
          <a:p>
            <a:r>
              <a:rPr lang="en-US" sz="2800" dirty="0" smtClean="0"/>
              <a:t>amplitude of the steady state output voltage </a:t>
            </a:r>
            <a:r>
              <a:rPr lang="en-US" sz="2800" dirty="0"/>
              <a:t>to the </a:t>
            </a:r>
            <a:endParaRPr lang="en-US" sz="2800" dirty="0" smtClean="0"/>
          </a:p>
          <a:p>
            <a:r>
              <a:rPr lang="en-US" sz="2800" dirty="0" smtClean="0"/>
              <a:t>amplitude of the input voltage.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2667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09800"/>
            <a:ext cx="8579224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4320" y="840264"/>
            <a:ext cx="84440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We note amplitude of input voltage Emf(t) = sin(</a:t>
            </a:r>
            <a:r>
              <a:rPr lang="en-US" sz="2800" dirty="0" smtClean="0">
                <a:latin typeface="Symbol" panose="05050102010706020507" pitchFamily="18" charset="2"/>
              </a:rPr>
              <a:t>w </a:t>
            </a:r>
            <a:r>
              <a:rPr lang="en-US" sz="2800" dirty="0" smtClean="0"/>
              <a:t>t) is 1. </a:t>
            </a:r>
          </a:p>
          <a:p>
            <a:r>
              <a:rPr lang="en-US" sz="2800" dirty="0" smtClean="0"/>
              <a:t>Thus gain IS the amplitude of the steady state solution.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64160" y="4038600"/>
            <a:ext cx="850675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Suppose L and R are fixed and we can vary capacitance C.</a:t>
            </a:r>
          </a:p>
          <a:p>
            <a:endParaRPr lang="en-US" sz="2800" dirty="0"/>
          </a:p>
          <a:p>
            <a:r>
              <a:rPr lang="en-US" sz="2800" dirty="0" smtClean="0"/>
              <a:t>Then for given input frequency (presumably from the</a:t>
            </a:r>
          </a:p>
          <a:p>
            <a:r>
              <a:rPr lang="en-US" sz="2800" dirty="0" smtClean="0"/>
              <a:t>“ether” as a radio broadcast signal) we can find C which</a:t>
            </a:r>
          </a:p>
          <a:p>
            <a:r>
              <a:rPr lang="en-US" sz="2800" dirty="0" smtClean="0"/>
              <a:t>maximizes gain.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2667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6042" y="1066800"/>
            <a:ext cx="83560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That is exactly what we do in radio tuner. </a:t>
            </a:r>
          </a:p>
          <a:p>
            <a:r>
              <a:rPr lang="en-US" sz="3600" dirty="0" smtClean="0"/>
              <a:t>We tune by finding C which maximizes gain.</a:t>
            </a:r>
            <a:endParaRPr lang="en-US" sz="3600" dirty="0"/>
          </a:p>
        </p:txBody>
      </p:sp>
      <p:pic>
        <p:nvPicPr>
          <p:cNvPr id="29698" name="Picture 2" descr="C:\Users\Brian\AppData\Local\Temp\scl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17" y="2895600"/>
            <a:ext cx="8616462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67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990600"/>
            <a:ext cx="664845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667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Brian\Documents\BJWHome\SIMIODE-DifferentialEquationsProject\Images\2010Oct4NewYorkerP71FourierCarto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6769326" cy="5177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94300" y="392668"/>
            <a:ext cx="7452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 all work. . . not all fun. . . building for modeling-first differential equations</a:t>
            </a:r>
            <a:endParaRPr lang="en-US" dirty="0"/>
          </a:p>
        </p:txBody>
      </p:sp>
      <p:pic>
        <p:nvPicPr>
          <p:cNvPr id="2051" name="Picture 3" descr="D:\Brian\Documents\BJWHome\SIMIODE-DifferentialEquationsProject\HUB Posting Materials\HUB PostingDevelopmentalMaterials\Chapter 8 - Representing Natural Phenomena witih Sines and Cosines\8-2-TrigSumRepresentation\Images\FurryASeri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001850"/>
            <a:ext cx="1483127" cy="154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438953" y="2667000"/>
            <a:ext cx="14677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These images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are related!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34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" y="1168399"/>
            <a:ext cx="822960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C:\Users\Brian\AppData\Local\Temp\scl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0999"/>
            <a:ext cx="5791200" cy="634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34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Brian\AppData\Local\Temp\sc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8739247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34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084"/>
            <a:ext cx="9144000" cy="5111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1600" y="304800"/>
            <a:ext cx="67169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Come join us at SIMIODE </a:t>
            </a:r>
          </a:p>
          <a:p>
            <a:r>
              <a:rPr lang="en-US" sz="3600" b="1" dirty="0"/>
              <a:t>	</a:t>
            </a:r>
            <a:r>
              <a:rPr lang="en-US" sz="3600" b="1" dirty="0" smtClean="0"/>
              <a:t>	and bring your students.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96045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9" y="1143000"/>
            <a:ext cx="8986411" cy="5056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994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8301" y="2971800"/>
            <a:ext cx="2429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Thank you for engaging.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81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304799"/>
            <a:ext cx="8085419" cy="4985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Modeling motivates </a:t>
            </a:r>
            <a:r>
              <a:rPr lang="en-US" sz="3000" dirty="0"/>
              <a:t>learning </a:t>
            </a:r>
            <a:r>
              <a:rPr lang="en-US" sz="3000" dirty="0" smtClean="0"/>
              <a:t>differential equations</a:t>
            </a:r>
          </a:p>
          <a:p>
            <a:endParaRPr lang="en-US" sz="3000" dirty="0" smtClean="0"/>
          </a:p>
          <a:p>
            <a:endParaRPr lang="en-US" sz="3000" dirty="0" smtClean="0"/>
          </a:p>
          <a:p>
            <a:pPr marL="0" lvl="1"/>
            <a:r>
              <a:rPr lang="en-US" sz="3000" dirty="0" smtClean="0"/>
              <a:t>(1) </a:t>
            </a:r>
            <a:r>
              <a:rPr lang="en-US" sz="3000" dirty="0"/>
              <a:t>Audio Output</a:t>
            </a:r>
          </a:p>
          <a:p>
            <a:endParaRPr lang="en-US" sz="3000" dirty="0" smtClean="0"/>
          </a:p>
          <a:p>
            <a:r>
              <a:rPr lang="en-US" sz="3000" dirty="0" smtClean="0"/>
              <a:t>(2) Tuned </a:t>
            </a:r>
            <a:r>
              <a:rPr lang="en-US" sz="3000" dirty="0"/>
              <a:t>Mass Dampers to keep structures from </a:t>
            </a:r>
            <a:endParaRPr lang="en-US" sz="3000" dirty="0" smtClean="0"/>
          </a:p>
          <a:p>
            <a:r>
              <a:rPr lang="en-US" sz="3000" dirty="0" smtClean="0"/>
              <a:t>      destructive </a:t>
            </a:r>
            <a:r>
              <a:rPr lang="en-US" sz="3000" dirty="0"/>
              <a:t>displacements </a:t>
            </a:r>
            <a:r>
              <a:rPr lang="en-US" sz="3000" dirty="0" smtClean="0"/>
              <a:t>in </a:t>
            </a:r>
            <a:r>
              <a:rPr lang="en-US" sz="3000" dirty="0"/>
              <a:t>the presence of </a:t>
            </a:r>
            <a:endParaRPr lang="en-US" sz="3000" dirty="0" smtClean="0"/>
          </a:p>
          <a:p>
            <a:r>
              <a:rPr lang="en-US" sz="3000" dirty="0" smtClean="0"/>
              <a:t>      earthquakes</a:t>
            </a:r>
            <a:r>
              <a:rPr lang="en-US" sz="3000" dirty="0"/>
              <a:t>, tremors, and wind </a:t>
            </a:r>
            <a:r>
              <a:rPr lang="en-US" sz="3000" dirty="0" smtClean="0"/>
              <a:t>forces</a:t>
            </a:r>
          </a:p>
          <a:p>
            <a:endParaRPr lang="en-US" sz="3000" dirty="0"/>
          </a:p>
          <a:p>
            <a:pPr marL="0" lvl="1"/>
            <a:r>
              <a:rPr lang="en-US" sz="3000" dirty="0" smtClean="0"/>
              <a:t>(3) </a:t>
            </a:r>
            <a:r>
              <a:rPr lang="en-US" sz="3000" dirty="0"/>
              <a:t>Radio Tuning of an electrical </a:t>
            </a:r>
            <a:r>
              <a:rPr lang="en-US" sz="3000" dirty="0" smtClean="0"/>
              <a:t>circuit</a:t>
            </a:r>
            <a:endParaRPr lang="en-US" sz="3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45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368" y="5029200"/>
            <a:ext cx="1678432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3575"/>
            <a:ext cx="1676400" cy="148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2357438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508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42976"/>
            <a:ext cx="6934201" cy="607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368" y="5029200"/>
            <a:ext cx="1678432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705718"/>
            <a:ext cx="3559174" cy="45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3575"/>
            <a:ext cx="1676400" cy="148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350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42976"/>
            <a:ext cx="6934201" cy="607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368" y="5029200"/>
            <a:ext cx="1678432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705718"/>
            <a:ext cx="3559174" cy="45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3575"/>
            <a:ext cx="1676400" cy="148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2" y="2195208"/>
            <a:ext cx="9007648" cy="289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137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42976"/>
            <a:ext cx="6934201" cy="607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368" y="5029200"/>
            <a:ext cx="1678432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90800"/>
            <a:ext cx="4038600" cy="2184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705718"/>
            <a:ext cx="3559174" cy="45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3575"/>
            <a:ext cx="1676400" cy="148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2" y="2195208"/>
            <a:ext cx="9007648" cy="289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603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42976"/>
            <a:ext cx="6934201" cy="607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368" y="5029200"/>
            <a:ext cx="1678432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90800"/>
            <a:ext cx="4038600" cy="2184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705718"/>
            <a:ext cx="3559174" cy="45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3575"/>
            <a:ext cx="1676400" cy="148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673282"/>
            <a:ext cx="387455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2" y="2195208"/>
            <a:ext cx="9007648" cy="289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203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688</Words>
  <Application>Microsoft Office PowerPoint</Application>
  <PresentationFormat>On-screen Show (4:3)</PresentationFormat>
  <Paragraphs>159</Paragraphs>
  <Slides>39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</dc:creator>
  <cp:lastModifiedBy>Brian</cp:lastModifiedBy>
  <cp:revision>82</cp:revision>
  <dcterms:created xsi:type="dcterms:W3CDTF">2015-12-22T02:51:57Z</dcterms:created>
  <dcterms:modified xsi:type="dcterms:W3CDTF">2016-12-30T15:20:18Z</dcterms:modified>
</cp:coreProperties>
</file>