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258" r:id="rId2"/>
    <p:sldId id="280" r:id="rId3"/>
    <p:sldId id="282" r:id="rId4"/>
    <p:sldId id="284" r:id="rId5"/>
    <p:sldId id="285" r:id="rId6"/>
    <p:sldId id="277" r:id="rId7"/>
    <p:sldId id="318" r:id="rId8"/>
    <p:sldId id="297" r:id="rId9"/>
    <p:sldId id="298" r:id="rId10"/>
    <p:sldId id="299" r:id="rId11"/>
    <p:sldId id="317" r:id="rId12"/>
    <p:sldId id="311" r:id="rId13"/>
    <p:sldId id="313" r:id="rId14"/>
    <p:sldId id="314" r:id="rId15"/>
    <p:sldId id="319" r:id="rId16"/>
    <p:sldId id="315" r:id="rId17"/>
    <p:sldId id="316" r:id="rId18"/>
    <p:sldId id="320" r:id="rId19"/>
    <p:sldId id="327" r:id="rId20"/>
    <p:sldId id="322" r:id="rId21"/>
    <p:sldId id="323" r:id="rId22"/>
    <p:sldId id="324" r:id="rId23"/>
    <p:sldId id="321" r:id="rId24"/>
    <p:sldId id="309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7" autoAdjust="0"/>
  </p:normalViewPr>
  <p:slideViewPr>
    <p:cSldViewPr snapToGrid="0" snapToObjects="1">
      <p:cViewPr>
        <p:scale>
          <a:sx n="100" d="100"/>
          <a:sy n="100" d="100"/>
        </p:scale>
        <p:origin x="-80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72FA-E388-4240-BAC1-B6D69376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72FA-E388-4240-BAC1-B6D69376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0A10-3B92-104D-9FFD-D52ACD95F95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semary.farley@manhattan.edu" TargetMode="External"/><Relationship Id="rId2" Type="http://schemas.openxmlformats.org/officeDocument/2006/relationships/hyperlink" Target="mailto:patrice.tiffany@manhattan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" y="228601"/>
            <a:ext cx="8801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Bringing the Differential </a:t>
            </a:r>
            <a:r>
              <a:rPr lang="en-US" sz="2800" dirty="0" smtClean="0"/>
              <a:t>Equations Course </a:t>
            </a:r>
            <a:r>
              <a:rPr lang="en-US" sz="2800" dirty="0"/>
              <a:t>into the </a:t>
            </a:r>
            <a:r>
              <a:rPr lang="en-US" sz="2800" dirty="0" smtClean="0"/>
              <a:t>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</a:t>
            </a:r>
            <a:r>
              <a:rPr lang="en-US" sz="2800" dirty="0"/>
              <a:t>With a Computer Algebra System and a Modeling First Approach. </a:t>
            </a:r>
            <a:endParaRPr lang="en-US" sz="2800" dirty="0" smtClean="0"/>
          </a:p>
          <a:p>
            <a:pPr algn="ctr"/>
            <a:r>
              <a:rPr lang="en-US" sz="2800" smtClean="0"/>
              <a:t>JMM 2017</a:t>
            </a:r>
            <a:endParaRPr lang="en-US" sz="2800" dirty="0" smtClean="0"/>
          </a:p>
          <a:p>
            <a:pPr algn="ctr"/>
            <a:r>
              <a:rPr lang="en-US" sz="2800" dirty="0" smtClean="0"/>
              <a:t>Patrice Geary Tiffany</a:t>
            </a:r>
          </a:p>
          <a:p>
            <a:pPr algn="ctr"/>
            <a:r>
              <a:rPr lang="en-US" sz="2800" dirty="0" smtClean="0"/>
              <a:t>Rosemary Carroll Farley</a:t>
            </a:r>
          </a:p>
          <a:p>
            <a:pPr algn="ctr"/>
            <a:r>
              <a:rPr lang="en-US" sz="2800" dirty="0" err="1" smtClean="0"/>
              <a:t>patrice.tiffany@manhattan.edu</a:t>
            </a:r>
            <a:endParaRPr lang="en-US" sz="2800" dirty="0" smtClean="0"/>
          </a:p>
          <a:p>
            <a:pPr algn="ctr"/>
            <a:r>
              <a:rPr lang="en-US" sz="2800" dirty="0" err="1" smtClean="0"/>
              <a:t>rosemary.farley@manhattan.edu</a:t>
            </a:r>
            <a:endParaRPr lang="en-US" sz="28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16400"/>
            <a:ext cx="3048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10121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Certainly </a:t>
            </a:r>
            <a:r>
              <a:rPr lang="en-US" sz="2000" dirty="0"/>
              <a:t>all 1000 students will eventually get sick with this model.  </a:t>
            </a:r>
            <a:r>
              <a:rPr lang="en-US" sz="2000" dirty="0" smtClean="0"/>
              <a:t>Students</a:t>
            </a:r>
          </a:p>
          <a:p>
            <a:r>
              <a:rPr lang="en-US" sz="2000" dirty="0" smtClean="0"/>
              <a:t>talk </a:t>
            </a:r>
            <a:r>
              <a:rPr lang="en-US" sz="2000" dirty="0"/>
              <a:t>about the speed with which people get sick. 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7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520700"/>
            <a:ext cx="806349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Predator-Prey:  Blue Whales and Krill:</a:t>
            </a:r>
          </a:p>
          <a:p>
            <a:endParaRPr lang="en-US" sz="2400" dirty="0" smtClean="0"/>
          </a:p>
          <a:p>
            <a:r>
              <a:rPr lang="en-US" sz="2400" dirty="0" smtClean="0"/>
              <a:t>Abstract: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Students will use Excel to observe qualitative behavior in a </a:t>
            </a:r>
            <a:r>
              <a:rPr lang="en-US" sz="2400" dirty="0" smtClean="0"/>
              <a:t>simulation of </a:t>
            </a:r>
            <a:r>
              <a:rPr lang="en-US" sz="2400" dirty="0"/>
              <a:t>a predator-prey model, with blue whales and krill as the predator </a:t>
            </a:r>
            <a:r>
              <a:rPr lang="en-US" sz="2400" dirty="0" smtClean="0"/>
              <a:t>and </a:t>
            </a:r>
            <a:r>
              <a:rPr lang="en-US" sz="2400" dirty="0"/>
              <a:t>prey populations, respectively.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Students </a:t>
            </a:r>
            <a:r>
              <a:rPr lang="en-US" sz="2400" dirty="0"/>
              <a:t>are asked to explain </a:t>
            </a:r>
            <a:r>
              <a:rPr lang="en-US" sz="2400" dirty="0" smtClean="0"/>
              <a:t>terms </a:t>
            </a:r>
            <a:r>
              <a:rPr lang="en-US" sz="2400" dirty="0"/>
              <a:t>in the system of differential equations, compute population values </a:t>
            </a:r>
            <a:r>
              <a:rPr lang="en-US" sz="2400" dirty="0" smtClean="0"/>
              <a:t>using</a:t>
            </a:r>
          </a:p>
          <a:p>
            <a:r>
              <a:rPr lang="en-US" sz="2400" dirty="0" smtClean="0"/>
              <a:t>iteration </a:t>
            </a:r>
            <a:r>
              <a:rPr lang="en-US" sz="2400" dirty="0"/>
              <a:t>without a spreadsheet. Then they will implement the </a:t>
            </a:r>
            <a:r>
              <a:rPr lang="en-US" sz="2400" dirty="0" smtClean="0"/>
              <a:t>simulation in </a:t>
            </a:r>
            <a:r>
              <a:rPr lang="en-US" sz="2400" dirty="0"/>
              <a:t>Excel and create charts to observe qualitative behavior.</a:t>
            </a:r>
          </a:p>
          <a:p>
            <a:endParaRPr lang="en-US" sz="2400" dirty="0" smtClean="0"/>
          </a:p>
          <a:p>
            <a:r>
              <a:rPr lang="en-US" sz="2400" dirty="0"/>
              <a:t>Lydia Kennedy (2016), "6-25-T-WhalesAndKrill</a:t>
            </a:r>
            <a:r>
              <a:rPr lang="en-US" sz="2400" dirty="0" smtClean="0"/>
              <a:t>,”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err="1"/>
              <a:t>www.simiode.org</a:t>
            </a:r>
            <a:r>
              <a:rPr lang="en-US" sz="2400" dirty="0"/>
              <a:t>/resources/1498.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8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533400"/>
            <a:ext cx="83185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“One of the favorite foods of the blue whale is krill. Blue whales are baleen whales and feed almost exclusively on krill. These tiny shrimp-like creatures are devoured in massive amounts to provide the principal food source for the huge whales. In the absence of predators, in </a:t>
            </a:r>
            <a:r>
              <a:rPr lang="en-US" sz="2400" dirty="0" err="1" smtClean="0"/>
              <a:t>uncrowded</a:t>
            </a:r>
            <a:r>
              <a:rPr lang="en-US" sz="2400" dirty="0" smtClean="0"/>
              <a:t> conditions, the krill population density grows at a rate of 25% per year. The presence of 500 tons/acre of krill increases the blue whale population growth rate by 2% per year, and the presence of 150,000 blue whales decreases krill growth rate by 10% per year. The population of blue whales decreases at a rate of 5% per year in the absence of krill. 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844800"/>
            <a:ext cx="6096000" cy="383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279400"/>
            <a:ext cx="196127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assumptions yield a pair of differential equations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a </a:t>
            </a:r>
            <a:r>
              <a:rPr lang="en-US" sz="2400" dirty="0" err="1"/>
              <a:t>Lotka-Volterra</a:t>
            </a:r>
            <a:r>
              <a:rPr lang="en-US" sz="2400" dirty="0"/>
              <a:t> model) that describe the population of the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blue </a:t>
            </a:r>
            <a:r>
              <a:rPr lang="en-US" sz="2400" dirty="0"/>
              <a:t>whales </a:t>
            </a:r>
            <a:r>
              <a:rPr lang="en-US" sz="2400" dirty="0" smtClean="0"/>
              <a:t>(b) </a:t>
            </a:r>
            <a:r>
              <a:rPr lang="en-US" sz="2400" dirty="0"/>
              <a:t>and the krill population density </a:t>
            </a:r>
            <a:r>
              <a:rPr lang="en-US" sz="2400" dirty="0" smtClean="0"/>
              <a:t>(k) </a:t>
            </a:r>
          </a:p>
          <a:p>
            <a:endParaRPr lang="en-US" sz="2400" dirty="0" smtClean="0"/>
          </a:p>
          <a:p>
            <a:r>
              <a:rPr lang="en-US" sz="2400" dirty="0" smtClean="0"/>
              <a:t>over </a:t>
            </a:r>
            <a:r>
              <a:rPr lang="en-US" sz="2400" dirty="0"/>
              <a:t>time given by: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34674"/>
              </p:ext>
            </p:extLst>
          </p:nvPr>
        </p:nvGraphicFramePr>
        <p:xfrm>
          <a:off x="1524000" y="1397000"/>
          <a:ext cx="6096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in years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 Whale Population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Krill population in tons per acre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150.0000000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180.0000000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68631.24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216.3960000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65793.73903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260.5939828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63189.87018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314.3121768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60824.8305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379.6493239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58707.2732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459.1669177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56850.16705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555.9876887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55271.97842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673.9126156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53998.31884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817.5584471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53064.27416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992.5168711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54938"/>
              </p:ext>
            </p:extLst>
          </p:nvPr>
        </p:nvGraphicFramePr>
        <p:xfrm>
          <a:off x="660400" y="317500"/>
          <a:ext cx="8140700" cy="624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350"/>
                <a:gridCol w="4070350"/>
              </a:tblGrid>
              <a:tr h="9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 Whale Population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Krill population in tons per acre</a:t>
                      </a:r>
                    </a:p>
                  </a:txBody>
                  <a:tcPr marL="12700" marR="12700" marT="12700" marB="0" anchor="b"/>
                </a:tc>
              </a:tr>
              <a:tr h="488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b"/>
                </a:tc>
              </a:tr>
              <a:tr h="9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=B2-0.05*B2+(0.02/500)*B2*C2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=C2+0.25*C2-(0.1/150000)*B2*C2</a:t>
                      </a:r>
                    </a:p>
                  </a:txBody>
                  <a:tcPr marL="12700" marR="12700" marT="12700" marB="0" anchor="b"/>
                </a:tc>
              </a:tr>
              <a:tr h="9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=B3-0.05*B3+(0.02/500)*B3*C3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=C3+0.25*C3-(0.1/150000)*B3*C3</a:t>
                      </a:r>
                    </a:p>
                  </a:txBody>
                  <a:tcPr marL="12700" marR="12700" marT="12700" marB="0" anchor="b"/>
                </a:tc>
              </a:tr>
              <a:tr h="9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=B4-0.05*B4+(0.02/500)*B4*C4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=C4+0.25*C4-(0.1/150000)*B4*C4</a:t>
                      </a:r>
                    </a:p>
                  </a:txBody>
                  <a:tcPr marL="12700" marR="12700" marT="12700" marB="0" anchor="b"/>
                </a:tc>
              </a:tr>
              <a:tr h="9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=B5-0.05*B5+(0.02/500)*B5*C5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=C5+0.25*C5-(0.1/150000)*B5*C5</a:t>
                      </a:r>
                    </a:p>
                  </a:txBody>
                  <a:tcPr marL="12700" marR="12700" marT="12700" marB="0" anchor="b"/>
                </a:tc>
              </a:tr>
              <a:tr h="9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=B6-0.05*B6+(0.02/500)*B6*C6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=C6+0.25*C6-(0.1/150000)*B6*C6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3952"/>
              </p:ext>
            </p:extLst>
          </p:nvPr>
        </p:nvGraphicFramePr>
        <p:xfrm>
          <a:off x="1524000" y="1397000"/>
          <a:ext cx="6096000" cy="452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in years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 Whale Population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Krill population in tons per acre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1460198.315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3878.7851122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1613740.218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1072.6177342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1602290.263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186.8212500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1534149.424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33.9653160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1459526.268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7.7180650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1387000.543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2.1377689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1317769.119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0.6954867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1251917.323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0.2583644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1189334.395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0.1073216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1129872.781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0.0490578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24982"/>
              </p:ext>
            </p:extLst>
          </p:nvPr>
        </p:nvGraphicFramePr>
        <p:xfrm>
          <a:off x="1524000" y="1397000"/>
          <a:ext cx="6096000" cy="452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in years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 Whale Population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Krill population in tons per acre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74538.94581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0.0060056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70812.01642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0.0072085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67271.43602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0.0086703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63907.88755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0.0104491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60712.51988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0.0126162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57676.92453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0.0152596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54793.1135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0.0184877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52053.49835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0.0224343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49450.87014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0.0272643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46978.38057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0.0331816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520700"/>
            <a:ext cx="6134100" cy="231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832100"/>
            <a:ext cx="8839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will not ask Maple to solve this system of differential equations.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Rather</a:t>
            </a:r>
            <a:r>
              <a:rPr lang="en-US" sz="2400" dirty="0"/>
              <a:t>, we will let Maple plot the direction field and a particular </a:t>
            </a:r>
            <a:endParaRPr lang="en-US" sz="2400" dirty="0" smtClean="0"/>
          </a:p>
          <a:p>
            <a:r>
              <a:rPr lang="en-US" sz="2400" dirty="0" smtClean="0"/>
              <a:t>solution </a:t>
            </a:r>
            <a:r>
              <a:rPr lang="en-US" sz="2400" dirty="0"/>
              <a:t>for </a:t>
            </a:r>
            <a:r>
              <a:rPr lang="en-US" sz="2400" dirty="0" smtClean="0"/>
              <a:t>certain </a:t>
            </a:r>
            <a:r>
              <a:rPr lang="en-US" sz="2400" dirty="0"/>
              <a:t>initial conditions.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Let's again assume </a:t>
            </a:r>
            <a:r>
              <a:rPr lang="en-US" sz="2400" dirty="0"/>
              <a:t>that the initial amount blue whale </a:t>
            </a:r>
            <a:r>
              <a:rPr lang="en-US" sz="2400" dirty="0" smtClean="0"/>
              <a:t>population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75,000 </a:t>
            </a:r>
            <a:r>
              <a:rPr lang="en-US" sz="2400" dirty="0" smtClean="0"/>
              <a:t>and </a:t>
            </a:r>
            <a:r>
              <a:rPr lang="en-US" sz="2400" dirty="0"/>
              <a:t>the krill population (in tons per acre) is 150. </a:t>
            </a:r>
          </a:p>
        </p:txBody>
      </p:sp>
    </p:spTree>
    <p:extLst>
      <p:ext uri="{BB962C8B-B14F-4D97-AF65-F5344CB8AC3E}">
        <p14:creationId xmlns:p14="http://schemas.microsoft.com/office/powerpoint/2010/main" val="12942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10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" y="317500"/>
            <a:ext cx="88519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elements of a perfect storm at our institution: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Modeling first approach and material available through</a:t>
            </a:r>
          </a:p>
          <a:p>
            <a:r>
              <a:rPr lang="en-US" sz="2400" dirty="0" smtClean="0"/>
              <a:t>       SIMIODE.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Our experience using technology in the calculus classroom.  It was natural to continue its use in DE.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CUPM </a:t>
            </a:r>
            <a:r>
              <a:rPr lang="en-US" sz="2400" dirty="0" smtClean="0">
                <a:solidFill>
                  <a:srgbClr val="000000"/>
                </a:solidFill>
              </a:rPr>
              <a:t>Guidelines that say that with </a:t>
            </a:r>
            <a:r>
              <a:rPr lang="en-US" sz="2400" dirty="0" smtClean="0"/>
              <a:t>technology</a:t>
            </a:r>
            <a:r>
              <a:rPr lang="en-US" sz="2400" dirty="0"/>
              <a:t>, modeling problems that were previously inaccessible become accessible. </a:t>
            </a:r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3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9144000" cy="39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37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00" y="215900"/>
            <a:ext cx="8674100" cy="1258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Parting Words:</a:t>
            </a:r>
          </a:p>
          <a:p>
            <a:r>
              <a:rPr lang="en-US" sz="2800" dirty="0" smtClean="0"/>
              <a:t> 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Getting started with the modeling first approach</a:t>
            </a:r>
            <a:r>
              <a:rPr lang="en-US" sz="2800" dirty="0"/>
              <a:t> </a:t>
            </a:r>
            <a:r>
              <a:rPr lang="en-US" sz="2800" dirty="0" smtClean="0"/>
              <a:t>is much easier with the support of the SIMIODE community.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use of technology encourages </a:t>
            </a:r>
            <a:r>
              <a:rPr lang="en-US" sz="2800" dirty="0"/>
              <a:t>students to </a:t>
            </a:r>
            <a:r>
              <a:rPr lang="en-US" sz="2800" dirty="0" smtClean="0"/>
              <a:t>hypothesize, experiment, analyze </a:t>
            </a:r>
            <a:r>
              <a:rPr lang="en-US" sz="2800" dirty="0"/>
              <a:t>their solutions, and </a:t>
            </a:r>
            <a:r>
              <a:rPr lang="en-US" sz="2800" dirty="0" smtClean="0"/>
              <a:t>if necessary readjust </a:t>
            </a:r>
            <a:r>
              <a:rPr lang="en-US" sz="2800" dirty="0"/>
              <a:t>their hypothesis </a:t>
            </a:r>
            <a:r>
              <a:rPr lang="en-US" sz="2800" dirty="0" smtClean="0"/>
              <a:t>and try again--without frustration!  And students really like answers.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Csas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Sss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97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67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Thanks!</a:t>
            </a:r>
          </a:p>
          <a:p>
            <a:endParaRPr lang="en-US" sz="2800" dirty="0"/>
          </a:p>
          <a:p>
            <a:r>
              <a:rPr lang="en-US" sz="2800" dirty="0" smtClean="0"/>
              <a:t>Feel free to contact us at: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p</a:t>
            </a:r>
            <a:r>
              <a:rPr lang="en-US" sz="2800" dirty="0" smtClean="0">
                <a:hlinkClick r:id="rId2"/>
              </a:rPr>
              <a:t>atrice.tiffany@manhattan.edu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>
                <a:hlinkClick r:id="rId3"/>
              </a:rPr>
              <a:t>r</a:t>
            </a:r>
            <a:r>
              <a:rPr lang="en-US" sz="2800" dirty="0" smtClean="0">
                <a:hlinkClick r:id="rId3"/>
              </a:rPr>
              <a:t>osemary.farley@manhattan.edu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7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1346200"/>
            <a:ext cx="6635150" cy="381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we decided to do: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Adopt and adapt a modeling first approach in our </a:t>
            </a:r>
          </a:p>
          <a:p>
            <a:r>
              <a:rPr lang="en-US" sz="2400" dirty="0" smtClean="0"/>
              <a:t>	differential equations classes.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Hold one of three 50 minute classes each week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in a computer lab where we do modeling first.</a:t>
            </a:r>
          </a:p>
          <a:p>
            <a:endParaRPr lang="en-US" sz="2400" dirty="0" smtClean="0"/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76200"/>
            <a:ext cx="965063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we do: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Break the class into groups.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Give students time to think and make mistakes.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Ask questions when appropriate.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Answer a question with question.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Encourage the students to speak mathematically.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Give them code when they need it—If you tell me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what you want to do, I will give you the code to do it.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56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9029700" cy="89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 use of technology enhances this modeling first approach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Students </a:t>
            </a:r>
            <a:r>
              <a:rPr lang="en-US" sz="2400" dirty="0"/>
              <a:t>are no longer limited to exploring modeling problems that are solved by </a:t>
            </a:r>
            <a:r>
              <a:rPr lang="en-US" sz="2400" dirty="0" smtClean="0"/>
              <a:t>hand.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appropriate technological tool can encourage students to hypothesize and experiment.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computer algebra system allows students to analyze their solutions, and easily readjust their hypothesis if a particular graph or solution makes no sense.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As a multipart problem gets more complicated, a simple copy and paste allows students to recognize both differences and commonalities.  This is a powerful mathematical idea.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571500"/>
            <a:ext cx="75356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Boarding School </a:t>
            </a:r>
            <a:r>
              <a:rPr lang="en-US" sz="2400" b="1" dirty="0" smtClean="0"/>
              <a:t>Problem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A student carrying a flu virus returns to an isolated </a:t>
            </a:r>
            <a:endParaRPr lang="en-US" sz="2400" dirty="0" smtClean="0"/>
          </a:p>
          <a:p>
            <a:r>
              <a:rPr lang="en-US" sz="2400" dirty="0" smtClean="0"/>
              <a:t>college </a:t>
            </a:r>
            <a:r>
              <a:rPr lang="en-US" sz="2400" dirty="0"/>
              <a:t>campus of 1000 </a:t>
            </a:r>
            <a:r>
              <a:rPr lang="en-US" sz="2400" dirty="0" smtClean="0"/>
              <a:t>students.</a:t>
            </a:r>
          </a:p>
          <a:p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dirty="0"/>
              <a:t>4 days, 50 students are infected.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many students are infected after 6 days?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Find a function describing the number of infected students.</a:t>
            </a:r>
          </a:p>
          <a:p>
            <a:endParaRPr lang="en-US" sz="2400" dirty="0"/>
          </a:p>
          <a:p>
            <a:r>
              <a:rPr lang="en-US" sz="2400" dirty="0" smtClean="0"/>
              <a:t>Plot the function and analyze the plot.</a:t>
            </a:r>
          </a:p>
        </p:txBody>
      </p:sp>
    </p:spTree>
    <p:extLst>
      <p:ext uri="{BB962C8B-B14F-4D97-AF65-F5344CB8AC3E}">
        <p14:creationId xmlns:p14="http://schemas.microsoft.com/office/powerpoint/2010/main" val="16022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508177"/>
            <a:ext cx="785789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</a:rPr>
              <a:t>FROM DISEASE SPREAD--SIMIODE:</a:t>
            </a:r>
          </a:p>
          <a:p>
            <a:endParaRPr lang="en-US" dirty="0" smtClean="0"/>
          </a:p>
          <a:p>
            <a:r>
              <a:rPr lang="en-US" sz="2400" dirty="0"/>
              <a:t>If in a population of size 1000 we have x(t) members </a:t>
            </a:r>
            <a:endParaRPr lang="en-US" sz="2400" dirty="0" smtClean="0"/>
          </a:p>
          <a:p>
            <a:r>
              <a:rPr lang="en-US" sz="2400" dirty="0" smtClean="0"/>
              <a:t>who </a:t>
            </a:r>
            <a:r>
              <a:rPr lang="en-US" sz="2400" dirty="0"/>
              <a:t>have a communicable disease and can spread it upon </a:t>
            </a:r>
            <a:endParaRPr lang="en-US" sz="2400" dirty="0" smtClean="0"/>
          </a:p>
          <a:p>
            <a:r>
              <a:rPr lang="en-US" sz="2400" dirty="0" smtClean="0"/>
              <a:t>contact </a:t>
            </a:r>
            <a:r>
              <a:rPr lang="en-US" sz="2400" dirty="0"/>
              <a:t>with susceptible members of which there are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1000 −x(t)) then a possible model for the rate of the spread </a:t>
            </a:r>
            <a:endParaRPr lang="en-US" sz="2400" dirty="0" smtClean="0"/>
          </a:p>
          <a:p>
            <a:r>
              <a:rPr lang="en-US" sz="2400" dirty="0" smtClean="0"/>
              <a:t>of </a:t>
            </a:r>
            <a:r>
              <a:rPr lang="en-US" sz="2400" dirty="0"/>
              <a:t>the disease could be the logistic equation: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                              x'(t) = k</a:t>
            </a:r>
            <a:r>
              <a:rPr lang="en-US" sz="2400" dirty="0" smtClean="0"/>
              <a:t> </a:t>
            </a:r>
            <a:r>
              <a:rPr lang="en-US" sz="2400" dirty="0"/>
              <a:t>x(t) (1000 - x(t))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where the product x(t) ∗ (1000 − x(t)) represents the </a:t>
            </a:r>
            <a:endParaRPr lang="en-US" sz="2400" dirty="0" smtClean="0"/>
          </a:p>
          <a:p>
            <a:r>
              <a:rPr lang="en-US" sz="2400" dirty="0" smtClean="0"/>
              <a:t>number </a:t>
            </a:r>
            <a:r>
              <a:rPr lang="en-US" sz="2400" dirty="0"/>
              <a:t>of interactions that could take place per unit time </a:t>
            </a:r>
            <a:endParaRPr lang="en-US" sz="2400" dirty="0" smtClean="0"/>
          </a:p>
          <a:p>
            <a:r>
              <a:rPr lang="en-US" sz="2400" dirty="0" smtClean="0"/>
              <a:t>and k </a:t>
            </a:r>
            <a:r>
              <a:rPr lang="en-US" sz="2400" dirty="0"/>
              <a:t>is a constant which reflects just how many interactions </a:t>
            </a:r>
            <a:endParaRPr lang="en-US" sz="2400" dirty="0" smtClean="0"/>
          </a:p>
          <a:p>
            <a:r>
              <a:rPr lang="en-US" sz="2400" dirty="0" smtClean="0"/>
              <a:t>take </a:t>
            </a:r>
            <a:r>
              <a:rPr lang="en-US" sz="2400" dirty="0"/>
              <a:t>place AND how many result in the spread of the disease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6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2449</TotalTime>
  <Words>977</Words>
  <Application>Microsoft Office PowerPoint</Application>
  <PresentationFormat>On-screen Show (4:3)</PresentationFormat>
  <Paragraphs>259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Manhattan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 FLI</dc:creator>
  <cp:lastModifiedBy>Brian</cp:lastModifiedBy>
  <cp:revision>108</cp:revision>
  <dcterms:created xsi:type="dcterms:W3CDTF">2016-01-08T01:27:22Z</dcterms:created>
  <dcterms:modified xsi:type="dcterms:W3CDTF">2017-03-08T21:51:26Z</dcterms:modified>
</cp:coreProperties>
</file>