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38"/>
  </p:notesMasterIdLst>
  <p:handoutMasterIdLst>
    <p:handoutMasterId r:id="rId39"/>
  </p:handoutMasterIdLst>
  <p:sldIdLst>
    <p:sldId id="257" r:id="rId5"/>
    <p:sldId id="258" r:id="rId6"/>
    <p:sldId id="275" r:id="rId7"/>
    <p:sldId id="277" r:id="rId8"/>
    <p:sldId id="278" r:id="rId9"/>
    <p:sldId id="279" r:id="rId10"/>
    <p:sldId id="280" r:id="rId11"/>
    <p:sldId id="281" r:id="rId12"/>
    <p:sldId id="282" r:id="rId13"/>
    <p:sldId id="259" r:id="rId14"/>
    <p:sldId id="265" r:id="rId15"/>
    <p:sldId id="263" r:id="rId16"/>
    <p:sldId id="260" r:id="rId17"/>
    <p:sldId id="261" r:id="rId18"/>
    <p:sldId id="262" r:id="rId19"/>
    <p:sldId id="264" r:id="rId20"/>
    <p:sldId id="274" r:id="rId21"/>
    <p:sldId id="276" r:id="rId22"/>
    <p:sldId id="284" r:id="rId23"/>
    <p:sldId id="285" r:id="rId24"/>
    <p:sldId id="286" r:id="rId25"/>
    <p:sldId id="287" r:id="rId26"/>
    <p:sldId id="288" r:id="rId27"/>
    <p:sldId id="266" r:id="rId28"/>
    <p:sldId id="268" r:id="rId29"/>
    <p:sldId id="267" r:id="rId30"/>
    <p:sldId id="270" r:id="rId31"/>
    <p:sldId id="271" r:id="rId32"/>
    <p:sldId id="272" r:id="rId33"/>
    <p:sldId id="273" r:id="rId34"/>
    <p:sldId id="289" r:id="rId35"/>
    <p:sldId id="283" r:id="rId36"/>
    <p:sldId id="26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704" autoAdjust="0"/>
  </p:normalViewPr>
  <p:slideViewPr>
    <p:cSldViewPr snapToGrid="0">
      <p:cViewPr>
        <p:scale>
          <a:sx n="124" d="100"/>
          <a:sy n="124" d="100"/>
        </p:scale>
        <p:origin x="-91" y="-4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3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C2751-278C-4682-9C3F-0FF7B4FCFAE7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86890-466E-41CD-A28A-B1EBDF22C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9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F0845-D09E-4AF9-9623-EA7EA0297EF3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CD11A-EED3-40CE-98A3-28FEE84867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6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409693A-2307-4FDC-9539-08DC9083DDED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54737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237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0CABDA2-EB00-4A4D-86B7-63E286A484E5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5014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0CABDA2-EB00-4A4D-86B7-63E286A484E5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354943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0CABDA2-EB00-4A4D-86B7-63E286A484E5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1362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4199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21816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EA7-B10E-4739-92FE-8993461CC0B7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90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5DC13F-2D2A-49BA-966D-6530A12E7C15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2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E1C1-C26F-4479-A8BD-144B4C139DA5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0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F519E61-C2D6-49AB-83F2-8FC9FEFBDAFD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7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E74F-367A-4D3C-8AA7-FA60CCA05EAE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8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3F9C-6465-4987-8E4E-615CFD4753AA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2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EFD6-3C20-43C6-9E75-1A9D48D9576F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1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3D5A-A484-46EE-9DC8-9A16BFF8327E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7928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7BC8-78D1-4FEB-9D4F-E22E45CC04F7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75479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8210-870C-4A62-9D1B-4B25162550AB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4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ABDA2-EB00-4A4D-86B7-63E286A484E5}" type="datetime1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10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6648" userDrawn="1">
          <p15:clr>
            <a:srgbClr val="F26B43"/>
          </p15:clr>
        </p15:guide>
        <p15:guide id="5" orient="horz" pos="3528" userDrawn="1">
          <p15:clr>
            <a:srgbClr val="F26B43"/>
          </p15:clr>
        </p15:guide>
        <p15:guide id="6" orient="horz" pos="1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mathematical-formula-74228/" TargetMode="External"/><Relationship Id="rId3" Type="http://schemas.openxmlformats.org/officeDocument/2006/relationships/hyperlink" Target="https://www.pexels.com/photo/action-backboard-ball-basketball-358042/" TargetMode="External"/><Relationship Id="rId7" Type="http://schemas.openxmlformats.org/officeDocument/2006/relationships/hyperlink" Target="https://www.pexels.com/photo/action-athletes-ball-blur-274422/" TargetMode="External"/><Relationship Id="rId2" Type="http://schemas.openxmlformats.org/officeDocument/2006/relationships/hyperlink" Target="https://www.pexels.com/photo/addition-board-chalk-close-up-37491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football-players-in-blue-jersey-lined-under-grey-white-cloudy-sky-during-sunset-186076/" TargetMode="External"/><Relationship Id="rId5" Type="http://schemas.openxmlformats.org/officeDocument/2006/relationships/hyperlink" Target="https://www.pexels.com/photo/baseball-player-running-on-court-209864/" TargetMode="External"/><Relationship Id="rId4" Type="http://schemas.openxmlformats.org/officeDocument/2006/relationships/hyperlink" Target="https://www.pexels.com/photo/hockey-players-on-rink-63897/" TargetMode="External"/><Relationship Id="rId9" Type="http://schemas.openxmlformats.org/officeDocument/2006/relationships/hyperlink" Target="https://en.wikipedia.org/wiki/File:Lths_Math_team_06-07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e 13"/>
          <p:cNvSpPr/>
          <p:nvPr/>
        </p:nvSpPr>
        <p:spPr>
          <a:xfrm>
            <a:off x="1509932" y="1983546"/>
            <a:ext cx="9144000" cy="4459458"/>
          </a:xfrm>
          <a:prstGeom prst="pie">
            <a:avLst>
              <a:gd name="adj1" fmla="val 0"/>
              <a:gd name="adj2" fmla="val 10832844"/>
            </a:avLst>
          </a:prstGeom>
          <a:gradFill flip="none" rotWithShape="1">
            <a:gsLst>
              <a:gs pos="6000">
                <a:srgbClr val="FBEDE8"/>
              </a:gs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47485"/>
            <a:ext cx="9144000" cy="2512919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prstTxWarp prst="textCanDown">
              <a:avLst>
                <a:gd name="adj" fmla="val 20852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MATH</a:t>
            </a:r>
            <a:r>
              <a:rPr lang="en-US" b="1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en-US" b="1" dirty="0" smtClean="0">
                <a:ln/>
                <a:solidFill>
                  <a:schemeClr val="accent3"/>
                </a:solidFill>
                <a:effectLst/>
              </a:rPr>
            </a:br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BOWL</a:t>
            </a:r>
            <a:endParaRPr lang="en-US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47782" y="4559126"/>
            <a:ext cx="7146388" cy="1630422"/>
          </a:xfrm>
        </p:spPr>
        <p:txBody>
          <a:bodyPr>
            <a:prstTxWarp prst="textTriangleInverted">
              <a:avLst/>
            </a:prstTxWarp>
            <a:norm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SCUDEM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1550125" y="1480121"/>
            <a:ext cx="9104814" cy="757647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560051">
            <a:off x="8750106" y="764852"/>
            <a:ext cx="1252024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÷</a:t>
            </a:r>
          </a:p>
        </p:txBody>
      </p:sp>
      <p:sp>
        <p:nvSpPr>
          <p:cNvPr id="9" name="TextBox 8"/>
          <p:cNvSpPr txBox="1"/>
          <p:nvPr/>
        </p:nvSpPr>
        <p:spPr>
          <a:xfrm rot="19523756">
            <a:off x="3703992" y="532680"/>
            <a:ext cx="1252024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±</a:t>
            </a:r>
          </a:p>
        </p:txBody>
      </p:sp>
      <p:sp>
        <p:nvSpPr>
          <p:cNvPr id="10" name="TextBox 9"/>
          <p:cNvSpPr txBox="1"/>
          <p:nvPr/>
        </p:nvSpPr>
        <p:spPr>
          <a:xfrm rot="1158709">
            <a:off x="2830538" y="315999"/>
            <a:ext cx="1252024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∑</a:t>
            </a:r>
          </a:p>
        </p:txBody>
      </p:sp>
      <p:sp>
        <p:nvSpPr>
          <p:cNvPr id="11" name="TextBox 10"/>
          <p:cNvSpPr txBox="1"/>
          <p:nvPr/>
        </p:nvSpPr>
        <p:spPr>
          <a:xfrm rot="20168271">
            <a:off x="7205907" y="884192"/>
            <a:ext cx="1252024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∞</a:t>
            </a:r>
          </a:p>
        </p:txBody>
      </p:sp>
      <p:sp>
        <p:nvSpPr>
          <p:cNvPr id="12" name="TextBox 11"/>
          <p:cNvSpPr txBox="1"/>
          <p:nvPr/>
        </p:nvSpPr>
        <p:spPr>
          <a:xfrm rot="2210384">
            <a:off x="6412055" y="732780"/>
            <a:ext cx="1252024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∫</a:t>
            </a:r>
          </a:p>
        </p:txBody>
      </p:sp>
      <p:sp>
        <p:nvSpPr>
          <p:cNvPr id="13" name="TextBox 12"/>
          <p:cNvSpPr txBox="1"/>
          <p:nvPr/>
        </p:nvSpPr>
        <p:spPr>
          <a:xfrm rot="20507779">
            <a:off x="4861564" y="689960"/>
            <a:ext cx="1252024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∂</a:t>
            </a:r>
          </a:p>
        </p:txBody>
      </p:sp>
    </p:spTree>
    <p:extLst>
      <p:ext uri="{BB962C8B-B14F-4D97-AF65-F5344CB8AC3E}">
        <p14:creationId xmlns:p14="http://schemas.microsoft.com/office/powerpoint/2010/main" val="19908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/>
              <a:t>Round 2: </a:t>
            </a:r>
            <a:br>
              <a:rPr lang="en-US" sz="6000" dirty="0" smtClean="0"/>
            </a:br>
            <a:r>
              <a:rPr lang="en-US" sz="6000" dirty="0" smtClean="0"/>
              <a:t>				 </a:t>
            </a:r>
            <a:r>
              <a:rPr lang="en-US" sz="6000" cap="none" dirty="0" smtClean="0"/>
              <a:t>Bad Movie </a:t>
            </a:r>
            <a:r>
              <a:rPr lang="en-US" sz="6000" cap="none" dirty="0"/>
              <a:t>M</a:t>
            </a:r>
            <a:r>
              <a:rPr lang="en-US" sz="6000" cap="none" dirty="0" smtClean="0"/>
              <a:t>ath </a:t>
            </a:r>
            <a:endParaRPr lang="en-US" sz="6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100061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dirty="0" smtClean="0"/>
              <a:t>Each question will be a quote from a movie that is mathematically inaccurate, either intentionally or by accident. You must identify the movie the quote is from.  </a:t>
            </a:r>
            <a:endParaRPr lang="en-US" sz="2800" dirty="0"/>
          </a:p>
        </p:txBody>
      </p:sp>
      <p:pic>
        <p:nvPicPr>
          <p:cNvPr id="1026" name="Picture 2" descr="https://static.pexels.com/photos/374916/pexels-photo-374916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6" b="16575"/>
          <a:stretch/>
        </p:blipFill>
        <p:spPr bwMode="auto">
          <a:xfrm>
            <a:off x="7378764" y="306757"/>
            <a:ext cx="4127435" cy="21945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07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QUESTION:</a:t>
            </a:r>
            <a:br>
              <a:rPr lang="en-US" dirty="0" smtClean="0"/>
            </a:br>
            <a:r>
              <a:rPr lang="en-US" cap="non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James Bond: “How far is that rig from the terminal? And how fast is it travelling?”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 smtClean="0">
                <a:solidFill>
                  <a:srgbClr val="92D050"/>
                </a:solidFill>
              </a:rPr>
              <a:t>Technician: “It’s 106 miles from the terminal going 70 miles and hour.”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James Bond: “We’ve got 78 minutes.”</a:t>
            </a:r>
            <a:endParaRPr lang="en-US" cap="non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ANSWER:  The World Is Not Enough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4" name="Picture 2" descr="https://static.pexels.com/photos/374916/pexels-photo-374916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6" b="16575"/>
          <a:stretch/>
        </p:blipFill>
        <p:spPr bwMode="auto">
          <a:xfrm>
            <a:off x="8064565" y="4648200"/>
            <a:ext cx="4127435" cy="21945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33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2, 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Scarecrow: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“The 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sum of the square roots of any two sides of an isosceles triangle is equal to the square root of the remaining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side.”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s://static.pexels.com/photos/374916/pexels-photo-374916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6" b="16575"/>
          <a:stretch/>
        </p:blipFill>
        <p:spPr bwMode="auto">
          <a:xfrm>
            <a:off x="8064565" y="4663440"/>
            <a:ext cx="4127435" cy="21945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0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2, 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 smtClean="0"/>
              <a:t>Pongo</a:t>
            </a:r>
            <a:r>
              <a:rPr lang="en-US" sz="3200" b="1" dirty="0" smtClean="0"/>
              <a:t>: </a:t>
            </a:r>
            <a:r>
              <a:rPr lang="en-US" sz="3200" dirty="0" smtClean="0"/>
              <a:t>“Everybody here? All fifteen?”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Patch: 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“Twice that many, Dad. Now there’s 99 of us!”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s://static.pexels.com/photos/374916/pexels-photo-374916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6" b="16575"/>
          <a:stretch/>
        </p:blipFill>
        <p:spPr bwMode="auto">
          <a:xfrm>
            <a:off x="8064565" y="4663440"/>
            <a:ext cx="4127435" cy="21945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0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2, 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Hazel Grace Lancaster: 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“There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are infinite numbers between 0 and 1. There's .1 and .12 and .112 and 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an infinite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collection of others. Of course, there is a 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bigger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infinite set of numbers between 0 and 2, or between 0 and a million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.”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 descr="https://static.pexels.com/photos/374916/pexels-photo-374916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6" b="16575"/>
          <a:stretch/>
        </p:blipFill>
        <p:spPr bwMode="auto">
          <a:xfrm>
            <a:off x="8064565" y="4663440"/>
            <a:ext cx="4127435" cy="21945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4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2, 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Einstein </a:t>
            </a:r>
            <a:r>
              <a:rPr lang="en-US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Bobblehead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“Don’t you get it, kid? You’re looking for the secret number at the heart of the pyramids!”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Amelia Earhart: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“Well, whistle me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ixie, the answer’s pi!”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Larry Daley: 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“Pi?”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Einstein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Bobblehead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“Three point one four one five nine two six five to be exact!”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2" descr="https://static.pexels.com/photos/374916/pexels-photo-374916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6" b="16575"/>
          <a:stretch/>
        </p:blipFill>
        <p:spPr bwMode="auto">
          <a:xfrm>
            <a:off x="8064565" y="4663440"/>
            <a:ext cx="4127435" cy="21945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1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2, 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Aaron Samuels: </a:t>
            </a:r>
            <a:r>
              <a:rPr lang="en-US" sz="27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“It’s a factorial, so you multiply each one by n.”</a:t>
            </a:r>
          </a:p>
          <a:p>
            <a:pPr marL="0" indent="0">
              <a:buNone/>
            </a:pPr>
            <a:r>
              <a:rPr lang="en-US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Cady Heron: (thinking) </a:t>
            </a:r>
            <a:r>
              <a:rPr lang="en-US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Wrong.</a:t>
            </a:r>
            <a:endParaRPr lang="en-US" sz="2800" i="1" dirty="0">
              <a:solidFill>
                <a:schemeClr val="accent1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“Is that the summation?”</a:t>
            </a:r>
          </a:p>
          <a:p>
            <a:pPr marL="0" indent="0">
              <a:buNone/>
            </a:pPr>
            <a:r>
              <a:rPr lang="en-US" sz="27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Aaron Samuels</a:t>
            </a:r>
            <a:r>
              <a:rPr lang="en-US" sz="27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7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“Yeah, they’re the same thing.”</a:t>
            </a:r>
          </a:p>
          <a:p>
            <a:pPr marL="0" indent="0">
              <a:buNone/>
            </a:pPr>
            <a:r>
              <a:rPr lang="en-US" sz="28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Cady </a:t>
            </a:r>
            <a:r>
              <a:rPr lang="en-US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Heron: (thinking) </a:t>
            </a:r>
            <a:r>
              <a:rPr lang="en-US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Wrong, he was so wrong.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“Thanks, I, uh, I get it now.”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https://static.pexels.com/photos/374916/pexels-photo-374916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6" b="16575"/>
          <a:stretch/>
        </p:blipFill>
        <p:spPr bwMode="auto">
          <a:xfrm>
            <a:off x="8064565" y="4663440"/>
            <a:ext cx="4127435" cy="21945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36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/>
              <a:t>Round 3: </a:t>
            </a:r>
            <a:br>
              <a:rPr lang="en-US" sz="6000" dirty="0" smtClean="0"/>
            </a:br>
            <a:r>
              <a:rPr lang="en-US" sz="6000" dirty="0" smtClean="0"/>
              <a:t>				 </a:t>
            </a:r>
            <a:r>
              <a:rPr lang="en-US" sz="6000" dirty="0" err="1" smtClean="0"/>
              <a:t>Punny</a:t>
            </a:r>
            <a:r>
              <a:rPr lang="en-US" sz="6000" dirty="0" smtClean="0"/>
              <a:t> Math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1000613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The answer to each question is a math pun!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8785317" y="249379"/>
            <a:ext cx="2590800" cy="2322823"/>
            <a:chOff x="8785317" y="249379"/>
            <a:chExt cx="2590800" cy="2322823"/>
          </a:xfrm>
        </p:grpSpPr>
        <p:sp>
          <p:nvSpPr>
            <p:cNvPr id="4" name="TextBox 3"/>
            <p:cNvSpPr txBox="1"/>
            <p:nvPr/>
          </p:nvSpPr>
          <p:spPr>
            <a:xfrm>
              <a:off x="8785317" y="249379"/>
              <a:ext cx="2590800" cy="2322823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>
                  <a:gd name="adj" fmla="val 11944993"/>
                </a:avLst>
              </a:prstTxWarp>
              <a:spAutoFit/>
            </a:bodyPr>
            <a:lstStyle/>
            <a:p>
              <a:r>
                <a:rPr lang="en-US" sz="4400" dirty="0" smtClean="0"/>
                <a:t>Math Puns are the first sine of madness</a:t>
              </a:r>
              <a:endParaRPr lang="en-US" sz="4400" dirty="0"/>
            </a:p>
          </p:txBody>
        </p:sp>
        <p:pic>
          <p:nvPicPr>
            <p:cNvPr id="1026" name="Picture 2" descr="https://static.pexels.com/photos/74228/night-theme-numbers-black-and-white-pen-74228.jpe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" t="30594" r="38585"/>
            <a:stretch/>
          </p:blipFill>
          <p:spPr bwMode="auto">
            <a:xfrm>
              <a:off x="9130145" y="444496"/>
              <a:ext cx="1958021" cy="193259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57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cap="none" dirty="0" smtClean="0"/>
              <a:t>SAMPLE QUESTION:</a:t>
            </a:r>
            <a:br>
              <a:rPr lang="en-US" cap="none" dirty="0" smtClean="0"/>
            </a:br>
            <a:r>
              <a:rPr lang="en-US" cap="none" dirty="0" smtClean="0"/>
              <a:t>What comment did the geometer make when asked about the four angles formed at the intersection of two perpendicular lines that a student had drawn?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ANSWER:  They looked “all right” to her.</a:t>
            </a:r>
            <a:endParaRPr lang="en-US" sz="3200" dirty="0">
              <a:solidFill>
                <a:srgbClr val="FFC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360083" y="4305422"/>
            <a:ext cx="2590800" cy="2322823"/>
            <a:chOff x="8785317" y="249379"/>
            <a:chExt cx="2590800" cy="2322823"/>
          </a:xfrm>
        </p:grpSpPr>
        <p:sp>
          <p:nvSpPr>
            <p:cNvPr id="6" name="TextBox 5"/>
            <p:cNvSpPr txBox="1"/>
            <p:nvPr/>
          </p:nvSpPr>
          <p:spPr>
            <a:xfrm>
              <a:off x="8785317" y="249379"/>
              <a:ext cx="2590800" cy="2322823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>
                  <a:gd name="adj" fmla="val 11944993"/>
                </a:avLst>
              </a:prstTxWarp>
              <a:spAutoFit/>
            </a:bodyPr>
            <a:lstStyle/>
            <a:p>
              <a:r>
                <a:rPr lang="en-US" sz="4400" dirty="0" smtClean="0"/>
                <a:t>Math Puns are the first sine of madness</a:t>
              </a:r>
              <a:endParaRPr lang="en-US" sz="4400" dirty="0"/>
            </a:p>
          </p:txBody>
        </p:sp>
        <p:pic>
          <p:nvPicPr>
            <p:cNvPr id="7" name="Picture 2" descr="https://static.pexels.com/photos/74228/night-theme-numbers-black-and-white-pen-74228.jpe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" t="30594" r="38585"/>
            <a:stretch/>
          </p:blipFill>
          <p:spPr bwMode="auto">
            <a:xfrm>
              <a:off x="9130145" y="444496"/>
              <a:ext cx="1958021" cy="193259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5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3, Question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2800" dirty="0" smtClean="0">
                    <a:solidFill>
                      <a:srgbClr val="FFFF00"/>
                    </a:solidFill>
                  </a:rPr>
                  <a:t>Why is the function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never grumpy, upset, or pessimistic?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3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360083" y="4305422"/>
            <a:ext cx="2590800" cy="2322823"/>
            <a:chOff x="8785317" y="249379"/>
            <a:chExt cx="2590800" cy="2322823"/>
          </a:xfrm>
        </p:grpSpPr>
        <p:sp>
          <p:nvSpPr>
            <p:cNvPr id="6" name="TextBox 5"/>
            <p:cNvSpPr txBox="1"/>
            <p:nvPr/>
          </p:nvSpPr>
          <p:spPr>
            <a:xfrm>
              <a:off x="8785317" y="249379"/>
              <a:ext cx="2590800" cy="2322823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>
                  <a:gd name="adj" fmla="val 11944993"/>
                </a:avLst>
              </a:prstTxWarp>
              <a:spAutoFit/>
            </a:bodyPr>
            <a:lstStyle/>
            <a:p>
              <a:r>
                <a:rPr lang="en-US" sz="4400" dirty="0" smtClean="0"/>
                <a:t>Math Puns are the first sine of madness</a:t>
              </a:r>
              <a:endParaRPr lang="en-US" sz="4400" dirty="0"/>
            </a:p>
          </p:txBody>
        </p:sp>
        <p:pic>
          <p:nvPicPr>
            <p:cNvPr id="7" name="Picture 2" descr="https://static.pexels.com/photos/74228/night-theme-numbers-black-and-white-pen-74228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" t="30594" r="38585"/>
            <a:stretch/>
          </p:blipFill>
          <p:spPr bwMode="auto">
            <a:xfrm>
              <a:off x="9130145" y="444496"/>
              <a:ext cx="1958021" cy="193259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06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39793"/>
            <a:ext cx="10543735" cy="1150907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Rounds for Today’s Competition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 Ode to ODE in Math</a:t>
            </a:r>
          </a:p>
          <a:p>
            <a:r>
              <a:rPr lang="en-US" sz="3200" dirty="0" smtClean="0"/>
              <a:t>Bad Movie Math</a:t>
            </a:r>
          </a:p>
          <a:p>
            <a:r>
              <a:rPr lang="en-US" sz="3200" dirty="0" err="1"/>
              <a:t>Punny</a:t>
            </a:r>
            <a:r>
              <a:rPr lang="en-US" sz="3200" dirty="0"/>
              <a:t> Math</a:t>
            </a:r>
          </a:p>
          <a:p>
            <a:r>
              <a:rPr lang="en-US" sz="3200" dirty="0" smtClean="0"/>
              <a:t>Mathematical Team Names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298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3, Question </a:t>
            </a:r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How would a real mathematician describe her relationship with her imaginary friend?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360083" y="4305422"/>
            <a:ext cx="2590800" cy="2322823"/>
            <a:chOff x="8785317" y="249379"/>
            <a:chExt cx="2590800" cy="2322823"/>
          </a:xfrm>
        </p:grpSpPr>
        <p:sp>
          <p:nvSpPr>
            <p:cNvPr id="6" name="TextBox 5"/>
            <p:cNvSpPr txBox="1"/>
            <p:nvPr/>
          </p:nvSpPr>
          <p:spPr>
            <a:xfrm>
              <a:off x="8785317" y="249379"/>
              <a:ext cx="2590800" cy="2322823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>
                  <a:gd name="adj" fmla="val 11944993"/>
                </a:avLst>
              </a:prstTxWarp>
              <a:spAutoFit/>
            </a:bodyPr>
            <a:lstStyle/>
            <a:p>
              <a:r>
                <a:rPr lang="en-US" sz="4400" dirty="0" smtClean="0"/>
                <a:t>Math Puns are the first sine of madness</a:t>
              </a:r>
              <a:endParaRPr lang="en-US" sz="4400" dirty="0"/>
            </a:p>
          </p:txBody>
        </p:sp>
        <p:pic>
          <p:nvPicPr>
            <p:cNvPr id="7" name="Picture 2" descr="https://static.pexels.com/photos/74228/night-theme-numbers-black-and-white-pen-74228.jpe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" t="30594" r="38585"/>
            <a:stretch/>
          </p:blipFill>
          <p:spPr bwMode="auto">
            <a:xfrm>
              <a:off x="9130145" y="444496"/>
              <a:ext cx="1958021" cy="193259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21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3, 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Why could the atheist solve linear equations but didn’t understand quadratic ones?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360083" y="4305422"/>
            <a:ext cx="2590800" cy="2322823"/>
            <a:chOff x="8785317" y="249379"/>
            <a:chExt cx="2590800" cy="2322823"/>
          </a:xfrm>
        </p:grpSpPr>
        <p:sp>
          <p:nvSpPr>
            <p:cNvPr id="6" name="TextBox 5"/>
            <p:cNvSpPr txBox="1"/>
            <p:nvPr/>
          </p:nvSpPr>
          <p:spPr>
            <a:xfrm>
              <a:off x="8785317" y="249379"/>
              <a:ext cx="2590800" cy="2322823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>
                  <a:gd name="adj" fmla="val 11944993"/>
                </a:avLst>
              </a:prstTxWarp>
              <a:spAutoFit/>
            </a:bodyPr>
            <a:lstStyle/>
            <a:p>
              <a:r>
                <a:rPr lang="en-US" sz="4400" dirty="0" smtClean="0"/>
                <a:t>Math Puns are the first sine of madness</a:t>
              </a:r>
              <a:endParaRPr lang="en-US" sz="4400" dirty="0"/>
            </a:p>
          </p:txBody>
        </p:sp>
        <p:pic>
          <p:nvPicPr>
            <p:cNvPr id="7" name="Picture 2" descr="https://static.pexels.com/photos/74228/night-theme-numbers-black-and-white-pen-74228.jpe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" t="30594" r="38585"/>
            <a:stretch/>
          </p:blipFill>
          <p:spPr bwMode="auto">
            <a:xfrm>
              <a:off x="9130145" y="444496"/>
              <a:ext cx="1958021" cy="193259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697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3, Question </a:t>
            </a:r>
            <a:r>
              <a:rPr lang="en-US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If you are playing Tic-Tac-Toe and switch which letters you are playing, who does your opponent become?</a:t>
            </a:r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360083" y="4305422"/>
            <a:ext cx="2590800" cy="2322823"/>
            <a:chOff x="8785317" y="249379"/>
            <a:chExt cx="2590800" cy="2322823"/>
          </a:xfrm>
        </p:grpSpPr>
        <p:sp>
          <p:nvSpPr>
            <p:cNvPr id="6" name="TextBox 5"/>
            <p:cNvSpPr txBox="1"/>
            <p:nvPr/>
          </p:nvSpPr>
          <p:spPr>
            <a:xfrm>
              <a:off x="8785317" y="249379"/>
              <a:ext cx="2590800" cy="2322823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>
                  <a:gd name="adj" fmla="val 11944993"/>
                </a:avLst>
              </a:prstTxWarp>
              <a:spAutoFit/>
            </a:bodyPr>
            <a:lstStyle/>
            <a:p>
              <a:r>
                <a:rPr lang="en-US" sz="4400" dirty="0" smtClean="0"/>
                <a:t>Math Puns are the first sine of madness</a:t>
              </a:r>
              <a:endParaRPr lang="en-US" sz="4400" dirty="0"/>
            </a:p>
          </p:txBody>
        </p:sp>
        <p:pic>
          <p:nvPicPr>
            <p:cNvPr id="7" name="Picture 2" descr="https://static.pexels.com/photos/74228/night-theme-numbers-black-and-white-pen-74228.jpe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" t="30594" r="38585"/>
            <a:stretch/>
          </p:blipFill>
          <p:spPr bwMode="auto">
            <a:xfrm>
              <a:off x="9130145" y="444496"/>
              <a:ext cx="1958021" cy="193259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85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3, Question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2800" dirty="0" smtClean="0">
                    <a:solidFill>
                      <a:srgbClr val="FFFF00"/>
                    </a:solidFill>
                  </a:rPr>
                  <a:t>For the student who was so bad at math, the expression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</a:rPr>
                  <a:t> was this to him.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3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360083" y="4305422"/>
            <a:ext cx="2590800" cy="2322823"/>
            <a:chOff x="8785317" y="249379"/>
            <a:chExt cx="2590800" cy="2322823"/>
          </a:xfrm>
        </p:grpSpPr>
        <p:sp>
          <p:nvSpPr>
            <p:cNvPr id="6" name="TextBox 5"/>
            <p:cNvSpPr txBox="1"/>
            <p:nvPr/>
          </p:nvSpPr>
          <p:spPr>
            <a:xfrm>
              <a:off x="8785317" y="249379"/>
              <a:ext cx="2590800" cy="2322823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>
                  <a:gd name="adj" fmla="val 11944993"/>
                </a:avLst>
              </a:prstTxWarp>
              <a:spAutoFit/>
            </a:bodyPr>
            <a:lstStyle/>
            <a:p>
              <a:r>
                <a:rPr lang="en-US" sz="4400" dirty="0" smtClean="0"/>
                <a:t>Math Puns are the first sine of madness</a:t>
              </a:r>
              <a:endParaRPr lang="en-US" sz="4400" dirty="0"/>
            </a:p>
          </p:txBody>
        </p:sp>
        <p:pic>
          <p:nvPicPr>
            <p:cNvPr id="7" name="Picture 2" descr="https://static.pexels.com/photos/74228/night-theme-numbers-black-and-white-pen-74228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" t="30594" r="38585"/>
            <a:stretch/>
          </p:blipFill>
          <p:spPr bwMode="auto">
            <a:xfrm>
              <a:off x="9130145" y="444496"/>
              <a:ext cx="1958021" cy="193259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78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/>
              <a:t>Round 4: </a:t>
            </a:r>
            <a:br>
              <a:rPr lang="en-US" sz="6000" dirty="0" smtClean="0"/>
            </a:br>
            <a:r>
              <a:rPr lang="en-US" sz="6000" dirty="0" smtClean="0"/>
              <a:t>		    	</a:t>
            </a:r>
            <a:r>
              <a:rPr lang="en-US" dirty="0" smtClean="0"/>
              <a:t>Mathematical Team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1338238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Each hint is both about the name of a professional sports team AND a mathematical concept. Use the hint to find the name of the mathematical concept.</a:t>
            </a:r>
            <a:endParaRPr lang="en-US" sz="2800" dirty="0"/>
          </a:p>
        </p:txBody>
      </p:sp>
      <p:pic>
        <p:nvPicPr>
          <p:cNvPr id="1026" name="Picture 2" descr="File:Lths Math team 06-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2" t="18406" r="981" b="10436"/>
          <a:stretch/>
        </p:blipFill>
        <p:spPr bwMode="auto">
          <a:xfrm>
            <a:off x="8796494" y="514382"/>
            <a:ext cx="2718173" cy="1905261"/>
          </a:xfrm>
          <a:prstGeom prst="flowChartManualOperati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8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QUESTION:</a:t>
            </a:r>
            <a:br>
              <a:rPr lang="en-US" dirty="0" smtClean="0"/>
            </a:br>
            <a:r>
              <a:rPr lang="en-US" cap="non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 attempt to determine from a mixed group of people who are athletes from the US Military </a:t>
            </a:r>
            <a:r>
              <a:rPr lang="en-US" cap="non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</a:t>
            </a:r>
            <a:r>
              <a:rPr lang="en-US" cap="non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cademy and who are imposters would be this type of puzzle. </a:t>
            </a:r>
            <a:endParaRPr lang="en-US" cap="none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ANSWER:  </a:t>
            </a:r>
            <a:r>
              <a:rPr lang="en-US" sz="3200" dirty="0" smtClean="0">
                <a:solidFill>
                  <a:srgbClr val="00B050"/>
                </a:solidFill>
              </a:rPr>
              <a:t>(Black) Knights </a:t>
            </a:r>
            <a:r>
              <a:rPr lang="en-US" sz="3200" dirty="0" smtClean="0">
                <a:solidFill>
                  <a:srgbClr val="FFC000"/>
                </a:solidFill>
              </a:rPr>
              <a:t>and Knaves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5" name="Picture 2" descr="File:Lths Math team 06-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2" t="18406" r="981" b="10436"/>
          <a:stretch/>
        </p:blipFill>
        <p:spPr bwMode="auto">
          <a:xfrm>
            <a:off x="9007509" y="4741334"/>
            <a:ext cx="2718173" cy="1905261"/>
          </a:xfrm>
          <a:prstGeom prst="flowChartManualOperati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1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4, Question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Lebron</a:t>
            </a:r>
            <a:r>
              <a:rPr lang="en-US" dirty="0" smtClean="0"/>
              <a:t> </a:t>
            </a:r>
            <a:r>
              <a:rPr lang="en-US" dirty="0"/>
              <a:t>James plus </a:t>
            </a:r>
            <a:r>
              <a:rPr lang="en-US" dirty="0" err="1"/>
              <a:t>Dwanye</a:t>
            </a:r>
            <a:r>
              <a:rPr lang="en-US" dirty="0"/>
              <a:t> Wade plus Chris Bosh equal the Big </a:t>
            </a:r>
            <a:r>
              <a:rPr lang="en-US" dirty="0" smtClean="0"/>
              <a:t>Three” </a:t>
            </a:r>
            <a:r>
              <a:rPr lang="en-US" dirty="0"/>
              <a:t>could be an example of </a:t>
            </a:r>
            <a:r>
              <a:rPr lang="en-US" dirty="0" smtClean="0"/>
              <a:t>this.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s://static.pexels.com/photos/358042/pexels-photo-35804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t="12364" r="-261" b="33558"/>
          <a:stretch/>
        </p:blipFill>
        <p:spPr bwMode="auto">
          <a:xfrm>
            <a:off x="6172200" y="2138289"/>
            <a:ext cx="5389684" cy="408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2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4, Question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question asking you to compare the goal scoring efficiency of Nashville’s hockey team to their frequency of appealing to a higher deity would be </a:t>
            </a:r>
            <a:r>
              <a:rPr lang="en-US" dirty="0" smtClean="0"/>
              <a:t>this.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s://static.pexels.com/photos/63897/pexels-photo-63897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" r="10734"/>
          <a:stretch/>
        </p:blipFill>
        <p:spPr bwMode="auto">
          <a:xfrm>
            <a:off x="6133514" y="2194559"/>
            <a:ext cx="5372685" cy="40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3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4, Question 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Your best guess as to which numbers are both worn by Minnesota </a:t>
            </a:r>
            <a:r>
              <a:rPr lang="en-US" dirty="0" smtClean="0"/>
              <a:t>professional major league baseball </a:t>
            </a:r>
            <a:r>
              <a:rPr lang="en-US" dirty="0"/>
              <a:t>players and are non-factorable would be this. </a:t>
            </a:r>
          </a:p>
        </p:txBody>
      </p:sp>
      <p:pic>
        <p:nvPicPr>
          <p:cNvPr id="1026" name="Picture 2" descr="https://static.pexels.com/photos/209864/pexels-photo-209864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28081"/>
            <a:ext cx="5334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5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4, Question </a:t>
            </a:r>
            <a:r>
              <a:rPr lang="en-US" dirty="0"/>
              <a:t>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journey </a:t>
            </a:r>
            <a:r>
              <a:rPr lang="en-US" dirty="0"/>
              <a:t>undertaken by the former NFL Houston team as they moved to Tennessee before they became the Titans would be this. </a:t>
            </a:r>
          </a:p>
        </p:txBody>
      </p:sp>
      <p:pic>
        <p:nvPicPr>
          <p:cNvPr id="2050" name="Picture 2" descr="https://static.pexels.com/photos/186076/pexels-photo-186076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28081"/>
            <a:ext cx="5334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1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 smtClean="0"/>
              <a:t>Round 1: </a:t>
            </a:r>
            <a:br>
              <a:rPr lang="en-US" sz="6000" dirty="0" smtClean="0"/>
            </a:br>
            <a:r>
              <a:rPr lang="en-US" sz="6000" dirty="0" smtClean="0"/>
              <a:t>	</a:t>
            </a:r>
            <a:r>
              <a:rPr lang="en-US" sz="6000" cap="none" dirty="0" smtClean="0"/>
              <a:t>An Ode to ODE in Math</a:t>
            </a:r>
            <a:endParaRPr lang="en-US" sz="6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1000613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The answer to each question is a math term which contains “ode” in its spelling.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7384472" y="484908"/>
            <a:ext cx="2743200" cy="1911928"/>
            <a:chOff x="7384472" y="484908"/>
            <a:chExt cx="2743200" cy="1911928"/>
          </a:xfrm>
        </p:grpSpPr>
        <p:sp>
          <p:nvSpPr>
            <p:cNvPr id="6" name="Horizontal Scroll 5"/>
            <p:cNvSpPr/>
            <p:nvPr/>
          </p:nvSpPr>
          <p:spPr>
            <a:xfrm>
              <a:off x="7384472" y="484908"/>
              <a:ext cx="2743200" cy="1911928"/>
            </a:xfrm>
            <a:prstGeom prst="horizontalScroll">
              <a:avLst>
                <a:gd name="adj" fmla="val 19746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44691" y="1052949"/>
              <a:ext cx="22998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C00000"/>
                  </a:solidFill>
                  <a:latin typeface="Vivaldi" panose="03020602050506090804" pitchFamily="66" charset="0"/>
                </a:rPr>
                <a:t>ODE</a:t>
              </a:r>
              <a:endParaRPr lang="en-US" sz="4800" dirty="0">
                <a:solidFill>
                  <a:srgbClr val="C00000"/>
                </a:solidFill>
                <a:latin typeface="Vivaldi" panose="030206020505060908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3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4, Question 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An in-depth examination of </a:t>
            </a:r>
            <a:r>
              <a:rPr lang="en-US" dirty="0" smtClean="0"/>
              <a:t>Salt Lake’s </a:t>
            </a:r>
            <a:r>
              <a:rPr lang="en-US" dirty="0"/>
              <a:t>Major League Soccer team could be described as this. </a:t>
            </a:r>
          </a:p>
        </p:txBody>
      </p:sp>
      <p:pic>
        <p:nvPicPr>
          <p:cNvPr id="3074" name="Picture 2" descr="https://static.pexels.com/photos/274422/pexels-photo-27442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28412"/>
            <a:ext cx="5334000" cy="355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9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TIEBREAKER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As of August 2017, the largest known prime is how many digits long?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92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900560"/>
            <a:ext cx="10146186" cy="251183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Thanks For Playing!!!</a:t>
            </a:r>
            <a:endParaRPr lang="en-US" sz="4400" dirty="0"/>
          </a:p>
        </p:txBody>
      </p:sp>
      <p:grpSp>
        <p:nvGrpSpPr>
          <p:cNvPr id="4" name="Group 3"/>
          <p:cNvGrpSpPr/>
          <p:nvPr/>
        </p:nvGrpSpPr>
        <p:grpSpPr>
          <a:xfrm>
            <a:off x="9150181" y="4805081"/>
            <a:ext cx="2743200" cy="1911928"/>
            <a:chOff x="7384472" y="484908"/>
            <a:chExt cx="2743200" cy="1911928"/>
          </a:xfrm>
        </p:grpSpPr>
        <p:sp>
          <p:nvSpPr>
            <p:cNvPr id="5" name="Horizontal Scroll 4"/>
            <p:cNvSpPr/>
            <p:nvPr/>
          </p:nvSpPr>
          <p:spPr>
            <a:xfrm>
              <a:off x="7384472" y="484908"/>
              <a:ext cx="2743200" cy="1911928"/>
            </a:xfrm>
            <a:prstGeom prst="horizontalScroll">
              <a:avLst>
                <a:gd name="adj" fmla="val 19746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44691" y="1052949"/>
              <a:ext cx="22998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C00000"/>
                  </a:solidFill>
                  <a:latin typeface="Vivaldi" panose="03020602050506090804" pitchFamily="66" charset="0"/>
                </a:rPr>
                <a:t>ODE</a:t>
              </a:r>
              <a:endParaRPr lang="en-US" sz="4800" dirty="0">
                <a:solidFill>
                  <a:srgbClr val="C00000"/>
                </a:solidFill>
                <a:latin typeface="Vivaldi" panose="03020602050506090804" pitchFamily="66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9463" y="4315808"/>
            <a:ext cx="2590800" cy="2322823"/>
            <a:chOff x="8785317" y="249379"/>
            <a:chExt cx="2590800" cy="2322823"/>
          </a:xfrm>
        </p:grpSpPr>
        <p:sp>
          <p:nvSpPr>
            <p:cNvPr id="8" name="TextBox 7"/>
            <p:cNvSpPr txBox="1"/>
            <p:nvPr/>
          </p:nvSpPr>
          <p:spPr>
            <a:xfrm>
              <a:off x="8785317" y="249379"/>
              <a:ext cx="2590800" cy="2322823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>
                  <a:gd name="adj" fmla="val 11944993"/>
                </a:avLst>
              </a:prstTxWarp>
              <a:spAutoFit/>
            </a:bodyPr>
            <a:lstStyle/>
            <a:p>
              <a:r>
                <a:rPr lang="en-US" sz="4400" dirty="0" smtClean="0"/>
                <a:t>Math Puns are the first sine of madness</a:t>
              </a:r>
              <a:endParaRPr lang="en-US" sz="4400" dirty="0"/>
            </a:p>
          </p:txBody>
        </p:sp>
        <p:pic>
          <p:nvPicPr>
            <p:cNvPr id="9" name="Picture 2" descr="https://static.pexels.com/photos/74228/night-theme-numbers-black-and-white-pen-74228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" t="30594" r="38585"/>
            <a:stretch/>
          </p:blipFill>
          <p:spPr bwMode="auto">
            <a:xfrm>
              <a:off x="9130145" y="444496"/>
              <a:ext cx="1958021" cy="193259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2" descr="https://static.pexels.com/photos/374916/pexels-photo-374916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6" b="16575"/>
          <a:stretch/>
        </p:blipFill>
        <p:spPr bwMode="auto">
          <a:xfrm>
            <a:off x="0" y="186058"/>
            <a:ext cx="4127435" cy="21945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ie 14"/>
          <p:cNvSpPr/>
          <p:nvPr/>
        </p:nvSpPr>
        <p:spPr>
          <a:xfrm>
            <a:off x="4129708" y="1390864"/>
            <a:ext cx="4015021" cy="1958095"/>
          </a:xfrm>
          <a:prstGeom prst="pie">
            <a:avLst>
              <a:gd name="adj1" fmla="val 0"/>
              <a:gd name="adj2" fmla="val 10832844"/>
            </a:avLst>
          </a:prstGeom>
          <a:gradFill flip="none" rotWithShape="1">
            <a:gsLst>
              <a:gs pos="6000">
                <a:srgbClr val="FBEDE8"/>
              </a:gs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47921" y="1359876"/>
            <a:ext cx="4015021" cy="11033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numCol="1" rtlCol="0" anchor="b">
            <a:prstTxWarp prst="textCanDown">
              <a:avLst>
                <a:gd name="adj" fmla="val 20852"/>
              </a:avLst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MATH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/>
            </a:r>
            <a:br>
              <a:rPr lang="en-US" b="1" dirty="0" smtClean="0">
                <a:ln/>
                <a:solidFill>
                  <a:schemeClr val="accent3"/>
                </a:solidFill>
              </a:rPr>
            </a:br>
            <a:r>
              <a:rPr 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BOWL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17" name="Subtitle 4"/>
          <p:cNvSpPr txBox="1">
            <a:spLocks/>
          </p:cNvSpPr>
          <p:nvPr/>
        </p:nvSpPr>
        <p:spPr>
          <a:xfrm>
            <a:off x="4606789" y="2563516"/>
            <a:ext cx="3137895" cy="715899"/>
          </a:xfrm>
          <a:prstGeom prst="rect">
            <a:avLst/>
          </a:prstGeom>
        </p:spPr>
        <p:txBody>
          <a:bodyPr numCol="1">
            <a:prstTxWarp prst="textTriangleInverted">
              <a:avLst/>
            </a:prstTxWarp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SCUDEM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4147921" y="1207825"/>
            <a:ext cx="3997816" cy="33267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560051">
            <a:off x="7185853" y="1008556"/>
            <a:ext cx="125202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÷</a:t>
            </a:r>
          </a:p>
        </p:txBody>
      </p:sp>
      <p:sp>
        <p:nvSpPr>
          <p:cNvPr id="20" name="TextBox 19"/>
          <p:cNvSpPr txBox="1"/>
          <p:nvPr/>
        </p:nvSpPr>
        <p:spPr>
          <a:xfrm rot="19523756">
            <a:off x="4938356" y="540855"/>
            <a:ext cx="125202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±</a:t>
            </a:r>
          </a:p>
        </p:txBody>
      </p:sp>
      <p:sp>
        <p:nvSpPr>
          <p:cNvPr id="21" name="TextBox 20"/>
          <p:cNvSpPr txBox="1"/>
          <p:nvPr/>
        </p:nvSpPr>
        <p:spPr>
          <a:xfrm rot="1158709">
            <a:off x="4383558" y="795232"/>
            <a:ext cx="125202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∑</a:t>
            </a:r>
          </a:p>
        </p:txBody>
      </p:sp>
      <p:sp>
        <p:nvSpPr>
          <p:cNvPr id="22" name="TextBox 21"/>
          <p:cNvSpPr txBox="1"/>
          <p:nvPr/>
        </p:nvSpPr>
        <p:spPr>
          <a:xfrm rot="20168271">
            <a:off x="6542194" y="698406"/>
            <a:ext cx="125202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∞</a:t>
            </a:r>
          </a:p>
        </p:txBody>
      </p:sp>
      <p:sp>
        <p:nvSpPr>
          <p:cNvPr id="23" name="TextBox 22"/>
          <p:cNvSpPr txBox="1"/>
          <p:nvPr/>
        </p:nvSpPr>
        <p:spPr>
          <a:xfrm rot="2210384">
            <a:off x="6136271" y="1031904"/>
            <a:ext cx="125202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∫</a:t>
            </a:r>
          </a:p>
        </p:txBody>
      </p:sp>
      <p:sp>
        <p:nvSpPr>
          <p:cNvPr id="24" name="TextBox 23"/>
          <p:cNvSpPr txBox="1"/>
          <p:nvPr/>
        </p:nvSpPr>
        <p:spPr>
          <a:xfrm rot="20507779">
            <a:off x="5541743" y="698139"/>
            <a:ext cx="125202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∂</a:t>
            </a:r>
          </a:p>
        </p:txBody>
      </p:sp>
      <p:pic>
        <p:nvPicPr>
          <p:cNvPr id="25" name="Picture 2" descr="File:Lths Math team 06-0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2" t="18406" r="981" b="10436"/>
          <a:stretch/>
        </p:blipFill>
        <p:spPr bwMode="auto">
          <a:xfrm>
            <a:off x="8810562" y="514382"/>
            <a:ext cx="2718173" cy="1905261"/>
          </a:xfrm>
          <a:prstGeom prst="flowChartManualOperati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3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Pictures All Used Under Creative Commons License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www.pexels.com/photo/addition-board-chalk-close-up-374916/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://www.pexels.com/photo/action-backboard-ball-basketball-358042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https://www.pexels.com/photo/hockey-players-on-rink-63897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https://www.pexels.com/photo/baseball-player-running-on-court-209864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https://www.pexels.com/photo/football-players-in-blue-jersey-lined-under-grey-white-cloudy-sky-during-sunset-186076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https://www.pexels.com/photo/action-athletes-ball-blur-274422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r>
              <a:rPr lang="en-US" dirty="0">
                <a:hlinkClick r:id="rId8"/>
              </a:rPr>
              <a:t>https://www.pexels.com/photo/mathematical-formula-74228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r>
              <a:rPr lang="en-US" dirty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en.wikipedia.org/wiki/File:Lths_Math_team_06-07.jpg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7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QUESTION:</a:t>
            </a:r>
            <a:br>
              <a:rPr lang="en-US" dirty="0" smtClean="0"/>
            </a:br>
            <a:r>
              <a:rPr lang="en-US" dirty="0"/>
              <a:t>The “M” in SCUDEM stands for this. </a:t>
            </a:r>
            <a:endParaRPr lang="en-US" cap="non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ANSWER:  m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ode</a:t>
            </a:r>
            <a:r>
              <a:rPr lang="en-US" sz="3200" dirty="0" smtClean="0">
                <a:solidFill>
                  <a:srgbClr val="FFC000"/>
                </a:solidFill>
              </a:rPr>
              <a:t>ling</a:t>
            </a:r>
            <a:endParaRPr lang="en-US" sz="3200" dirty="0">
              <a:solidFill>
                <a:srgbClr val="FFC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282545" y="4741334"/>
            <a:ext cx="2743200" cy="1911928"/>
            <a:chOff x="7384472" y="484908"/>
            <a:chExt cx="2743200" cy="1911928"/>
          </a:xfrm>
        </p:grpSpPr>
        <p:sp>
          <p:nvSpPr>
            <p:cNvPr id="6" name="Horizontal Scroll 5"/>
            <p:cNvSpPr/>
            <p:nvPr/>
          </p:nvSpPr>
          <p:spPr>
            <a:xfrm>
              <a:off x="7384472" y="484908"/>
              <a:ext cx="2743200" cy="1911928"/>
            </a:xfrm>
            <a:prstGeom prst="horizontalScroll">
              <a:avLst>
                <a:gd name="adj" fmla="val 19746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44691" y="1052949"/>
              <a:ext cx="22998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C00000"/>
                  </a:solidFill>
                  <a:latin typeface="Vivaldi" panose="03020602050506090804" pitchFamily="66" charset="0"/>
                </a:rPr>
                <a:t>ODE</a:t>
              </a:r>
              <a:endParaRPr lang="en-US" sz="4800" dirty="0">
                <a:solidFill>
                  <a:srgbClr val="C00000"/>
                </a:solidFill>
                <a:latin typeface="Vivaldi" panose="030206020505060908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478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1, 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fixed point on a phase portrait could be a stable, unstable or saddle this. 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9282545" y="4741334"/>
            <a:ext cx="2743200" cy="1911928"/>
            <a:chOff x="7384472" y="484908"/>
            <a:chExt cx="2743200" cy="1911928"/>
          </a:xfrm>
        </p:grpSpPr>
        <p:sp>
          <p:nvSpPr>
            <p:cNvPr id="6" name="Horizontal Scroll 5"/>
            <p:cNvSpPr/>
            <p:nvPr/>
          </p:nvSpPr>
          <p:spPr>
            <a:xfrm>
              <a:off x="7384472" y="484908"/>
              <a:ext cx="2743200" cy="1911928"/>
            </a:xfrm>
            <a:prstGeom prst="horizontalScroll">
              <a:avLst>
                <a:gd name="adj" fmla="val 19746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44691" y="1052949"/>
              <a:ext cx="22998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C00000"/>
                  </a:solidFill>
                  <a:latin typeface="Vivaldi" panose="03020602050506090804" pitchFamily="66" charset="0"/>
                </a:rPr>
                <a:t>ODE</a:t>
              </a:r>
              <a:endParaRPr lang="en-US" sz="4800" dirty="0">
                <a:solidFill>
                  <a:srgbClr val="C00000"/>
                </a:solidFill>
                <a:latin typeface="Vivaldi" panose="030206020505060908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81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1, 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One of the three measures of central </a:t>
            </a:r>
            <a:r>
              <a:rPr lang="en-US" dirty="0" smtClean="0"/>
              <a:t>tendency is this. 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9282545" y="4741334"/>
            <a:ext cx="2743200" cy="1911928"/>
            <a:chOff x="7384472" y="484908"/>
            <a:chExt cx="2743200" cy="1911928"/>
          </a:xfrm>
        </p:grpSpPr>
        <p:sp>
          <p:nvSpPr>
            <p:cNvPr id="6" name="Horizontal Scroll 5"/>
            <p:cNvSpPr/>
            <p:nvPr/>
          </p:nvSpPr>
          <p:spPr>
            <a:xfrm>
              <a:off x="7384472" y="484908"/>
              <a:ext cx="2743200" cy="1911928"/>
            </a:xfrm>
            <a:prstGeom prst="horizontalScroll">
              <a:avLst>
                <a:gd name="adj" fmla="val 19746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44691" y="1052949"/>
              <a:ext cx="22998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C00000"/>
                  </a:solidFill>
                  <a:latin typeface="Vivaldi" panose="03020602050506090804" pitchFamily="66" charset="0"/>
                </a:rPr>
                <a:t>ODE</a:t>
              </a:r>
              <a:endParaRPr lang="en-US" sz="4800" dirty="0">
                <a:solidFill>
                  <a:srgbClr val="C00000"/>
                </a:solidFill>
                <a:latin typeface="Vivaldi" panose="030206020505060908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3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1, 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enigma machine could do this to a </a:t>
            </a:r>
            <a:r>
              <a:rPr lang="en-US" dirty="0" smtClean="0"/>
              <a:t>message.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9282545" y="4741334"/>
            <a:ext cx="2743200" cy="1911928"/>
            <a:chOff x="7384472" y="484908"/>
            <a:chExt cx="2743200" cy="1911928"/>
          </a:xfrm>
        </p:grpSpPr>
        <p:sp>
          <p:nvSpPr>
            <p:cNvPr id="6" name="Horizontal Scroll 5"/>
            <p:cNvSpPr/>
            <p:nvPr/>
          </p:nvSpPr>
          <p:spPr>
            <a:xfrm>
              <a:off x="7384472" y="484908"/>
              <a:ext cx="2743200" cy="1911928"/>
            </a:xfrm>
            <a:prstGeom prst="horizontalScroll">
              <a:avLst>
                <a:gd name="adj" fmla="val 19746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44691" y="1052949"/>
              <a:ext cx="22998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C00000"/>
                  </a:solidFill>
                  <a:latin typeface="Vivaldi" panose="03020602050506090804" pitchFamily="66" charset="0"/>
                </a:rPr>
                <a:t>ODE</a:t>
              </a:r>
              <a:endParaRPr lang="en-US" sz="4800" dirty="0">
                <a:solidFill>
                  <a:srgbClr val="C00000"/>
                </a:solidFill>
                <a:latin typeface="Vivaldi" panose="030206020505060908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44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1, 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geometry, this is the shortest </a:t>
            </a:r>
            <a:r>
              <a:rPr lang="en-US" dirty="0" smtClean="0"/>
              <a:t>path </a:t>
            </a:r>
            <a:r>
              <a:rPr lang="en-US" dirty="0"/>
              <a:t>between two </a:t>
            </a:r>
            <a:r>
              <a:rPr lang="en-US" dirty="0" smtClean="0"/>
              <a:t>points.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9282545" y="4741334"/>
            <a:ext cx="2743200" cy="1911928"/>
            <a:chOff x="7384472" y="484908"/>
            <a:chExt cx="2743200" cy="1911928"/>
          </a:xfrm>
        </p:grpSpPr>
        <p:sp>
          <p:nvSpPr>
            <p:cNvPr id="6" name="Horizontal Scroll 5"/>
            <p:cNvSpPr/>
            <p:nvPr/>
          </p:nvSpPr>
          <p:spPr>
            <a:xfrm>
              <a:off x="7384472" y="484908"/>
              <a:ext cx="2743200" cy="1911928"/>
            </a:xfrm>
            <a:prstGeom prst="horizontalScroll">
              <a:avLst>
                <a:gd name="adj" fmla="val 19746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44691" y="1052949"/>
              <a:ext cx="22998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C00000"/>
                  </a:solidFill>
                  <a:latin typeface="Vivaldi" panose="03020602050506090804" pitchFamily="66" charset="0"/>
                </a:rPr>
                <a:t>ODE</a:t>
              </a:r>
              <a:endParaRPr lang="en-US" sz="4800" dirty="0">
                <a:solidFill>
                  <a:srgbClr val="C00000"/>
                </a:solidFill>
                <a:latin typeface="Vivaldi" panose="030206020505060908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73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1, 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dirty="0" smtClean="0"/>
              <a:t>regular polyhedron </a:t>
            </a:r>
            <a:r>
              <a:rPr lang="en-US" dirty="0"/>
              <a:t>with twelve </a:t>
            </a:r>
            <a:r>
              <a:rPr lang="en-US" dirty="0" smtClean="0"/>
              <a:t>faces</a:t>
            </a:r>
            <a:r>
              <a:rPr lang="en-US" dirty="0"/>
              <a:t> </a:t>
            </a:r>
            <a:r>
              <a:rPr lang="en-US" dirty="0" smtClean="0"/>
              <a:t>is called this.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9282545" y="4741334"/>
            <a:ext cx="2743200" cy="1911928"/>
            <a:chOff x="7384472" y="484908"/>
            <a:chExt cx="2743200" cy="1911928"/>
          </a:xfrm>
        </p:grpSpPr>
        <p:sp>
          <p:nvSpPr>
            <p:cNvPr id="6" name="Horizontal Scroll 5"/>
            <p:cNvSpPr/>
            <p:nvPr/>
          </p:nvSpPr>
          <p:spPr>
            <a:xfrm>
              <a:off x="7384472" y="484908"/>
              <a:ext cx="2743200" cy="1911928"/>
            </a:xfrm>
            <a:prstGeom prst="horizontalScroll">
              <a:avLst>
                <a:gd name="adj" fmla="val 19746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44691" y="1052949"/>
              <a:ext cx="22998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solidFill>
                    <a:srgbClr val="C00000"/>
                  </a:solidFill>
                  <a:latin typeface="Vivaldi" panose="03020602050506090804" pitchFamily="66" charset="0"/>
                </a:rPr>
                <a:t>ODE</a:t>
              </a:r>
              <a:endParaRPr lang="en-US" sz="4800" dirty="0">
                <a:solidFill>
                  <a:srgbClr val="C00000"/>
                </a:solidFill>
                <a:latin typeface="Vivaldi" panose="030206020505060908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77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EBB951-DE64-4CB8-9E1C-184A357AD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1BD8E5-A18E-435C-B431-90A6B59F4B6F}">
  <ds:schemaRefs>
    <ds:schemaRef ds:uri="http://purl.org/dc/elements/1.1/"/>
    <ds:schemaRef ds:uri="a4f35948-e619-41b3-aa29-22878b09cfd2"/>
    <ds:schemaRef ds:uri="http://schemas.microsoft.com/office/infopath/2007/PartnerControls"/>
    <ds:schemaRef ds:uri="40262f94-9f35-4ac3-9a90-690165a166b7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5EEE0F9-7BC9-4998-8617-7CC115AD97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24734</TotalTime>
  <Words>896</Words>
  <Application>Microsoft Office PowerPoint</Application>
  <PresentationFormat>Custom</PresentationFormat>
  <Paragraphs>118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Vapor Trail</vt:lpstr>
      <vt:lpstr>MATH BOWL</vt:lpstr>
      <vt:lpstr>Rounds for Today’s Competition</vt:lpstr>
      <vt:lpstr>Round 1:   An Ode to ODE in Math</vt:lpstr>
      <vt:lpstr>SAMPLE QUESTION: The “M” in SCUDEM stands for this. </vt:lpstr>
      <vt:lpstr>Round 1, Question 1</vt:lpstr>
      <vt:lpstr>Round 1, Question 2</vt:lpstr>
      <vt:lpstr>Round 1, Question 3</vt:lpstr>
      <vt:lpstr>Round 1, Question 4</vt:lpstr>
      <vt:lpstr>Round 1, Question 5</vt:lpstr>
      <vt:lpstr>Round 2:       Bad Movie Math </vt:lpstr>
      <vt:lpstr>SAMPLE QUESTION: James Bond: “How far is that rig from the terminal? And how fast is it travelling?” Technician: “It’s 106 miles from the terminal going 70 miles and hour.” James Bond: “We’ve got 78 minutes.”</vt:lpstr>
      <vt:lpstr>Round 2, Question 1</vt:lpstr>
      <vt:lpstr>Round 2, Question 2</vt:lpstr>
      <vt:lpstr>Round 2, Question 3</vt:lpstr>
      <vt:lpstr>Round 2, Question 4</vt:lpstr>
      <vt:lpstr>Round 2, Question 5</vt:lpstr>
      <vt:lpstr>Round 3:       Punny Math</vt:lpstr>
      <vt:lpstr>SAMPLE QUESTION: What comment did the geometer make when asked about the four angles formed at the intersection of two perpendicular lines that a student had drawn?</vt:lpstr>
      <vt:lpstr>Round 3, Question 1</vt:lpstr>
      <vt:lpstr>Round 3, Question 2</vt:lpstr>
      <vt:lpstr>Round 3, Question 3</vt:lpstr>
      <vt:lpstr>Round 3, Question 4</vt:lpstr>
      <vt:lpstr>Round 3, Question 5</vt:lpstr>
      <vt:lpstr>Round 4:         Mathematical Team Names</vt:lpstr>
      <vt:lpstr>SAMPLE QUESTION: An attempt to determine from a mixed group of people who are athletes from the US Military Academy and who are imposters would be this type of puzzle. </vt:lpstr>
      <vt:lpstr>Round 4, Question 1</vt:lpstr>
      <vt:lpstr>Round 4, Question 2</vt:lpstr>
      <vt:lpstr>Round 4, Question 3</vt:lpstr>
      <vt:lpstr>Round 4, Question 4</vt:lpstr>
      <vt:lpstr>Round 4, Question 5</vt:lpstr>
      <vt:lpstr>TIEBREAKER</vt:lpstr>
      <vt:lpstr>Thanks For Playing!!!</vt:lpstr>
      <vt:lpstr>Pictures All Used Under Creative Commons License</vt:lpstr>
    </vt:vector>
  </TitlesOfParts>
  <Company>Franklin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BOWL</dc:title>
  <dc:creator>Fonstad, Paul</dc:creator>
  <cp:lastModifiedBy>Brian</cp:lastModifiedBy>
  <cp:revision>48</cp:revision>
  <dcterms:created xsi:type="dcterms:W3CDTF">2017-08-26T01:01:34Z</dcterms:created>
  <dcterms:modified xsi:type="dcterms:W3CDTF">2017-09-21T22:43:29Z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