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76" r:id="rId5"/>
    <p:sldId id="259" r:id="rId6"/>
    <p:sldId id="277" r:id="rId7"/>
    <p:sldId id="272" r:id="rId8"/>
    <p:sldId id="260" r:id="rId9"/>
    <p:sldId id="27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AF77C-7F86-4E57-8390-4B7F1F5E482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18D46-A2D6-4A96-9519-232A43ADB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3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58257"/>
      </p:ext>
    </p:extLst>
  </p:cSld>
  <p:clrMapOvr>
    <a:masterClrMapping/>
  </p:clrMapOvr>
  <p:transition spd="slow" advClick="0" advTm="6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3510"/>
      </p:ext>
    </p:extLst>
  </p:cSld>
  <p:clrMapOvr>
    <a:masterClrMapping/>
  </p:clrMapOvr>
  <p:transition spd="slow" advClick="0" advTm="6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39482"/>
      </p:ext>
    </p:extLst>
  </p:cSld>
  <p:clrMapOvr>
    <a:masterClrMapping/>
  </p:clrMapOvr>
  <p:transition spd="slow" advClick="0" advTm="6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61806"/>
      </p:ext>
    </p:extLst>
  </p:cSld>
  <p:clrMapOvr>
    <a:masterClrMapping/>
  </p:clrMapOvr>
  <p:transition spd="slow" advClick="0" advTm="6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53020"/>
      </p:ext>
    </p:extLst>
  </p:cSld>
  <p:clrMapOvr>
    <a:masterClrMapping/>
  </p:clrMapOvr>
  <p:transition spd="slow" advClick="0" advTm="6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295"/>
      </p:ext>
    </p:extLst>
  </p:cSld>
  <p:clrMapOvr>
    <a:masterClrMapping/>
  </p:clrMapOvr>
  <p:transition spd="slow" advClick="0" advTm="6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96582"/>
      </p:ext>
    </p:extLst>
  </p:cSld>
  <p:clrMapOvr>
    <a:masterClrMapping/>
  </p:clrMapOvr>
  <p:transition spd="slow" advClick="0" advTm="6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5258"/>
      </p:ext>
    </p:extLst>
  </p:cSld>
  <p:clrMapOvr>
    <a:masterClrMapping/>
  </p:clrMapOvr>
  <p:transition spd="slow" advClick="0" advTm="6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730"/>
      </p:ext>
    </p:extLst>
  </p:cSld>
  <p:clrMapOvr>
    <a:masterClrMapping/>
  </p:clrMapOvr>
  <p:transition spd="slow" advClick="0" advTm="6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84367"/>
      </p:ext>
    </p:extLst>
  </p:cSld>
  <p:clrMapOvr>
    <a:masterClrMapping/>
  </p:clrMapOvr>
  <p:transition spd="slow" advClick="0" advTm="6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49197"/>
      </p:ext>
    </p:extLst>
  </p:cSld>
  <p:clrMapOvr>
    <a:masterClrMapping/>
  </p:clrMapOvr>
  <p:transition spd="slow" advClick="0" advTm="6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95DB-E124-49E5-90B3-C80BDC71D587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56065-C4EA-4B9B-A1CE-EB553EA0B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762000"/>
            <a:ext cx="52524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       SIMIODE Sponsored</a:t>
            </a:r>
          </a:p>
          <a:p>
            <a:endParaRPr lang="en-US" sz="4000" dirty="0"/>
          </a:p>
          <a:p>
            <a:r>
              <a:rPr lang="en-US" sz="4000" b="1" dirty="0" smtClean="0"/>
              <a:t>             SCUDEM 2017</a:t>
            </a:r>
          </a:p>
          <a:p>
            <a:endParaRPr lang="en-US" sz="4000" dirty="0"/>
          </a:p>
        </p:txBody>
      </p:sp>
      <p:pic>
        <p:nvPicPr>
          <p:cNvPr id="1026" name="Picture 2" descr="C:\Users\Brian\Desktop\SCUDEM 2017 Video\Logos\scudem-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354580" cy="23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ian\Desktop\SCUDEM 2017 Video\Logos\simiode-logore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17420" cy="25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114800"/>
            <a:ext cx="55206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3200" b="1" dirty="0" smtClean="0"/>
              <a:t>14 October 2017</a:t>
            </a:r>
          </a:p>
          <a:p>
            <a:r>
              <a:rPr lang="en-US" sz="3200" b="1" dirty="0" smtClean="0"/>
              <a:t>M</a:t>
            </a:r>
            <a:r>
              <a:rPr lang="en-US" sz="3200" b="1" dirty="0" smtClean="0"/>
              <a:t>ount Saint Mary College Newburgh NY USA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92081"/>
            <a:ext cx="959467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 smtClean="0"/>
              <a:t>Student Competition Using Differential Equation Modeling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3323978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5747808" cy="323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04800"/>
            <a:ext cx="8566512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 had a </a:t>
            </a:r>
            <a:r>
              <a:rPr lang="en-US" sz="2800" b="1" dirty="0" err="1" smtClean="0"/>
              <a:t>MathBowl</a:t>
            </a:r>
            <a:r>
              <a:rPr lang="en-US" sz="2800" b="1" dirty="0" smtClean="0"/>
              <a:t> for Students with fun mathematics </a:t>
            </a:r>
          </a:p>
          <a:p>
            <a:r>
              <a:rPr lang="en-US" sz="2800" b="1" dirty="0" smtClean="0"/>
              <a:t>questions in four categories:</a:t>
            </a:r>
          </a:p>
          <a:p>
            <a:endParaRPr lang="en-US" sz="2800" b="1" dirty="0"/>
          </a:p>
          <a:p>
            <a:r>
              <a:rPr lang="en-US" sz="2800" b="1" dirty="0" smtClean="0"/>
              <a:t>     An Ode to ODE in Math</a:t>
            </a:r>
          </a:p>
          <a:p>
            <a:r>
              <a:rPr lang="en-US" sz="2800" b="1" dirty="0" smtClean="0"/>
              <a:t>     Bad Movie Math</a:t>
            </a:r>
          </a:p>
          <a:p>
            <a:r>
              <a:rPr lang="en-US" sz="2800" b="1" dirty="0" smtClean="0"/>
              <a:t>     </a:t>
            </a:r>
            <a:r>
              <a:rPr lang="en-US" sz="2800" b="1" dirty="0" err="1" smtClean="0"/>
              <a:t>Punny</a:t>
            </a:r>
            <a:r>
              <a:rPr lang="en-US" sz="2800" b="1" dirty="0" smtClean="0"/>
              <a:t> Math</a:t>
            </a:r>
          </a:p>
          <a:p>
            <a:r>
              <a:rPr lang="en-US" sz="2800" b="1" dirty="0" smtClean="0"/>
              <a:t>     Mathematical Team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50538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rian\Desktop\SCUDEM 2017 Video\SCUDEM PHOTOS\IMG_9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7022306" cy="39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33400"/>
            <a:ext cx="85613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Time to head home after </a:t>
            </a:r>
          </a:p>
          <a:p>
            <a:r>
              <a:rPr lang="en-US" sz="2800" b="1" dirty="0" smtClean="0"/>
              <a:t>    rewarding day of modeling with differential equations </a:t>
            </a:r>
          </a:p>
          <a:p>
            <a:r>
              <a:rPr lang="en-US" sz="2800" b="1" dirty="0" smtClean="0"/>
              <a:t>        and meeting new friends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3250538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622" y="2988915"/>
            <a:ext cx="67292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SCUDEM 2018</a:t>
            </a:r>
          </a:p>
          <a:p>
            <a:r>
              <a:rPr lang="en-US" sz="3200" b="1" dirty="0" smtClean="0"/>
              <a:t>              International Competition </a:t>
            </a:r>
          </a:p>
          <a:p>
            <a:r>
              <a:rPr lang="en-US" sz="3200" b="1" dirty="0" smtClean="0"/>
              <a:t>                            Over 100 sites</a:t>
            </a:r>
          </a:p>
          <a:p>
            <a:endParaRPr lang="en-US" sz="3200" b="1" dirty="0"/>
          </a:p>
          <a:p>
            <a:r>
              <a:rPr lang="en-US" sz="3200" b="1" dirty="0" smtClean="0"/>
              <a:t>Registration opens 1 February 2018</a:t>
            </a:r>
          </a:p>
          <a:p>
            <a:endParaRPr lang="en-US" sz="3200" b="1" dirty="0"/>
          </a:p>
          <a:p>
            <a:r>
              <a:rPr lang="en-US" sz="3200" b="1" dirty="0" smtClean="0"/>
              <a:t>Form a team!  Be there! Move ahead!</a:t>
            </a:r>
            <a:endParaRPr lang="en-US" sz="3200" b="1" dirty="0"/>
          </a:p>
        </p:txBody>
      </p:sp>
      <p:pic>
        <p:nvPicPr>
          <p:cNvPr id="9218" name="Picture 2" descr="C:\Users\Brian\Desktop\SCUDEM 2017 Video\Logos\scudem-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838200"/>
            <a:ext cx="4427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Plan ahead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823250538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844224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On Monday morning, 9 October 2017, at their home institutions</a:t>
            </a:r>
          </a:p>
          <a:p>
            <a:r>
              <a:rPr lang="en-US" sz="2400" b="1" dirty="0" smtClean="0"/>
              <a:t>student teams selected one of three problems on which to work:</a:t>
            </a:r>
          </a:p>
          <a:p>
            <a:endParaRPr lang="en-US" sz="2400" dirty="0" smtClean="0"/>
          </a:p>
          <a:p>
            <a:r>
              <a:rPr lang="en-US" sz="2400" b="1" dirty="0" smtClean="0"/>
              <a:t>Problem A Going Viral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Problem B Drug Interactions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Problem C Game Play</a:t>
            </a:r>
          </a:p>
          <a:p>
            <a:endParaRPr lang="en-US" dirty="0"/>
          </a:p>
        </p:txBody>
      </p:sp>
      <p:pic>
        <p:nvPicPr>
          <p:cNvPr id="3074" name="Picture 2" descr="C:\Users\Brian\Desktop\SCUDEM 2017 Video\SCUDEM PHOTOS\IMG_9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1593"/>
            <a:ext cx="4191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0849"/>
            <a:ext cx="4075290" cy="229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250538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457" y="73917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Competition Saturday  was </a:t>
            </a:r>
          </a:p>
          <a:p>
            <a:r>
              <a:rPr lang="en-US" sz="2400" dirty="0" smtClean="0"/>
              <a:t>14 October 2017 at local site, Mount Saint Mary College, Newburgh NY USA.</a:t>
            </a:r>
            <a:endParaRPr lang="en-US" sz="2400" dirty="0"/>
          </a:p>
        </p:txBody>
      </p:sp>
      <p:pic>
        <p:nvPicPr>
          <p:cNvPr id="4098" name="Picture 2" descr="C:\Users\Brian\Desktop\SCUDEM 2017 Video\SCUDEM PHOTOS\IMG_0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49" y="1524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" y="3276600"/>
            <a:ext cx="5014286" cy="315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80000" y="4648200"/>
            <a:ext cx="406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Students incorporated  an additional issue  into their</a:t>
            </a:r>
          </a:p>
          <a:p>
            <a:r>
              <a:rPr lang="en-US" sz="2400" dirty="0" smtClean="0"/>
              <a:t>model  and  presented results.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3250538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rian\Desktop\SCUDEM 2017 Video\SCUDEM PHOTOS\IMG_9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62484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042932"/>
            <a:ext cx="77505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Welcome refreshments after early morning journey </a:t>
            </a:r>
          </a:p>
          <a:p>
            <a:r>
              <a:rPr lang="en-US" sz="2800" dirty="0" smtClean="0"/>
              <a:t> from home school to host site school</a:t>
            </a:r>
          </a:p>
          <a:p>
            <a:r>
              <a:rPr lang="en-US" sz="2800" dirty="0" smtClean="0"/>
              <a:t>  Mount Saint Mary College, Newburgh NY USA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8174921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908517"/>
            <a:ext cx="501836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Students had a great time doing, </a:t>
            </a:r>
          </a:p>
          <a:p>
            <a:r>
              <a:rPr lang="en-US" sz="2800" dirty="0" smtClean="0"/>
              <a:t>talking about, and presenting </a:t>
            </a:r>
          </a:p>
          <a:p>
            <a:r>
              <a:rPr lang="en-US" sz="2800" dirty="0" smtClean="0"/>
              <a:t>mathematical modeling with </a:t>
            </a:r>
          </a:p>
          <a:p>
            <a:r>
              <a:rPr lang="en-US" sz="2800" dirty="0" smtClean="0"/>
              <a:t>differential equations.</a:t>
            </a:r>
            <a:endParaRPr lang="en-US" sz="2800" dirty="0"/>
          </a:p>
        </p:txBody>
      </p:sp>
      <p:pic>
        <p:nvPicPr>
          <p:cNvPr id="5122" name="Picture 2" descr="C:\Users\Brian\Desktop\SCUDEM 2017 Video\SCUDEM PHOTOS\IMG_0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54" y="4813297"/>
            <a:ext cx="35290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rian\Desktop\SCUDEM 2017 Video\SCUDEM PHOTOS\IMG_0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399"/>
            <a:ext cx="3124200" cy="20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rian\Desktop\SCUDEM 2017 Video\SCUDEM PHOTOS\IMG_98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62" y="-152400"/>
            <a:ext cx="3954380" cy="26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Brian\Desktop\SCUDEM 2017 Video\SCUDEM PHOTOS\IMG_98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84200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50538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rian\Desktop\SCUDEM 2017 Video\SCUDEM PHOTOS\IMG_9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0767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Brian\Desktop\SCUDEM 2017 Video\SCUDEM PHOTOS\IMG_9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81000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Brian\Desktop\SCUDEM 2017 Video\SCUDEM PHOTOS\IMG_0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92500"/>
            <a:ext cx="4229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6498" y="762000"/>
            <a:ext cx="45963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Student teams in action with </a:t>
            </a:r>
          </a:p>
          <a:p>
            <a:r>
              <a:rPr lang="en-US" sz="2800" dirty="0" smtClean="0"/>
              <a:t>“home” team and coach from </a:t>
            </a:r>
          </a:p>
          <a:p>
            <a:r>
              <a:rPr lang="en-US" sz="2800" dirty="0" smtClean="0"/>
              <a:t>Mount Saint Mary College.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9010912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rian\Desktop\SCUDEM 2017 Video\SCUDEM PHOTOS\IMG_0746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8100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Brian\Desktop\SCUDEM 2017 Video\SCUDEM PHOTOS\IMG_0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20700"/>
            <a:ext cx="44487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Outstanding Award Teams</a:t>
            </a:r>
          </a:p>
          <a:p>
            <a:r>
              <a:rPr lang="en-US" sz="2800" b="1" dirty="0" smtClean="0"/>
              <a:t>    with their coaches.</a:t>
            </a:r>
          </a:p>
          <a:p>
            <a:endParaRPr lang="en-US" sz="2800" b="1" dirty="0"/>
          </a:p>
          <a:p>
            <a:r>
              <a:rPr lang="en-US" sz="2800" b="1" dirty="0" smtClean="0"/>
              <a:t>University of Massachusetts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at Amherst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7519" y="4919990"/>
            <a:ext cx="3018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Manhattan College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1606615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rian\Desktop\SCUDEM 2017 Video\SCUDEM PHOTOS\IMG_0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772400" cy="43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181600"/>
            <a:ext cx="79770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Student and Faculty judges </a:t>
            </a:r>
          </a:p>
          <a:p>
            <a:r>
              <a:rPr lang="en-US" sz="4400" b="1" dirty="0" smtClean="0"/>
              <a:t>listening to student presentation.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23250538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rian\Desktop\SCUDEM 2017 Video\Logos\home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9144000" cy="51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81000"/>
            <a:ext cx="8201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SCUDEM is sponsored by SIMIODE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91606615"/>
      </p:ext>
    </p:extLst>
  </p:cSld>
  <p:clrMapOvr>
    <a:masterClrMapping/>
  </p:clrMapOvr>
  <p:transition spd="slow" advClick="0" advTm="6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253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15</cp:revision>
  <dcterms:created xsi:type="dcterms:W3CDTF">2017-10-31T11:03:12Z</dcterms:created>
  <dcterms:modified xsi:type="dcterms:W3CDTF">2017-10-31T12:33:23Z</dcterms:modified>
</cp:coreProperties>
</file>