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26"/>
  </p:notesMasterIdLst>
  <p:sldIdLst>
    <p:sldId id="258" r:id="rId2"/>
    <p:sldId id="328" r:id="rId3"/>
    <p:sldId id="329" r:id="rId4"/>
    <p:sldId id="280" r:id="rId5"/>
    <p:sldId id="282" r:id="rId6"/>
    <p:sldId id="346" r:id="rId7"/>
    <p:sldId id="353" r:id="rId8"/>
    <p:sldId id="335" r:id="rId9"/>
    <p:sldId id="331" r:id="rId10"/>
    <p:sldId id="334" r:id="rId11"/>
    <p:sldId id="337" r:id="rId12"/>
    <p:sldId id="332" r:id="rId13"/>
    <p:sldId id="340" r:id="rId14"/>
    <p:sldId id="352" r:id="rId15"/>
    <p:sldId id="341" r:id="rId16"/>
    <p:sldId id="342" r:id="rId17"/>
    <p:sldId id="343" r:id="rId18"/>
    <p:sldId id="345" r:id="rId19"/>
    <p:sldId id="354" r:id="rId20"/>
    <p:sldId id="347" r:id="rId21"/>
    <p:sldId id="348" r:id="rId22"/>
    <p:sldId id="355" r:id="rId23"/>
    <p:sldId id="309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17" autoAdjust="0"/>
  </p:normalViewPr>
  <p:slideViewPr>
    <p:cSldViewPr snapToGrid="0" snapToObjects="1">
      <p:cViewPr>
        <p:scale>
          <a:sx n="100" d="100"/>
          <a:sy n="100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ser:Desktop:Classes:MATH28617S_S01%20Grades%20Double%20che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yVal>
            <c:numRef>
              <c:f>Grades!$N$2:$N$59</c:f>
              <c:numCache>
                <c:formatCode>General</c:formatCode>
                <c:ptCount val="58"/>
                <c:pt idx="0">
                  <c:v>96.7741935483871</c:v>
                </c:pt>
                <c:pt idx="1">
                  <c:v>98.06451612903227</c:v>
                </c:pt>
                <c:pt idx="2">
                  <c:v>97.41935483870968</c:v>
                </c:pt>
                <c:pt idx="3">
                  <c:v>97.41935483870968</c:v>
                </c:pt>
                <c:pt idx="4">
                  <c:v>87.09677419354837</c:v>
                </c:pt>
                <c:pt idx="5">
                  <c:v>95.48387096774194</c:v>
                </c:pt>
                <c:pt idx="6">
                  <c:v>92.9032258064516</c:v>
                </c:pt>
                <c:pt idx="7">
                  <c:v>90.96774193548386</c:v>
                </c:pt>
                <c:pt idx="8">
                  <c:v>90.32258064516128</c:v>
                </c:pt>
                <c:pt idx="9">
                  <c:v>98.06451612903227</c:v>
                </c:pt>
                <c:pt idx="10">
                  <c:v>98.06451612903227</c:v>
                </c:pt>
                <c:pt idx="11">
                  <c:v>93.54838709677416</c:v>
                </c:pt>
                <c:pt idx="12">
                  <c:v>100.0</c:v>
                </c:pt>
                <c:pt idx="13">
                  <c:v>96.12903225806448</c:v>
                </c:pt>
                <c:pt idx="14">
                  <c:v>95.48387096774194</c:v>
                </c:pt>
                <c:pt idx="15">
                  <c:v>98.06451612903227</c:v>
                </c:pt>
                <c:pt idx="16">
                  <c:v>100.0</c:v>
                </c:pt>
                <c:pt idx="17">
                  <c:v>98.70967741935482</c:v>
                </c:pt>
                <c:pt idx="18">
                  <c:v>100.0</c:v>
                </c:pt>
                <c:pt idx="19">
                  <c:v>100.0</c:v>
                </c:pt>
                <c:pt idx="20">
                  <c:v>98.70967741935482</c:v>
                </c:pt>
                <c:pt idx="21">
                  <c:v>96.7741935483871</c:v>
                </c:pt>
                <c:pt idx="22">
                  <c:v>97.41935483870968</c:v>
                </c:pt>
                <c:pt idx="23">
                  <c:v>97.41935483870968</c:v>
                </c:pt>
                <c:pt idx="24">
                  <c:v>99.35483870967741</c:v>
                </c:pt>
                <c:pt idx="25">
                  <c:v>98.70967741935482</c:v>
                </c:pt>
                <c:pt idx="26">
                  <c:v>100.0</c:v>
                </c:pt>
                <c:pt idx="27">
                  <c:v>95.48387096774194</c:v>
                </c:pt>
                <c:pt idx="28">
                  <c:v>99.35483870967741</c:v>
                </c:pt>
                <c:pt idx="29">
                  <c:v>94.83870967741935</c:v>
                </c:pt>
                <c:pt idx="30">
                  <c:v>96.12903225806448</c:v>
                </c:pt>
                <c:pt idx="31">
                  <c:v>95.48387096774194</c:v>
                </c:pt>
                <c:pt idx="32">
                  <c:v>98.70967741935482</c:v>
                </c:pt>
                <c:pt idx="33">
                  <c:v>38.70967741935484</c:v>
                </c:pt>
                <c:pt idx="34">
                  <c:v>94.83870967741935</c:v>
                </c:pt>
                <c:pt idx="35">
                  <c:v>99.35483870967741</c:v>
                </c:pt>
                <c:pt idx="36">
                  <c:v>93.54838709677416</c:v>
                </c:pt>
                <c:pt idx="37">
                  <c:v>97.41935483870968</c:v>
                </c:pt>
                <c:pt idx="38">
                  <c:v>99.35483870967741</c:v>
                </c:pt>
                <c:pt idx="39">
                  <c:v>92.9032258064516</c:v>
                </c:pt>
                <c:pt idx="40">
                  <c:v>92.25806451612902</c:v>
                </c:pt>
                <c:pt idx="41">
                  <c:v>94.83870967741935</c:v>
                </c:pt>
                <c:pt idx="42">
                  <c:v>100.0</c:v>
                </c:pt>
                <c:pt idx="43">
                  <c:v>99.35483870967741</c:v>
                </c:pt>
                <c:pt idx="44">
                  <c:v>87.74193548387098</c:v>
                </c:pt>
                <c:pt idx="45">
                  <c:v>100.0</c:v>
                </c:pt>
                <c:pt idx="46">
                  <c:v>96.12903225806448</c:v>
                </c:pt>
                <c:pt idx="47">
                  <c:v>93.54838709677416</c:v>
                </c:pt>
                <c:pt idx="48">
                  <c:v>94.19354838709675</c:v>
                </c:pt>
                <c:pt idx="49">
                  <c:v>92.9032258064516</c:v>
                </c:pt>
                <c:pt idx="50">
                  <c:v>98.06451612903227</c:v>
                </c:pt>
                <c:pt idx="51">
                  <c:v>100.0</c:v>
                </c:pt>
                <c:pt idx="52">
                  <c:v>98.70967741935482</c:v>
                </c:pt>
                <c:pt idx="53">
                  <c:v>87.09677419354837</c:v>
                </c:pt>
                <c:pt idx="54">
                  <c:v>96.12903225806448</c:v>
                </c:pt>
                <c:pt idx="55">
                  <c:v>100.0</c:v>
                </c:pt>
                <c:pt idx="56">
                  <c:v>96.12903225806448</c:v>
                </c:pt>
                <c:pt idx="57">
                  <c:v>99.35483870967741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noFill/>
            </a:ln>
          </c:spPr>
          <c:yVal>
            <c:numRef>
              <c:f>Grades!$O$2:$O$47</c:f>
              <c:numCache>
                <c:formatCode>General</c:formatCode>
                <c:ptCount val="46"/>
                <c:pt idx="0">
                  <c:v>100.0</c:v>
                </c:pt>
                <c:pt idx="1">
                  <c:v>84.57142857142856</c:v>
                </c:pt>
                <c:pt idx="2">
                  <c:v>86.2857142857143</c:v>
                </c:pt>
                <c:pt idx="3">
                  <c:v>74.85714285714285</c:v>
                </c:pt>
                <c:pt idx="4">
                  <c:v>69.14285714285712</c:v>
                </c:pt>
                <c:pt idx="5">
                  <c:v>100.0</c:v>
                </c:pt>
                <c:pt idx="6">
                  <c:v>58.28571428571428</c:v>
                </c:pt>
                <c:pt idx="7">
                  <c:v>82.85714285714285</c:v>
                </c:pt>
                <c:pt idx="8">
                  <c:v>93.71428571428572</c:v>
                </c:pt>
                <c:pt idx="9">
                  <c:v>84.0</c:v>
                </c:pt>
                <c:pt idx="10">
                  <c:v>82.28571428571427</c:v>
                </c:pt>
                <c:pt idx="11">
                  <c:v>81.71428571428572</c:v>
                </c:pt>
                <c:pt idx="12">
                  <c:v>92.0</c:v>
                </c:pt>
                <c:pt idx="13">
                  <c:v>68.57142857142856</c:v>
                </c:pt>
                <c:pt idx="14">
                  <c:v>90.28571428571427</c:v>
                </c:pt>
                <c:pt idx="15">
                  <c:v>81.71428571428572</c:v>
                </c:pt>
                <c:pt idx="16">
                  <c:v>86.85714285714285</c:v>
                </c:pt>
                <c:pt idx="17">
                  <c:v>64.0</c:v>
                </c:pt>
                <c:pt idx="18">
                  <c:v>90.28571428571427</c:v>
                </c:pt>
                <c:pt idx="19">
                  <c:v>89.7142857142857</c:v>
                </c:pt>
                <c:pt idx="20">
                  <c:v>88.0</c:v>
                </c:pt>
                <c:pt idx="21">
                  <c:v>22.85714285714286</c:v>
                </c:pt>
                <c:pt idx="22">
                  <c:v>95.42857142857142</c:v>
                </c:pt>
                <c:pt idx="23">
                  <c:v>94.28571428571427</c:v>
                </c:pt>
                <c:pt idx="24">
                  <c:v>73.14285714285712</c:v>
                </c:pt>
                <c:pt idx="25">
                  <c:v>89.14285714285712</c:v>
                </c:pt>
                <c:pt idx="26">
                  <c:v>96.57142857142856</c:v>
                </c:pt>
                <c:pt idx="27">
                  <c:v>61.71428571428571</c:v>
                </c:pt>
                <c:pt idx="28">
                  <c:v>83.42857142857142</c:v>
                </c:pt>
                <c:pt idx="29">
                  <c:v>91.42857142857142</c:v>
                </c:pt>
                <c:pt idx="30">
                  <c:v>76.0</c:v>
                </c:pt>
                <c:pt idx="31">
                  <c:v>57.14285714285714</c:v>
                </c:pt>
                <c:pt idx="32">
                  <c:v>79.42857142857142</c:v>
                </c:pt>
                <c:pt idx="33">
                  <c:v>96.57142857142856</c:v>
                </c:pt>
                <c:pt idx="34">
                  <c:v>90.85714285714285</c:v>
                </c:pt>
                <c:pt idx="35">
                  <c:v>90.85714285714285</c:v>
                </c:pt>
                <c:pt idx="36">
                  <c:v>62.2857142857143</c:v>
                </c:pt>
                <c:pt idx="37">
                  <c:v>97.14285714285712</c:v>
                </c:pt>
                <c:pt idx="38">
                  <c:v>90.28571428571427</c:v>
                </c:pt>
                <c:pt idx="39">
                  <c:v>97.14285714285712</c:v>
                </c:pt>
                <c:pt idx="40">
                  <c:v>89.7142857142857</c:v>
                </c:pt>
                <c:pt idx="41">
                  <c:v>78.85714285714285</c:v>
                </c:pt>
                <c:pt idx="42">
                  <c:v>93.71428571428572</c:v>
                </c:pt>
                <c:pt idx="43">
                  <c:v>94.85714285714285</c:v>
                </c:pt>
                <c:pt idx="44">
                  <c:v>71.42857142857142</c:v>
                </c:pt>
                <c:pt idx="45">
                  <c:v>84.57142857142856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0794792"/>
        <c:axId val="2111301816"/>
      </c:scatterChart>
      <c:valAx>
        <c:axId val="21107947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11301816"/>
        <c:crosses val="autoZero"/>
        <c:crossBetween val="midCat"/>
      </c:valAx>
      <c:valAx>
        <c:axId val="2111301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7947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56CD3-27DA-BC4A-B89F-F0939154F08E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DE720-69BE-924C-8D73-35DAE5ECB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72FA-E388-4240-BAC1-B6D69376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6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4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072FA-E388-4240-BAC1-B6D69376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0A10-3B92-104D-9FFD-D52ACD95F959}" type="datetimeFigureOut">
              <a:rPr lang="en-US" smtClean="0"/>
              <a:t>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A7BF-9BFE-224B-B6C1-C2831F518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patrice.tiffany@manhattan.edu" TargetMode="External"/><Relationship Id="rId3" Type="http://schemas.openxmlformats.org/officeDocument/2006/relationships/hyperlink" Target="mailto:rosemary.farley@manhattan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0" y="228601"/>
            <a:ext cx="88011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It’s Time to Change our Traditional Differential Equations Course  </a:t>
            </a:r>
          </a:p>
          <a:p>
            <a:pPr algn="ctr"/>
            <a:r>
              <a:rPr lang="en-US" sz="2800" dirty="0" smtClean="0"/>
              <a:t>JMM 2018</a:t>
            </a:r>
          </a:p>
          <a:p>
            <a:pPr algn="ctr"/>
            <a:r>
              <a:rPr lang="en-US" sz="2800" dirty="0" smtClean="0"/>
              <a:t>Patrice Geary Tiffany</a:t>
            </a:r>
          </a:p>
          <a:p>
            <a:pPr algn="ctr"/>
            <a:r>
              <a:rPr lang="en-US" sz="2800" dirty="0" smtClean="0"/>
              <a:t>Rosemary Carroll Farley</a:t>
            </a:r>
          </a:p>
          <a:p>
            <a:pPr algn="ctr"/>
            <a:r>
              <a:rPr lang="en-US" sz="2800" dirty="0" err="1" smtClean="0"/>
              <a:t>patrice.tiffany@manhattan.edu</a:t>
            </a:r>
            <a:endParaRPr lang="en-US" sz="2800" dirty="0" smtClean="0"/>
          </a:p>
          <a:p>
            <a:pPr algn="ctr"/>
            <a:r>
              <a:rPr lang="en-US" sz="2800" dirty="0" err="1" smtClean="0"/>
              <a:t>rosemary.farley@manhattan.edu</a:t>
            </a:r>
            <a:endParaRPr lang="en-US" sz="28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16400"/>
            <a:ext cx="3048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3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300085"/>
              </p:ext>
            </p:extLst>
          </p:nvPr>
        </p:nvGraphicFramePr>
        <p:xfrm>
          <a:off x="254000" y="114300"/>
          <a:ext cx="8496306" cy="65785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44034"/>
                <a:gridCol w="944034"/>
                <a:gridCol w="944034"/>
                <a:gridCol w="774698"/>
                <a:gridCol w="1113370"/>
                <a:gridCol w="944034"/>
                <a:gridCol w="711196"/>
                <a:gridCol w="1176872"/>
                <a:gridCol w="944034"/>
              </a:tblGrid>
              <a:tr h="43857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1491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0.325068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-0.007038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-0.010283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1492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0.321823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-0.010283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-0.012820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1493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0.319286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-0.012820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-0.015098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1494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0.317008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-0.015098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-0.016927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1495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0.315179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-0.016927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-0.018446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1496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0.313660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-0.018446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-0.019412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1497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0.312694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-0.019412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-0.019326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1498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0.312780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-0.019326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-0.018998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1499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0.313108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-0.018998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-0.017790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0.314316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-0.017790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-0.016375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1501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0.315731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-0.016375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-0.014010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1502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0.318096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-0.014010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-0.011680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1503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0.320426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-0.011680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-0.008574</a:t>
                      </a:r>
                    </a:p>
                  </a:txBody>
                  <a:tcPr marL="12700" marR="12700" marT="12700" marB="0" anchor="b"/>
                </a:tc>
              </a:tr>
              <a:tr h="4385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0.323532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-0.008574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0.000000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93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190500"/>
            <a:ext cx="386828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How can we manipulate the data so that </a:t>
            </a:r>
          </a:p>
          <a:p>
            <a:r>
              <a:rPr lang="en-US" sz="2400" dirty="0" smtClean="0"/>
              <a:t>y(t) = the distance the mass is from equilibrium?</a:t>
            </a:r>
          </a:p>
          <a:p>
            <a:endParaRPr lang="en-US" sz="2400" dirty="0" smtClean="0"/>
          </a:p>
          <a:p>
            <a:r>
              <a:rPr lang="en-US" sz="2400" dirty="0" smtClean="0"/>
              <a:t>Again, we will use the convention that y(t) &gt; 0 when the mass is below </a:t>
            </a:r>
          </a:p>
          <a:p>
            <a:r>
              <a:rPr lang="en-US" sz="2400" dirty="0" smtClean="0"/>
              <a:t>equilibrium, that is when the spring is extended, and y(t) &lt; 0 when </a:t>
            </a:r>
          </a:p>
          <a:p>
            <a:r>
              <a:rPr lang="en-US" sz="2400" dirty="0" smtClean="0"/>
              <a:t>the mass is above equilibrium, that is when the spring is compressed.</a:t>
            </a:r>
          </a:p>
          <a:p>
            <a:endParaRPr lang="en-US" sz="2400" dirty="0" smtClean="0"/>
          </a:p>
          <a:p>
            <a:r>
              <a:rPr lang="en-US" sz="2400" dirty="0" smtClean="0"/>
              <a:t>Students were asked to explain how the data was “cleaned up.”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10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398227"/>
              </p:ext>
            </p:extLst>
          </p:nvPr>
        </p:nvGraphicFramePr>
        <p:xfrm>
          <a:off x="127001" y="126995"/>
          <a:ext cx="9017556" cy="66543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7660"/>
                <a:gridCol w="874068"/>
                <a:gridCol w="1009213"/>
                <a:gridCol w="332516"/>
                <a:gridCol w="1108384"/>
                <a:gridCol w="1135758"/>
                <a:gridCol w="299093"/>
                <a:gridCol w="208280"/>
                <a:gridCol w="602806"/>
                <a:gridCol w="812815"/>
                <a:gridCol w="1807444"/>
                <a:gridCol w="116840"/>
                <a:gridCol w="242679"/>
              </a:tblGrid>
              <a:tr h="2794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24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Orig. Data  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First Form Data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Final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18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2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(s)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 (m)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(s)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 (m)</a:t>
                      </a: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(s)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(m)</a:t>
                      </a:r>
                    </a:p>
                  </a:txBody>
                  <a:tcPr marL="12700" marR="12700" marT="1270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 Distance = 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74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0.332106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</a:tr>
              <a:tr h="41249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0.288187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velocity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49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0.170934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0.148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49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0.299940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</a:tr>
              <a:tr h="41249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0.315024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Aver Distance = 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</a:tr>
              <a:tr h="412499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0.330263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=AVERAGE(B5:B1504)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49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0.345623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initial velocity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</a:tr>
              <a:tr h="41249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0.352940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=((E16-E15)/(0.02)+(E15-E14)/(0.02))/2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</a:tr>
              <a:tr h="478013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0.359895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</a:tr>
              <a:tr h="412499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0.365608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=A14-$A$14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=B14-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$I$4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=D14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=E15</a:t>
                      </a: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</a:tr>
              <a:tr h="4124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0.370630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0.038524</a:t>
                      </a: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0.041907</a:t>
                      </a: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 b="1" dirty="0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</a:tr>
              <a:tr h="4124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0.374013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0.041907</a:t>
                      </a: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0.044444</a:t>
                      </a: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endParaRPr lang="en-US" b="1" dirty="0"/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45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79400"/>
            <a:ext cx="54965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 2—Using Maple—our adaption</a:t>
            </a:r>
          </a:p>
          <a:p>
            <a:endParaRPr lang="en-US" sz="2400" dirty="0"/>
          </a:p>
          <a:p>
            <a:r>
              <a:rPr lang="en-US" sz="2400" dirty="0" smtClean="0"/>
              <a:t>The students were then instructed to import the cleaned up </a:t>
            </a:r>
          </a:p>
          <a:p>
            <a:r>
              <a:rPr lang="en-US" sz="2400" dirty="0" smtClean="0"/>
              <a:t>data </a:t>
            </a:r>
            <a:r>
              <a:rPr lang="en-US" sz="2400" dirty="0"/>
              <a:t>from the Excel spreadsheet </a:t>
            </a:r>
            <a:r>
              <a:rPr lang="en-US" sz="2400" dirty="0" smtClean="0"/>
              <a:t>to Maple using </a:t>
            </a:r>
            <a:r>
              <a:rPr lang="en-US" sz="2400" dirty="0"/>
              <a:t>a simple copy </a:t>
            </a:r>
            <a:endParaRPr lang="en-US" sz="2400" dirty="0" smtClean="0"/>
          </a:p>
          <a:p>
            <a:r>
              <a:rPr lang="en-US" sz="2400" dirty="0" smtClean="0"/>
              <a:t>and </a:t>
            </a:r>
            <a:r>
              <a:rPr lang="en-US" sz="2400" dirty="0"/>
              <a:t>paste.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With a simple</a:t>
            </a:r>
            <a:r>
              <a:rPr lang="en-US" sz="2400" dirty="0" smtClean="0">
                <a:solidFill>
                  <a:srgbClr val="000000"/>
                </a:solidFill>
              </a:rPr>
              <a:t> Maple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procedure that the students were given and asked</a:t>
            </a:r>
          </a:p>
          <a:p>
            <a:r>
              <a:rPr lang="en-US" sz="2400" dirty="0" smtClean="0"/>
              <a:t>to explain,  Maple plotted time vs. displacement for all 1491 data points.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81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5092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500" y="177800"/>
            <a:ext cx="65405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to 1491 do</a:t>
            </a:r>
          </a:p>
          <a:p>
            <a:r>
              <a:rPr lang="en-US" sz="2400" dirty="0" smtClean="0"/>
              <a:t>P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 := </a:t>
            </a:r>
            <a:r>
              <a:rPr lang="en-US" sz="2400" dirty="0" err="1"/>
              <a:t>pointplot</a:t>
            </a:r>
            <a:r>
              <a:rPr lang="en-US" sz="2400" dirty="0"/>
              <a:t>([B[</a:t>
            </a:r>
            <a:r>
              <a:rPr lang="en-US" sz="2400" dirty="0" err="1"/>
              <a:t>i</a:t>
            </a:r>
            <a:r>
              <a:rPr lang="en-US" sz="2400" dirty="0"/>
              <a:t>, 1], B[</a:t>
            </a:r>
            <a:r>
              <a:rPr lang="en-US" sz="2400" dirty="0" err="1"/>
              <a:t>i</a:t>
            </a:r>
            <a:r>
              <a:rPr lang="en-US" sz="2400" dirty="0"/>
              <a:t>, 2]], </a:t>
            </a:r>
            <a:r>
              <a:rPr lang="en-US" sz="2400" dirty="0" smtClean="0"/>
              <a:t>symbol </a:t>
            </a:r>
            <a:r>
              <a:rPr lang="en-US" sz="2400" dirty="0"/>
              <a:t>= </a:t>
            </a:r>
            <a:r>
              <a:rPr lang="en-US" sz="2400" dirty="0" smtClean="0"/>
              <a:t>point):</a:t>
            </a:r>
          </a:p>
          <a:p>
            <a:r>
              <a:rPr lang="en-US" sz="2400" dirty="0" smtClean="0"/>
              <a:t>L </a:t>
            </a:r>
            <a:r>
              <a:rPr lang="en-US" sz="2400" dirty="0"/>
              <a:t>:= [</a:t>
            </a:r>
            <a:r>
              <a:rPr lang="en-US" sz="2400" dirty="0" err="1"/>
              <a:t>seq</a:t>
            </a:r>
            <a:r>
              <a:rPr lang="en-US" sz="2400" dirty="0"/>
              <a:t>(P[</a:t>
            </a:r>
            <a:r>
              <a:rPr lang="en-US" sz="2400" dirty="0" err="1"/>
              <a:t>i</a:t>
            </a:r>
            <a:r>
              <a:rPr lang="en-US" sz="2400" dirty="0"/>
              <a:t>], </a:t>
            </a:r>
            <a:r>
              <a:rPr lang="en-US" sz="2400" dirty="0" err="1"/>
              <a:t>i</a:t>
            </a:r>
            <a:r>
              <a:rPr lang="en-US" sz="2400" dirty="0"/>
              <a:t> = 1 .. 1491)] end do; display(L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876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65100"/>
            <a:ext cx="36770827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students were asked to answer the following: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Suppose </a:t>
            </a:r>
            <a:r>
              <a:rPr lang="en-US" sz="2400" dirty="0"/>
              <a:t>that the mass with the index cards attached is </a:t>
            </a:r>
            <a:r>
              <a:rPr lang="en-US" sz="2400" dirty="0" smtClean="0"/>
              <a:t>0.20626 </a:t>
            </a:r>
            <a:r>
              <a:rPr lang="en-US" sz="2400" dirty="0"/>
              <a:t>kg </a:t>
            </a:r>
            <a:endParaRPr lang="en-US" sz="2400" dirty="0" smtClean="0"/>
          </a:p>
          <a:p>
            <a:r>
              <a:rPr lang="en-US" sz="2400" dirty="0" smtClean="0"/>
              <a:t>and </a:t>
            </a:r>
            <a:r>
              <a:rPr lang="en-US" sz="2400" dirty="0"/>
              <a:t>the spring constant, as advertised </a:t>
            </a:r>
            <a:r>
              <a:rPr lang="en-US" sz="2400" dirty="0" smtClean="0"/>
              <a:t>when it </a:t>
            </a:r>
            <a:r>
              <a:rPr lang="en-US" sz="2400" dirty="0"/>
              <a:t>was purchased is </a:t>
            </a:r>
            <a:endParaRPr lang="en-US" sz="2400" dirty="0" smtClean="0"/>
          </a:p>
          <a:p>
            <a:r>
              <a:rPr lang="en-US" sz="2400" dirty="0" smtClean="0"/>
              <a:t>17.206 </a:t>
            </a:r>
            <a:r>
              <a:rPr lang="en-US" sz="2400" dirty="0"/>
              <a:t>N/m.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Write </a:t>
            </a:r>
            <a:r>
              <a:rPr lang="en-US" sz="2400" dirty="0"/>
              <a:t>an </a:t>
            </a:r>
            <a:r>
              <a:rPr lang="en-US" sz="2400" dirty="0" smtClean="0"/>
              <a:t>initial </a:t>
            </a:r>
            <a:r>
              <a:rPr lang="en-US" sz="2400" dirty="0"/>
              <a:t>value problem that this spring mass </a:t>
            </a:r>
            <a:r>
              <a:rPr lang="en-US" sz="2400" dirty="0" smtClean="0"/>
              <a:t>system</a:t>
            </a:r>
          </a:p>
          <a:p>
            <a:r>
              <a:rPr lang="en-US" sz="2400" dirty="0" smtClean="0"/>
              <a:t>must </a:t>
            </a:r>
            <a:r>
              <a:rPr lang="en-US" sz="2400" dirty="0"/>
              <a:t>satisfy.  Since we do not know the resistance constant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call </a:t>
            </a:r>
            <a:r>
              <a:rPr lang="en-US" sz="2400" dirty="0"/>
              <a:t>it </a:t>
            </a:r>
            <a:r>
              <a:rPr lang="en-US" sz="2400" dirty="0" smtClean="0"/>
              <a:t>c.</a:t>
            </a:r>
          </a:p>
          <a:p>
            <a:endParaRPr lang="en-US" sz="2400" dirty="0" smtClean="0"/>
          </a:p>
          <a:p>
            <a:r>
              <a:rPr lang="en-US" sz="2400" dirty="0" smtClean="0"/>
              <a:t>SOLUTION:  </a:t>
            </a:r>
            <a:r>
              <a:rPr lang="en-US" sz="2400" dirty="0"/>
              <a:t>The IVP is  </a:t>
            </a:r>
            <a:r>
              <a:rPr lang="en-US" sz="2400" dirty="0" smtClean="0"/>
              <a:t>0.20626 </a:t>
            </a:r>
            <a:r>
              <a:rPr lang="en-US" sz="2400" dirty="0"/>
              <a:t>y '' + </a:t>
            </a:r>
            <a:r>
              <a:rPr lang="en-US" sz="2400" dirty="0" smtClean="0"/>
              <a:t>c </a:t>
            </a:r>
            <a:r>
              <a:rPr lang="en-US" sz="2400" dirty="0"/>
              <a:t>y' + 17.206 y = 0</a:t>
            </a:r>
            <a:r>
              <a:rPr lang="en-US" sz="2400" dirty="0" smtClean="0"/>
              <a:t>;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So from the data the students found: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y</a:t>
            </a:r>
            <a:r>
              <a:rPr lang="en-US" sz="2400" dirty="0"/>
              <a:t>(0) </a:t>
            </a:r>
            <a:r>
              <a:rPr lang="en-US" sz="2400" dirty="0" smtClean="0"/>
              <a:t>= initial displacement =0.041907 m  </a:t>
            </a:r>
            <a:endParaRPr lang="en-US" sz="2400" dirty="0"/>
          </a:p>
          <a:p>
            <a:r>
              <a:rPr lang="en-US" sz="2400" dirty="0" smtClean="0"/>
              <a:t>                       y</a:t>
            </a:r>
            <a:r>
              <a:rPr lang="en-US" sz="2400" dirty="0"/>
              <a:t>'(0) = </a:t>
            </a:r>
            <a:r>
              <a:rPr lang="en-US" sz="2400" dirty="0" smtClean="0"/>
              <a:t>initial velocity = 0.148 m/sec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13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415"/>
            <a:ext cx="8969122" cy="6186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 the experimental data, </a:t>
            </a:r>
            <a:r>
              <a:rPr lang="en-US" sz="2400" dirty="0">
                <a:solidFill>
                  <a:srgbClr val="000000"/>
                </a:solidFill>
              </a:rPr>
              <a:t>you see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that the data points are bouncing</a:t>
            </a:r>
          </a:p>
          <a:p>
            <a:r>
              <a:rPr lang="en-US" sz="2400" dirty="0"/>
              <a:t>--sometimes above equilibrium--and sometimes below equilibrium.  </a:t>
            </a:r>
          </a:p>
          <a:p>
            <a:r>
              <a:rPr lang="en-US" sz="2400" dirty="0"/>
              <a:t>Look at the DE </a:t>
            </a:r>
            <a:r>
              <a:rPr lang="en-US" sz="2400" dirty="0">
                <a:solidFill>
                  <a:srgbClr val="000000"/>
                </a:solidFill>
              </a:rPr>
              <a:t>you wrote above</a:t>
            </a:r>
            <a:r>
              <a:rPr lang="en-US" sz="2400" dirty="0"/>
              <a:t>.  What inequality involving </a:t>
            </a:r>
            <a:r>
              <a:rPr lang="en-US" sz="2400" dirty="0" smtClean="0"/>
              <a:t>c </a:t>
            </a:r>
            <a:endParaRPr lang="en-US" sz="2400" dirty="0"/>
          </a:p>
          <a:p>
            <a:r>
              <a:rPr lang="en-US" sz="2400" dirty="0"/>
              <a:t>must be satisfied given the experimental data you just graphed?  </a:t>
            </a:r>
          </a:p>
          <a:p>
            <a:endParaRPr lang="en-US" sz="2400" dirty="0" smtClean="0"/>
          </a:p>
          <a:p>
            <a:r>
              <a:rPr lang="en-US" sz="2400" dirty="0" smtClean="0"/>
              <a:t>SOLUTION:   First we agreed that c &gt; 0.  Given the graph of the data, </a:t>
            </a:r>
            <a:br>
              <a:rPr lang="en-US" sz="2400" dirty="0" smtClean="0"/>
            </a:br>
            <a:r>
              <a:rPr lang="en-US" sz="2400" dirty="0" smtClean="0"/>
              <a:t>the solution will definitely have a sine and/or cosine in the solution.  </a:t>
            </a:r>
          </a:p>
          <a:p>
            <a:r>
              <a:rPr lang="en-US" sz="2400" dirty="0" smtClean="0"/>
              <a:t>This will only happen if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                     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– 4 m k  &lt; 0</a:t>
            </a:r>
          </a:p>
          <a:p>
            <a:endParaRPr lang="en-US" sz="2400" dirty="0" smtClean="0"/>
          </a:p>
          <a:p>
            <a:r>
              <a:rPr lang="en-US" sz="2400" dirty="0" smtClean="0"/>
              <a:t>or                              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– 4 </a:t>
            </a:r>
            <a:r>
              <a:rPr lang="en-US" sz="2400" dirty="0" smtClean="0"/>
              <a:t>(0.20626) (17.206)  </a:t>
            </a:r>
            <a:r>
              <a:rPr lang="en-US" sz="2400" dirty="0"/>
              <a:t>&lt; 0</a:t>
            </a:r>
          </a:p>
          <a:p>
            <a:endParaRPr lang="en-US" sz="2400" dirty="0" smtClean="0"/>
          </a:p>
          <a:p>
            <a:r>
              <a:rPr lang="en-US" sz="2400" dirty="0"/>
              <a:t>t</a:t>
            </a:r>
            <a:r>
              <a:rPr lang="en-US" sz="2400" dirty="0" smtClean="0"/>
              <a:t>hus                          0 &lt; c &lt;  </a:t>
            </a:r>
            <a:r>
              <a:rPr lang="en-US" sz="2400" dirty="0"/>
              <a:t>3.767709946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27000"/>
            <a:ext cx="83869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had already solved initial value problems using Maple and had plotted the solutions.  </a:t>
            </a:r>
            <a:r>
              <a:rPr lang="en-US" sz="2400" dirty="0" smtClean="0">
                <a:solidFill>
                  <a:srgbClr val="000000"/>
                </a:solidFill>
              </a:rPr>
              <a:t>They were able to graph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their solution to the IVP and </a:t>
            </a:r>
            <a:r>
              <a:rPr lang="en-US" sz="2400" dirty="0" smtClean="0">
                <a:solidFill>
                  <a:srgbClr val="000000"/>
                </a:solidFill>
              </a:rPr>
              <a:t>plot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all the data points on the same set of axes.  They were then given the following exercise: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By </a:t>
            </a:r>
            <a:r>
              <a:rPr lang="en-US" sz="2400" dirty="0"/>
              <a:t>experimentation with values of </a:t>
            </a:r>
            <a:r>
              <a:rPr lang="en-US" sz="2400" dirty="0" smtClean="0"/>
              <a:t>c </a:t>
            </a:r>
            <a:r>
              <a:rPr lang="en-US" sz="2400" dirty="0"/>
              <a:t>and staying within the interval you found in </a:t>
            </a:r>
            <a:r>
              <a:rPr lang="en-US" sz="2400" dirty="0" smtClean="0"/>
              <a:t>the previous question, find </a:t>
            </a:r>
            <a:r>
              <a:rPr lang="en-US" sz="2400" dirty="0"/>
              <a:t>the value of </a:t>
            </a:r>
            <a:r>
              <a:rPr lang="en-US" sz="2400" dirty="0" smtClean="0"/>
              <a:t>c </a:t>
            </a:r>
            <a:r>
              <a:rPr lang="en-US" sz="2400" dirty="0"/>
              <a:t>that best fits the data.  </a:t>
            </a:r>
            <a:r>
              <a:rPr lang="en-US" sz="2400" dirty="0" smtClean="0"/>
              <a:t>Plot the data and your</a:t>
            </a:r>
          </a:p>
          <a:p>
            <a:r>
              <a:rPr lang="en-US" sz="2400" dirty="0" smtClean="0"/>
              <a:t>     solution together.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296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409700"/>
            <a:ext cx="71755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772" y="152400"/>
            <a:ext cx="7819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then experimented with the </a:t>
            </a:r>
            <a:r>
              <a:rPr lang="en-US" sz="2400" dirty="0" smtClean="0">
                <a:solidFill>
                  <a:srgbClr val="000000"/>
                </a:solidFill>
              </a:rPr>
              <a:t>value of the coefficient </a:t>
            </a:r>
            <a:r>
              <a:rPr lang="en-US" sz="2400" dirty="0" smtClean="0"/>
              <a:t>of y’(t) to get the best fit for their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9144000" cy="499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700" y="139700"/>
            <a:ext cx="7506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much </a:t>
            </a:r>
            <a:r>
              <a:rPr lang="en-US" sz="2400" dirty="0" smtClean="0"/>
              <a:t>experimentation with different values of c, </a:t>
            </a:r>
            <a:r>
              <a:rPr lang="en-US" sz="2400" dirty="0"/>
              <a:t>most students chose </a:t>
            </a:r>
            <a:r>
              <a:rPr lang="en-US" sz="2400" dirty="0" smtClean="0"/>
              <a:t>c </a:t>
            </a:r>
            <a:r>
              <a:rPr lang="en-US" sz="2400" dirty="0"/>
              <a:t>to be </a:t>
            </a:r>
            <a:r>
              <a:rPr lang="en-US" sz="2400" dirty="0" smtClean="0"/>
              <a:t>approximately </a:t>
            </a:r>
            <a:r>
              <a:rPr lang="en-US" sz="2400" dirty="0"/>
              <a:t>equal to 0.011.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0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8788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Background:</a:t>
            </a:r>
          </a:p>
          <a:p>
            <a:endParaRPr lang="en-US" sz="2400" dirty="0"/>
          </a:p>
          <a:p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differential equations course </a:t>
            </a:r>
            <a:r>
              <a:rPr lang="en-US" sz="2400" dirty="0"/>
              <a:t>is required of every engineering student. There is a common cumulative final that typically includes </a:t>
            </a:r>
            <a:r>
              <a:rPr lang="en-US" sz="2400" dirty="0" smtClean="0"/>
              <a:t>traditional methods </a:t>
            </a:r>
            <a:r>
              <a:rPr lang="en-US" sz="2400" dirty="0"/>
              <a:t>of solving DE by hand.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Spring, 2017 </a:t>
            </a:r>
            <a:r>
              <a:rPr lang="en-US" sz="2400" dirty="0"/>
              <a:t>there were 9 sections with a total of 244 students and 7 faculty </a:t>
            </a:r>
            <a:r>
              <a:rPr lang="en-US" sz="2400" dirty="0" smtClean="0"/>
              <a:t>members.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 Fall, 2017, </a:t>
            </a:r>
            <a:r>
              <a:rPr lang="en-US" sz="2400" dirty="0"/>
              <a:t>there </a:t>
            </a:r>
            <a:r>
              <a:rPr lang="en-US" sz="2400" dirty="0" smtClean="0"/>
              <a:t>were </a:t>
            </a:r>
            <a:r>
              <a:rPr lang="en-US" sz="2400" dirty="0"/>
              <a:t>only 2 sections and we </a:t>
            </a:r>
            <a:r>
              <a:rPr lang="en-US" sz="2400" dirty="0" smtClean="0"/>
              <a:t>were </a:t>
            </a:r>
            <a:r>
              <a:rPr lang="en-US" sz="2400" dirty="0"/>
              <a:t>the only faculty involved in teaching differential equations</a:t>
            </a:r>
            <a:r>
              <a:rPr lang="en-US" sz="2400" dirty="0" smtClean="0"/>
              <a:t>. 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59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317500"/>
            <a:ext cx="8559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plan for second order DE next semester:</a:t>
            </a:r>
          </a:p>
          <a:p>
            <a:endParaRPr lang="en-US" sz="2400" dirty="0"/>
          </a:p>
          <a:p>
            <a:r>
              <a:rPr lang="en-US" sz="2400" dirty="0" smtClean="0"/>
              <a:t>Hopefully, Maple will find a way to estimate parameters like the resistance constant in the DE.  If not, we might try to use Excel or </a:t>
            </a:r>
            <a:r>
              <a:rPr lang="en-US" sz="2400" dirty="0" err="1" smtClean="0"/>
              <a:t>Matlab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However, for this semester, the guess and check method within certain bounds was actually OK for our students.  They understood what they were doing and why.</a:t>
            </a:r>
          </a:p>
          <a:p>
            <a:endParaRPr lang="en-US" sz="2400" dirty="0"/>
          </a:p>
          <a:p>
            <a:r>
              <a:rPr lang="en-US" sz="2400" dirty="0" smtClean="0"/>
              <a:t>Interesting conversations occurred regarding the what-ifs of changing spring constant value and/or resistance coefficient using words like frequency, period, and amplitude.  We might do more of this type of what-ifs. </a:t>
            </a:r>
          </a:p>
        </p:txBody>
      </p:sp>
    </p:spTree>
    <p:extLst>
      <p:ext uri="{BB962C8B-B14F-4D97-AF65-F5344CB8AC3E}">
        <p14:creationId xmlns:p14="http://schemas.microsoft.com/office/powerpoint/2010/main" val="354022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00" y="366085"/>
            <a:ext cx="8267558" cy="6195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Assessment:</a:t>
            </a:r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was an off semester course.  Most of our students take DE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the spring semester.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course and teacher evaluations did not specifically ask </a:t>
            </a:r>
          </a:p>
          <a:p>
            <a:r>
              <a:rPr lang="en-US" sz="2400" dirty="0" smtClean="0"/>
              <a:t>about labs.  Students either did not mention them or liked them.</a:t>
            </a:r>
          </a:p>
          <a:p>
            <a:endParaRPr lang="en-US" sz="2400" dirty="0"/>
          </a:p>
          <a:p>
            <a:r>
              <a:rPr lang="en-US" sz="2400" dirty="0" smtClean="0"/>
              <a:t>“Loved the labs.  Very good for visual learners.  Also not code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ntensive…more so about the material that needs further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xplanation through the uses of graphs, large matrices, or </a:t>
            </a:r>
          </a:p>
          <a:p>
            <a:r>
              <a:rPr lang="en-US" sz="2400" dirty="0" smtClean="0"/>
              <a:t>computations that could be tedious on paper.”</a:t>
            </a:r>
          </a:p>
          <a:p>
            <a:endParaRPr lang="en-US" sz="2400" dirty="0"/>
          </a:p>
          <a:p>
            <a:r>
              <a:rPr lang="en-US" sz="2400" dirty="0" smtClean="0"/>
              <a:t>“Every subject was explained in detail with labs to help</a:t>
            </a:r>
          </a:p>
          <a:p>
            <a:r>
              <a:rPr lang="en-US" sz="2400" dirty="0" smtClean="0"/>
              <a:t> with the understanding of a topic. 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0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473520"/>
              </p:ext>
            </p:extLst>
          </p:nvPr>
        </p:nvGraphicFramePr>
        <p:xfrm>
          <a:off x="812800" y="1816100"/>
          <a:ext cx="70929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1400" y="419100"/>
            <a:ext cx="721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LAB GRADES  </a:t>
            </a:r>
          </a:p>
          <a:p>
            <a:r>
              <a:rPr lang="en-US" sz="2400" dirty="0" smtClean="0"/>
              <a:t>RED—FALL, 2017          BLUE—SPRING,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68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400" y="215900"/>
            <a:ext cx="8674100" cy="1431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Parting Words: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Getting started with the modeling first approach</a:t>
            </a:r>
            <a:r>
              <a:rPr lang="en-US" sz="2800" dirty="0"/>
              <a:t> </a:t>
            </a:r>
            <a:r>
              <a:rPr lang="en-US" sz="2800" dirty="0" smtClean="0"/>
              <a:t>is much easier with the support of the SIMIODE community.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Check the SIMIODE site often.  Scenarios are added all the time.  (ex.  We are looking to add a data driven system of DE.)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use of technology encourages </a:t>
            </a:r>
            <a:r>
              <a:rPr lang="en-US" sz="2800" dirty="0"/>
              <a:t>students to </a:t>
            </a:r>
            <a:r>
              <a:rPr lang="en-US" sz="2800" dirty="0" smtClean="0"/>
              <a:t>hypothesize, experiment, analyze </a:t>
            </a:r>
            <a:r>
              <a:rPr lang="en-US" sz="2800" dirty="0"/>
              <a:t>their solutions, and </a:t>
            </a:r>
            <a:r>
              <a:rPr lang="en-US" sz="2800" dirty="0" smtClean="0"/>
              <a:t>if necessary readjust </a:t>
            </a:r>
            <a:r>
              <a:rPr lang="en-US" sz="2800" dirty="0"/>
              <a:t>their hypothesis </a:t>
            </a:r>
            <a:r>
              <a:rPr lang="en-US" sz="2800" dirty="0" smtClean="0"/>
              <a:t>and try again--without frustration!  And students really like answers.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Csas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Sss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971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67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Thanks!</a:t>
            </a:r>
          </a:p>
          <a:p>
            <a:endParaRPr lang="en-US" sz="2800" dirty="0"/>
          </a:p>
          <a:p>
            <a:r>
              <a:rPr lang="en-US" sz="2800" dirty="0" smtClean="0"/>
              <a:t>Feel free to contact us at: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2"/>
              </a:rPr>
              <a:t>p</a:t>
            </a:r>
            <a:r>
              <a:rPr lang="en-US" sz="2800" dirty="0" smtClean="0">
                <a:hlinkClick r:id="rId2"/>
              </a:rPr>
              <a:t>atrice.tiffany@manhattan.edu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>
                <a:hlinkClick r:id="rId3"/>
              </a:rPr>
              <a:t>r</a:t>
            </a:r>
            <a:r>
              <a:rPr lang="en-US" sz="2800" dirty="0" smtClean="0">
                <a:hlinkClick r:id="rId3"/>
              </a:rPr>
              <a:t>osemary.farley@manhattan.edu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73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1" y="304800"/>
            <a:ext cx="881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semester we had freedom from the common final debate.  We could experiment more…and we did.  Covering the syllabus was important but we did leave exact DE out.</a:t>
            </a:r>
          </a:p>
          <a:p>
            <a:endParaRPr lang="en-US" sz="2400" dirty="0" smtClean="0"/>
          </a:p>
          <a:p>
            <a:r>
              <a:rPr lang="en-US" sz="2400" dirty="0" smtClean="0"/>
              <a:t>We used a modeling </a:t>
            </a:r>
            <a:r>
              <a:rPr lang="en-US" sz="2400" dirty="0"/>
              <a:t>first approach together with the extensive use </a:t>
            </a:r>
            <a:endParaRPr lang="en-US" sz="2400" dirty="0" smtClean="0"/>
          </a:p>
          <a:p>
            <a:r>
              <a:rPr lang="en-US" sz="2400" dirty="0" smtClean="0"/>
              <a:t>of a computer algebra system. We </a:t>
            </a:r>
            <a:r>
              <a:rPr lang="en-US" sz="2400" dirty="0"/>
              <a:t>have </a:t>
            </a:r>
            <a:r>
              <a:rPr lang="en-US" sz="2400" dirty="0" smtClean="0"/>
              <a:t>found that </a:t>
            </a:r>
            <a:r>
              <a:rPr lang="en-US" sz="2400" dirty="0"/>
              <a:t>the modeling first approach works best when </a:t>
            </a:r>
            <a:r>
              <a:rPr lang="en-US" sz="2400" dirty="0" smtClean="0"/>
              <a:t>students actually </a:t>
            </a:r>
            <a:r>
              <a:rPr lang="en-US" sz="2400" dirty="0"/>
              <a:t>solve problems and get answers that make sense.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added </a:t>
            </a:r>
            <a:r>
              <a:rPr lang="en-US" sz="2400" dirty="0"/>
              <a:t>more modeling scenarios and more qualitative analysis. </a:t>
            </a:r>
            <a:r>
              <a:rPr lang="en-US" sz="2400" dirty="0" smtClean="0"/>
              <a:t>We asked students to write more.</a:t>
            </a:r>
          </a:p>
          <a:p>
            <a:endParaRPr lang="en-US" sz="2400" dirty="0"/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6286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1000" y="161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" y="317500"/>
            <a:ext cx="88519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3 elements of a perfect storm at our institution:</a:t>
            </a:r>
          </a:p>
          <a:p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Modeling first approach and material available through</a:t>
            </a:r>
          </a:p>
          <a:p>
            <a:r>
              <a:rPr lang="en-US" sz="2400" dirty="0" smtClean="0"/>
              <a:t>       SIMIODE.</a:t>
            </a:r>
          </a:p>
          <a:p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Our experience using technology in the calculus classroom.  It was natural to continue its use in DE.</a:t>
            </a:r>
          </a:p>
          <a:p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CUPM </a:t>
            </a:r>
            <a:r>
              <a:rPr lang="en-US" sz="2400" dirty="0" smtClean="0">
                <a:solidFill>
                  <a:srgbClr val="000000"/>
                </a:solidFill>
              </a:rPr>
              <a:t>Guidelines that say that with </a:t>
            </a:r>
            <a:r>
              <a:rPr lang="en-US" sz="2400" dirty="0" smtClean="0"/>
              <a:t>technology</a:t>
            </a:r>
            <a:r>
              <a:rPr lang="en-US" sz="2400" dirty="0"/>
              <a:t>, modeling problems that were previously inaccessible become accessible. </a:t>
            </a:r>
          </a:p>
          <a:p>
            <a:pPr marL="514350" indent="-51435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030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0"/>
            <a:ext cx="8006508" cy="7232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we decided to do: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Adopt and adapt a modeling first approach in our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differential equations classes.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 our approach technology is</a:t>
            </a:r>
          </a:p>
          <a:p>
            <a:r>
              <a:rPr lang="en-US" sz="2400" dirty="0" smtClean="0"/>
              <a:t>    a critical tool in the modeling experience.  Since we are</a:t>
            </a:r>
          </a:p>
          <a:p>
            <a:r>
              <a:rPr lang="en-US" sz="2400" dirty="0" smtClean="0"/>
              <a:t>    bound to cover a specific syllabus we decided to modify</a:t>
            </a:r>
          </a:p>
          <a:p>
            <a:r>
              <a:rPr lang="en-US" sz="2400" dirty="0" smtClean="0"/>
              <a:t>    some</a:t>
            </a:r>
            <a:r>
              <a:rPr lang="en-US" sz="2400" dirty="0"/>
              <a:t> </a:t>
            </a:r>
            <a:r>
              <a:rPr lang="en-US" sz="2400" dirty="0" smtClean="0"/>
              <a:t> of the scenarios found on SIMIODE to suit our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needs.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Hold one of three 50 minute classes each week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in a computer lab where we do modeling first.  So we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committed a full 1/3 of our in class time to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modeling first activities.  If students miss lab they get 0%.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There is one makeup lab at the end of the semester.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Supplement lecture material with videos.  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Ask questions on the tests that covered the ideas from lab.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115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00" y="203200"/>
            <a:ext cx="8801100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 new topic was motivated by a modeling first activity available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hrough the SIMIODE website.</a:t>
            </a:r>
          </a:p>
          <a:p>
            <a:endParaRPr lang="en-US" sz="2400" dirty="0" smtClean="0"/>
          </a:p>
          <a:p>
            <a:r>
              <a:rPr lang="en-US" sz="2400" dirty="0" smtClean="0"/>
              <a:t>First Order 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M&amp;M Death and Immigration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Ant Tunnel Building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Mixing It Up</a:t>
            </a:r>
          </a:p>
          <a:p>
            <a:endParaRPr lang="en-US" sz="2400" dirty="0" smtClean="0"/>
          </a:p>
          <a:p>
            <a:r>
              <a:rPr lang="en-US" sz="2400" dirty="0" smtClean="0"/>
              <a:t>Second Order 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Models Motivating Second Order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Spring Mass Data Analysis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en-US" sz="2400" dirty="0" smtClean="0"/>
              <a:t>Systems of 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Whales and Krill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Salt Compartments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Each scenario was adopted but adapted for our classes.  </a:t>
            </a:r>
          </a:p>
          <a:p>
            <a:r>
              <a:rPr lang="en-US" sz="2400" dirty="0" smtClean="0"/>
              <a:t>The following is our approach to Spring Mass Data Analysis.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515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3200"/>
            <a:ext cx="8521700" cy="7017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Prior to the Spring </a:t>
            </a:r>
            <a:r>
              <a:rPr lang="en-US" sz="2400" dirty="0">
                <a:solidFill>
                  <a:srgbClr val="000000"/>
                </a:solidFill>
              </a:rPr>
              <a:t>Mass Data </a:t>
            </a:r>
            <a:r>
              <a:rPr lang="en-US" sz="2400" dirty="0" smtClean="0">
                <a:solidFill>
                  <a:srgbClr val="000000"/>
                </a:solidFill>
              </a:rPr>
              <a:t>Analysis we did </a:t>
            </a:r>
            <a:r>
              <a:rPr lang="en-US" sz="2400" dirty="0" smtClean="0"/>
              <a:t>Models </a:t>
            </a:r>
            <a:r>
              <a:rPr lang="en-US" sz="2400" dirty="0"/>
              <a:t>Motivating Second </a:t>
            </a:r>
            <a:r>
              <a:rPr lang="en-US" sz="2400" dirty="0" smtClean="0"/>
              <a:t>Order.</a:t>
            </a:r>
          </a:p>
          <a:p>
            <a:endParaRPr lang="en-US" sz="2400" dirty="0" smtClean="0"/>
          </a:p>
          <a:p>
            <a:r>
              <a:rPr lang="en-US" sz="2400" dirty="0" smtClean="0"/>
              <a:t>The students are given a diagram of a mass at the end of a spring.  The mass is in equilibrium when the force due to gravity equals the restorative force of the spring.   </a:t>
            </a:r>
          </a:p>
          <a:p>
            <a:endParaRPr lang="en-US" sz="2400" dirty="0"/>
          </a:p>
          <a:p>
            <a:r>
              <a:rPr lang="en-US" sz="2400" dirty="0" smtClean="0"/>
              <a:t>y</a:t>
            </a:r>
            <a:r>
              <a:rPr lang="en-US" sz="2400" dirty="0"/>
              <a:t>(t) = the distance the mass is from </a:t>
            </a:r>
            <a:r>
              <a:rPr lang="en-US" sz="2400" dirty="0" smtClean="0"/>
              <a:t>equilibrium.  </a:t>
            </a:r>
          </a:p>
          <a:p>
            <a:r>
              <a:rPr lang="en-US" sz="2400" dirty="0" smtClean="0"/>
              <a:t>m &gt; 0 is the mass </a:t>
            </a:r>
          </a:p>
          <a:p>
            <a:r>
              <a:rPr lang="en-US" sz="2400" dirty="0" smtClean="0"/>
              <a:t>c &gt; 0 is the resistance coefficient</a:t>
            </a:r>
          </a:p>
          <a:p>
            <a:r>
              <a:rPr lang="en-US" sz="2400" dirty="0"/>
              <a:t>k &gt; 0 is the spring </a:t>
            </a:r>
            <a:r>
              <a:rPr lang="en-US" sz="2400" dirty="0" smtClean="0"/>
              <a:t>constant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They use Hooke’s Law and Newton’s Second Law of Motion to find their first second order initial value problem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m y ‘’(t) + c y’(t) +k y (t) = 0,     y(0) = y</a:t>
            </a:r>
            <a:r>
              <a:rPr lang="en-US" sz="2400" baseline="-25000" dirty="0" smtClean="0"/>
              <a:t>0,          </a:t>
            </a:r>
            <a:r>
              <a:rPr lang="en-US" sz="2400" dirty="0" smtClean="0"/>
              <a:t>y’(</a:t>
            </a:r>
            <a:r>
              <a:rPr lang="en-US" sz="2400" dirty="0"/>
              <a:t>0) =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  </a:t>
            </a:r>
            <a:endParaRPr lang="en-US" sz="2400" dirty="0" smtClean="0"/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1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1"/>
            <a:ext cx="53491254" cy="677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3-001-</a:t>
            </a:r>
            <a:r>
              <a:rPr lang="en-US" sz="2400" dirty="0" smtClean="0"/>
              <a:t>T-Spring </a:t>
            </a:r>
            <a:r>
              <a:rPr lang="en-US" sz="2400" dirty="0"/>
              <a:t>Mass Data </a:t>
            </a:r>
            <a:r>
              <a:rPr lang="en-US" sz="2400" dirty="0" smtClean="0"/>
              <a:t>Analysis</a:t>
            </a:r>
          </a:p>
          <a:p>
            <a:endParaRPr lang="en-US" sz="3200" dirty="0"/>
          </a:p>
          <a:p>
            <a:r>
              <a:rPr lang="en-US" sz="2400" dirty="0" smtClean="0"/>
              <a:t>This scenario considers a </a:t>
            </a:r>
            <a:r>
              <a:rPr lang="en-US" sz="2400" dirty="0"/>
              <a:t>spring </a:t>
            </a:r>
            <a:r>
              <a:rPr lang="en-US" sz="2400" dirty="0" smtClean="0"/>
              <a:t>mass system.  A spring is attached to </a:t>
            </a:r>
          </a:p>
          <a:p>
            <a:r>
              <a:rPr lang="en-US" sz="2400" dirty="0" smtClean="0"/>
              <a:t>a horizontal rod on a ring stand and a </a:t>
            </a:r>
            <a:r>
              <a:rPr lang="en-US" sz="2400" dirty="0" err="1" smtClean="0"/>
              <a:t>Vernier</a:t>
            </a:r>
            <a:r>
              <a:rPr lang="en-US" sz="2400" dirty="0" smtClean="0"/>
              <a:t> Motion Detector </a:t>
            </a:r>
          </a:p>
          <a:p>
            <a:r>
              <a:rPr lang="en-US" sz="2400" dirty="0" smtClean="0"/>
              <a:t>Is placed under the mass to capture its displacement from the </a:t>
            </a:r>
          </a:p>
          <a:p>
            <a:r>
              <a:rPr lang="en-US" sz="2400" dirty="0" smtClean="0"/>
              <a:t>motion detector at time intervals of 0.02 seconds for about 30 seconds.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make it a bit more complicated, </a:t>
            </a:r>
            <a:r>
              <a:rPr lang="en-US" sz="2400" dirty="0" smtClean="0"/>
              <a:t>4 </a:t>
            </a:r>
            <a:r>
              <a:rPr lang="en-US" sz="2400" dirty="0"/>
              <a:t>index cards are taped to the </a:t>
            </a:r>
            <a:endParaRPr lang="en-US" sz="2400" dirty="0" smtClean="0"/>
          </a:p>
          <a:p>
            <a:r>
              <a:rPr lang="en-US" sz="2400" dirty="0" smtClean="0"/>
              <a:t>base </a:t>
            </a:r>
            <a:r>
              <a:rPr lang="en-US" sz="2400" dirty="0"/>
              <a:t>of </a:t>
            </a:r>
            <a:r>
              <a:rPr lang="en-US" sz="2400" dirty="0" smtClean="0"/>
              <a:t>a 200 g mass </a:t>
            </a:r>
            <a:r>
              <a:rPr lang="en-US" sz="2400" dirty="0"/>
              <a:t>to offer more </a:t>
            </a:r>
            <a:r>
              <a:rPr lang="en-US" sz="2400" dirty="0" smtClean="0"/>
              <a:t>resistance.  </a:t>
            </a:r>
          </a:p>
          <a:p>
            <a:endParaRPr lang="en-US" sz="2400" dirty="0" smtClean="0"/>
          </a:p>
          <a:p>
            <a:r>
              <a:rPr lang="en-US" sz="2400" dirty="0" smtClean="0"/>
              <a:t>In the supporting documents for this scenario there is an excel 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preadsheet that records the data captured.  We used this to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nitiate the scenario.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0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05585"/>
              </p:ext>
            </p:extLst>
          </p:nvPr>
        </p:nvGraphicFramePr>
        <p:xfrm>
          <a:off x="152398" y="120208"/>
          <a:ext cx="8813808" cy="65126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79312"/>
                <a:gridCol w="979312"/>
                <a:gridCol w="979312"/>
                <a:gridCol w="803648"/>
                <a:gridCol w="1154976"/>
                <a:gridCol w="979312"/>
                <a:gridCol w="737773"/>
                <a:gridCol w="1220851"/>
                <a:gridCol w="979312"/>
              </a:tblGrid>
              <a:tr h="392556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12700" marR="12700" marT="12700" marB="0" anchor="b"/>
                </a:tc>
              </a:tr>
              <a:tr h="35136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Orig. Data  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First Form Data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Final Form Data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4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4161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(s)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 (m)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(s)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 (m)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(s)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(m)</a:t>
                      </a:r>
                    </a:p>
                  </a:txBody>
                  <a:tcPr marL="12700" marR="12700" marT="12700" marB="0" anchor="b"/>
                </a:tc>
              </a:tr>
              <a:tr h="256856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3559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0.288187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2556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0.170934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0118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0.299940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2556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0.315024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2556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0.330263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2556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0.345623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2556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0.352940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2556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0.359895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2556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0.365608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92556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0.370630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0.038524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0.041907</a:t>
                      </a:r>
                    </a:p>
                  </a:txBody>
                  <a:tcPr marL="12700" marR="12700" marT="12700" marB="0" anchor="b"/>
                </a:tc>
              </a:tr>
              <a:tr h="392556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0.374013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0.041907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0.044444</a:t>
                      </a:r>
                    </a:p>
                  </a:txBody>
                  <a:tcPr marL="12700" marR="12700" marT="12700" marB="0" anchor="b"/>
                </a:tc>
              </a:tr>
              <a:tr h="392556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0.376550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0.044444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0.045220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35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5824</TotalTime>
  <Words>1926</Words>
  <Application>Microsoft Macintosh PowerPoint</Application>
  <PresentationFormat>On-screen Show (4:3)</PresentationFormat>
  <Paragraphs>462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Manhattan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 FLI</dc:creator>
  <cp:lastModifiedBy>ITS FLI</cp:lastModifiedBy>
  <cp:revision>178</cp:revision>
  <dcterms:created xsi:type="dcterms:W3CDTF">2016-01-08T01:27:22Z</dcterms:created>
  <dcterms:modified xsi:type="dcterms:W3CDTF">2018-01-11T00:47:13Z</dcterms:modified>
</cp:coreProperties>
</file>