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248" y="-13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5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1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0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74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8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0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03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8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1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4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4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6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5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8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5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D5981A-C251-4975-B6E5-DA370834E24D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4BFD-11AF-43AA-A08D-8C211F8572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93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miode.org/resources/2412" TargetMode="External"/><Relationship Id="rId3" Type="http://schemas.openxmlformats.org/officeDocument/2006/relationships/hyperlink" Target="https://simiode.org/resources/196" TargetMode="External"/><Relationship Id="rId7" Type="http://schemas.openxmlformats.org/officeDocument/2006/relationships/hyperlink" Target="https://www.simiode.org/resources/346" TargetMode="External"/><Relationship Id="rId2" Type="http://schemas.openxmlformats.org/officeDocument/2006/relationships/hyperlink" Target="https://www.simiode.org/resources/2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miode.org/resources/1677" TargetMode="External"/><Relationship Id="rId11" Type="http://schemas.openxmlformats.org/officeDocument/2006/relationships/hyperlink" Target="https://www.simiode.org/resources/3171" TargetMode="External"/><Relationship Id="rId5" Type="http://schemas.openxmlformats.org/officeDocument/2006/relationships/hyperlink" Target="https://www.simiode.org/resources/433" TargetMode="External"/><Relationship Id="rId10" Type="http://schemas.openxmlformats.org/officeDocument/2006/relationships/hyperlink" Target="https://www.simiode.org/resources/278" TargetMode="External"/><Relationship Id="rId4" Type="http://schemas.openxmlformats.org/officeDocument/2006/relationships/hyperlink" Target="https://www.simiode.org/resources/488" TargetMode="External"/><Relationship Id="rId9" Type="http://schemas.openxmlformats.org/officeDocument/2006/relationships/hyperlink" Target="https://www.simiode.org/resources/295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Sneaking in </a:t>
            </a:r>
            <a:r>
              <a:rPr lang="en-US" sz="6000" dirty="0" err="1" smtClean="0"/>
              <a:t>LaTeX</a:t>
            </a:r>
            <a:r>
              <a:rPr lang="en-US" sz="6000" dirty="0" smtClean="0"/>
              <a:t> while Teaching by Modeling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64901" y="5359932"/>
            <a:ext cx="53270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Dina Yagodich, Frederick Community College</a:t>
            </a:r>
          </a:p>
          <a:p>
            <a:r>
              <a:rPr lang="en-US" dirty="0" smtClean="0"/>
              <a:t>Joint Mathematics Meeting</a:t>
            </a:r>
          </a:p>
          <a:p>
            <a:r>
              <a:rPr lang="en-US" dirty="0" smtClean="0"/>
              <a:t>San Diego, CA </a:t>
            </a:r>
          </a:p>
          <a:p>
            <a:r>
              <a:rPr lang="en-US" dirty="0" smtClean="0"/>
              <a:t>12 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1087"/>
          </a:xfrm>
        </p:spPr>
        <p:txBody>
          <a:bodyPr/>
          <a:lstStyle/>
          <a:p>
            <a:r>
              <a:rPr lang="en-US" sz="2400" dirty="0" smtClean="0"/>
              <a:t>Background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22" y="922418"/>
            <a:ext cx="9564331" cy="5317815"/>
          </a:xfrm>
        </p:spPr>
        <p:txBody>
          <a:bodyPr>
            <a:noAutofit/>
          </a:bodyPr>
          <a:lstStyle/>
          <a:p>
            <a:r>
              <a:rPr lang="en-US" sz="2800" dirty="0" smtClean="0"/>
              <a:t>Teach at a two-year community college</a:t>
            </a:r>
          </a:p>
          <a:p>
            <a:endParaRPr lang="en-US" sz="2800" dirty="0"/>
          </a:p>
          <a:p>
            <a:r>
              <a:rPr lang="en-US" sz="2800" dirty="0" smtClean="0"/>
              <a:t>For past 4 years, modeling projects have been used in instruction for Differential Equations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Half of our math faculty use </a:t>
            </a:r>
            <a:r>
              <a:rPr lang="en-US" sz="2800" dirty="0" err="1" smtClean="0"/>
              <a:t>LaTeX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Great skill for students</a:t>
            </a:r>
          </a:p>
          <a:p>
            <a:endParaRPr lang="en-US" sz="2800" dirty="0"/>
          </a:p>
          <a:p>
            <a:r>
              <a:rPr lang="en-US" sz="2800" dirty="0" smtClean="0"/>
              <a:t>Student programming skills are limited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4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Shameless plug for SIMIODE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988" y="1074330"/>
            <a:ext cx="9134702" cy="1171975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https://</a:t>
            </a:r>
            <a:r>
              <a:rPr lang="en-US" sz="5400" dirty="0" smtClean="0"/>
              <a:t>www.simiode.org/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528" t="21541" r="2059" b="24670"/>
          <a:stretch/>
        </p:blipFill>
        <p:spPr>
          <a:xfrm>
            <a:off x="3318646" y="2285996"/>
            <a:ext cx="6967719" cy="39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07" y="452718"/>
            <a:ext cx="9459627" cy="816406"/>
          </a:xfrm>
        </p:spPr>
        <p:txBody>
          <a:bodyPr/>
          <a:lstStyle/>
          <a:p>
            <a:r>
              <a:rPr lang="en-US" sz="2400" dirty="0" smtClean="0"/>
              <a:t>SIMIODE projects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46" y="969580"/>
            <a:ext cx="11382977" cy="544698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300" b="1" dirty="0"/>
              <a:t>Quick </a:t>
            </a:r>
            <a:r>
              <a:rPr lang="en-US" sz="3300" b="1" dirty="0" smtClean="0"/>
              <a:t>Start</a:t>
            </a:r>
            <a:endParaRPr lang="en-US" dirty="0"/>
          </a:p>
          <a:p>
            <a:pPr fontAlgn="base"/>
            <a:r>
              <a:rPr lang="en-US" b="1" dirty="0"/>
              <a:t>First Day Activities</a:t>
            </a:r>
          </a:p>
          <a:p>
            <a:pPr lvl="1" fontAlgn="base"/>
            <a:r>
              <a:rPr lang="en-US" dirty="0" smtClean="0">
                <a:hlinkClick r:id="rId2"/>
              </a:rPr>
              <a:t>Ant </a:t>
            </a:r>
            <a:r>
              <a:rPr lang="en-US" dirty="0">
                <a:hlinkClick r:id="rId2"/>
              </a:rPr>
              <a:t>Tunnel Building</a:t>
            </a:r>
            <a:r>
              <a:rPr lang="en-US" dirty="0"/>
              <a:t>, a simple approach to create differential equation model</a:t>
            </a:r>
          </a:p>
          <a:p>
            <a:pPr lvl="1" fontAlgn="base"/>
            <a:r>
              <a:rPr lang="en-US" dirty="0">
                <a:hlinkClick r:id="rId3"/>
              </a:rPr>
              <a:t>Modeling Spread of Oil Slick</a:t>
            </a:r>
            <a:r>
              <a:rPr lang="en-US" dirty="0"/>
              <a:t>, poor data for a differential equation model</a:t>
            </a:r>
          </a:p>
          <a:p>
            <a:pPr fontAlgn="base"/>
            <a:r>
              <a:rPr lang="en-US" b="1" dirty="0"/>
              <a:t>Modeling Scenarios for Early Topics</a:t>
            </a:r>
          </a:p>
          <a:p>
            <a:pPr lvl="1" fontAlgn="base"/>
            <a:r>
              <a:rPr lang="en-US" dirty="0">
                <a:hlinkClick r:id="rId4"/>
              </a:rPr>
              <a:t>Falling Column of Water</a:t>
            </a:r>
            <a:r>
              <a:rPr lang="en-US" dirty="0"/>
              <a:t> illustrates Torricelli's Law</a:t>
            </a:r>
          </a:p>
          <a:p>
            <a:pPr lvl="1" fontAlgn="base"/>
            <a:r>
              <a:rPr lang="en-US" dirty="0">
                <a:hlinkClick r:id="rId5"/>
              </a:rPr>
              <a:t>Chemical Kinetics</a:t>
            </a:r>
            <a:r>
              <a:rPr lang="en-US" dirty="0"/>
              <a:t> based on students' chemistry texts</a:t>
            </a:r>
          </a:p>
          <a:p>
            <a:pPr lvl="1" fontAlgn="base"/>
            <a:r>
              <a:rPr lang="en-US" dirty="0">
                <a:hlinkClick r:id="rId6"/>
              </a:rPr>
              <a:t>Spread of the word JUMBO</a:t>
            </a:r>
            <a:r>
              <a:rPr lang="en-US" dirty="0"/>
              <a:t> in literature exploring exponential growth</a:t>
            </a:r>
          </a:p>
          <a:p>
            <a:pPr lvl="1" fontAlgn="base"/>
            <a:r>
              <a:rPr lang="en-US" dirty="0">
                <a:hlinkClick r:id="rId7"/>
              </a:rPr>
              <a:t>Dissipation of retinal gas bubbles</a:t>
            </a:r>
            <a:r>
              <a:rPr lang="en-US" dirty="0"/>
              <a:t> following surgery using clinical data</a:t>
            </a:r>
          </a:p>
          <a:p>
            <a:pPr lvl="1" fontAlgn="base"/>
            <a:r>
              <a:rPr lang="en-US" dirty="0">
                <a:hlinkClick r:id="rId8"/>
              </a:rPr>
              <a:t>Adsorption simulation</a:t>
            </a:r>
            <a:r>
              <a:rPr lang="en-US" dirty="0"/>
              <a:t> on a wall with first-order differential equation</a:t>
            </a:r>
          </a:p>
          <a:p>
            <a:pPr lvl="1" fontAlgn="base"/>
            <a:r>
              <a:rPr lang="en-US" dirty="0"/>
              <a:t>Others scenario samples include </a:t>
            </a:r>
            <a:r>
              <a:rPr lang="en-US" dirty="0">
                <a:hlinkClick r:id="rId9"/>
              </a:rPr>
              <a:t>Potato cooling</a:t>
            </a:r>
            <a:r>
              <a:rPr lang="en-US" dirty="0"/>
              <a:t>; </a:t>
            </a:r>
            <a:r>
              <a:rPr lang="en-US" dirty="0">
                <a:hlinkClick r:id="rId10"/>
              </a:rPr>
              <a:t>Finance of savings and loans</a:t>
            </a:r>
            <a:r>
              <a:rPr lang="en-US" dirty="0"/>
              <a:t>; student simulation of </a:t>
            </a:r>
            <a:r>
              <a:rPr lang="en-US" dirty="0">
                <a:hlinkClick r:id="rId11"/>
              </a:rPr>
              <a:t>spread of common cold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08979"/>
          </a:xfrm>
        </p:spPr>
        <p:txBody>
          <a:bodyPr/>
          <a:lstStyle/>
          <a:p>
            <a:r>
              <a:rPr lang="en-US" sz="2400" dirty="0"/>
              <a:t>https://www.sharelatex.com/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10" r="1418" b="5707"/>
          <a:stretch/>
        </p:blipFill>
        <p:spPr>
          <a:xfrm>
            <a:off x="283780" y="961697"/>
            <a:ext cx="11926004" cy="5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https://www.sharelatex.com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29" r="2074" b="5143"/>
          <a:stretch/>
        </p:blipFill>
        <p:spPr>
          <a:xfrm>
            <a:off x="796301" y="1397349"/>
            <a:ext cx="10546990" cy="49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https://www.sharelatex.com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682" b="5541"/>
          <a:stretch/>
        </p:blipFill>
        <p:spPr>
          <a:xfrm>
            <a:off x="174808" y="953815"/>
            <a:ext cx="12046968" cy="554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https://www.sharelatex.com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605" b="5994"/>
          <a:stretch/>
        </p:blipFill>
        <p:spPr>
          <a:xfrm>
            <a:off x="165537" y="953814"/>
            <a:ext cx="12171492" cy="55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76992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dirty="0" smtClean="0"/>
              <a:t>ecommendations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229710"/>
            <a:ext cx="9735480" cy="5257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Keep it simple</a:t>
            </a:r>
          </a:p>
          <a:p>
            <a:r>
              <a:rPr lang="en-US" sz="3200" dirty="0" smtClean="0"/>
              <a:t>Start small</a:t>
            </a:r>
          </a:p>
          <a:p>
            <a:r>
              <a:rPr lang="en-US" sz="3200" dirty="0" smtClean="0"/>
              <a:t>Give examples </a:t>
            </a:r>
          </a:p>
          <a:p>
            <a:pPr lvl="1"/>
            <a:r>
              <a:rPr lang="en-US" sz="3200" dirty="0" smtClean="0"/>
              <a:t>Modeling assignments</a:t>
            </a:r>
          </a:p>
          <a:p>
            <a:pPr lvl="1"/>
            <a:r>
              <a:rPr lang="en-US" sz="3200" dirty="0" smtClean="0"/>
              <a:t>Formula sheets like </a:t>
            </a:r>
            <a:r>
              <a:rPr lang="en-US" sz="3200" dirty="0" err="1" smtClean="0"/>
              <a:t>LaPlace</a:t>
            </a:r>
            <a:r>
              <a:rPr lang="en-US" sz="3200" dirty="0" smtClean="0"/>
              <a:t> Transforms </a:t>
            </a:r>
          </a:p>
          <a:p>
            <a:r>
              <a:rPr lang="en-US" sz="3200" dirty="0" smtClean="0"/>
              <a:t>Feedback</a:t>
            </a:r>
          </a:p>
          <a:p>
            <a:r>
              <a:rPr lang="en-US" sz="3200" dirty="0" smtClean="0"/>
              <a:t>Bonus points for homework turned in via </a:t>
            </a:r>
            <a:r>
              <a:rPr lang="en-US" sz="3200" dirty="0" err="1" smtClean="0"/>
              <a:t>LaTeX</a:t>
            </a:r>
            <a:endParaRPr lang="en-US" sz="3200" dirty="0" smtClean="0"/>
          </a:p>
          <a:p>
            <a:r>
              <a:rPr lang="en-US" sz="3200" dirty="0" smtClean="0"/>
              <a:t>Not just for Differential Equations modeling</a:t>
            </a:r>
          </a:p>
        </p:txBody>
      </p:sp>
    </p:spTree>
    <p:extLst>
      <p:ext uri="{BB962C8B-B14F-4D97-AF65-F5344CB8AC3E}">
        <p14:creationId xmlns:p14="http://schemas.microsoft.com/office/powerpoint/2010/main" val="19853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615</TotalTime>
  <Words>154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Sneaking in LaTeX while Teaching by Modeling</vt:lpstr>
      <vt:lpstr>Background</vt:lpstr>
      <vt:lpstr>Shameless plug for SIMIODE</vt:lpstr>
      <vt:lpstr>SIMIODE projects</vt:lpstr>
      <vt:lpstr>https://www.sharelatex.com/</vt:lpstr>
      <vt:lpstr>https://www.sharelatex.com</vt:lpstr>
      <vt:lpstr>https://www.sharelatex.com</vt:lpstr>
      <vt:lpstr>https://www.sharelatex.com</vt:lpstr>
      <vt:lpstr>Recommendations</vt:lpstr>
    </vt:vector>
  </TitlesOfParts>
  <Company>Frederick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Yagodich</dc:creator>
  <cp:lastModifiedBy>Brian</cp:lastModifiedBy>
  <cp:revision>13</cp:revision>
  <dcterms:created xsi:type="dcterms:W3CDTF">2018-01-09T03:15:28Z</dcterms:created>
  <dcterms:modified xsi:type="dcterms:W3CDTF">2018-01-19T01:55:34Z</dcterms:modified>
</cp:coreProperties>
</file>