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5.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274" r:id="rId2"/>
    <p:sldId id="316" r:id="rId3"/>
    <p:sldId id="269" r:id="rId4"/>
    <p:sldId id="323" r:id="rId5"/>
    <p:sldId id="273" r:id="rId6"/>
    <p:sldId id="371" r:id="rId7"/>
    <p:sldId id="372" r:id="rId8"/>
    <p:sldId id="373" r:id="rId9"/>
    <p:sldId id="374" r:id="rId10"/>
    <p:sldId id="375" r:id="rId11"/>
    <p:sldId id="376" r:id="rId12"/>
    <p:sldId id="394" r:id="rId13"/>
    <p:sldId id="377" r:id="rId14"/>
    <p:sldId id="378" r:id="rId15"/>
    <p:sldId id="393" r:id="rId16"/>
    <p:sldId id="379" r:id="rId17"/>
    <p:sldId id="392" r:id="rId18"/>
    <p:sldId id="383" r:id="rId19"/>
    <p:sldId id="386" r:id="rId20"/>
    <p:sldId id="389" r:id="rId21"/>
    <p:sldId id="360" r:id="rId22"/>
    <p:sldId id="320" r:id="rId23"/>
    <p:sldId id="278" r:id="rId24"/>
    <p:sldId id="391" r:id="rId25"/>
    <p:sldId id="369" r:id="rId26"/>
    <p:sldId id="357" r:id="rId27"/>
    <p:sldId id="358" r:id="rId28"/>
    <p:sldId id="359" r:id="rId29"/>
    <p:sldId id="299" r:id="rId30"/>
    <p:sldId id="300" r:id="rId31"/>
    <p:sldId id="276" r:id="rId32"/>
    <p:sldId id="354" r:id="rId33"/>
    <p:sldId id="277" r:id="rId34"/>
    <p:sldId id="352" r:id="rId35"/>
    <p:sldId id="353" r:id="rId36"/>
    <p:sldId id="368" r:id="rId37"/>
    <p:sldId id="365" r:id="rId38"/>
    <p:sldId id="355" r:id="rId39"/>
    <p:sldId id="367" r:id="rId40"/>
    <p:sldId id="363" r:id="rId41"/>
    <p:sldId id="324" r:id="rId42"/>
    <p:sldId id="381" r:id="rId4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ii" initials="T" lastIdx="3" clrIdx="0">
    <p:extLst>
      <p:ext uri="{19B8F6BF-5375-455C-9EA6-DF929625EA0E}">
        <p15:presenceInfo xmlns:p15="http://schemas.microsoft.com/office/powerpoint/2012/main" userId="Traci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5"/>
    <a:srgbClr val="A72323"/>
    <a:srgbClr val="337CB6"/>
    <a:srgbClr val="D3E0EF"/>
    <a:srgbClr val="5F87AE"/>
    <a:srgbClr val="467AB8"/>
    <a:srgbClr val="679ED5"/>
    <a:srgbClr val="AAE95D"/>
    <a:srgbClr val="BEEE84"/>
    <a:srgbClr val="CBF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81" autoAdjust="0"/>
    <p:restoredTop sz="85714" autoAdjust="0"/>
  </p:normalViewPr>
  <p:slideViewPr>
    <p:cSldViewPr snapToGrid="0">
      <p:cViewPr varScale="1">
        <p:scale>
          <a:sx n="95" d="100"/>
          <a:sy n="95" d="100"/>
        </p:scale>
        <p:origin x="168" y="90"/>
      </p:cViewPr>
      <p:guideLst/>
    </p:cSldViewPr>
  </p:slideViewPr>
  <p:outlineViewPr>
    <p:cViewPr>
      <p:scale>
        <a:sx n="33" d="100"/>
        <a:sy n="33" d="100"/>
      </p:scale>
      <p:origin x="0" y="-1537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0" d="100"/>
          <a:sy n="70" d="100"/>
        </p:scale>
        <p:origin x="1986" y="4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Comparison of Data for Susceptible and Infected Populations with the Rate of Infected Population Growth for Simulation 10</a:t>
            </a:r>
            <a:endParaRPr lang="en-US" sz="1050">
              <a:effectLst/>
            </a:endParaRPr>
          </a:p>
        </c:rich>
      </c:tx>
      <c:layout>
        <c:manualLayout>
          <c:xMode val="edge"/>
          <c:yMode val="edge"/>
          <c:x val="0.13648593497852712"/>
          <c:y val="2.1220159151193633E-2"/>
        </c:manualLayout>
      </c:layout>
      <c:overlay val="0"/>
      <c:spPr>
        <a:noFill/>
        <a:ln>
          <a:noFill/>
        </a:ln>
        <a:effectLst/>
      </c:spPr>
    </c:title>
    <c:autoTitleDeleted val="0"/>
    <c:plotArea>
      <c:layout/>
      <c:scatterChart>
        <c:scatterStyle val="lineMarker"/>
        <c:varyColors val="0"/>
        <c:ser>
          <c:idx val="0"/>
          <c:order val="0"/>
          <c:tx>
            <c:v>Data: Susceptible</c:v>
          </c:tx>
          <c:spPr>
            <a:ln w="19050" cap="rnd">
              <a:solidFill>
                <a:schemeClr val="accent1"/>
              </a:solidFill>
              <a:miter lim="800000"/>
            </a:ln>
            <a:effectLst/>
          </c:spPr>
          <c:marker>
            <c:symbol val="circle"/>
            <c:size val="5"/>
            <c:spPr>
              <a:solidFill>
                <a:schemeClr val="accent1"/>
              </a:solidFill>
              <a:ln w="9525">
                <a:solidFill>
                  <a:schemeClr val="accent1"/>
                </a:solidFill>
              </a:ln>
              <a:effectLst/>
            </c:spPr>
          </c:marker>
          <c:xVal>
            <c:numRef>
              <c:f>Example!$B$105:$L$105</c:f>
              <c:numCache>
                <c:formatCode>General</c:formatCode>
                <c:ptCount val="11"/>
                <c:pt idx="0">
                  <c:v>0</c:v>
                </c:pt>
                <c:pt idx="1">
                  <c:v>1</c:v>
                </c:pt>
                <c:pt idx="2">
                  <c:v>2</c:v>
                </c:pt>
                <c:pt idx="3">
                  <c:v>3</c:v>
                </c:pt>
                <c:pt idx="4">
                  <c:v>4</c:v>
                </c:pt>
                <c:pt idx="5">
                  <c:v>5</c:v>
                </c:pt>
                <c:pt idx="6">
                  <c:v>6</c:v>
                </c:pt>
                <c:pt idx="7">
                  <c:v>7</c:v>
                </c:pt>
              </c:numCache>
            </c:numRef>
          </c:xVal>
          <c:yVal>
            <c:numRef>
              <c:f>Example!$B$106:$L$106</c:f>
              <c:numCache>
                <c:formatCode>General</c:formatCode>
                <c:ptCount val="11"/>
                <c:pt idx="0">
                  <c:v>27</c:v>
                </c:pt>
                <c:pt idx="1">
                  <c:v>25</c:v>
                </c:pt>
                <c:pt idx="2">
                  <c:v>21</c:v>
                </c:pt>
                <c:pt idx="3">
                  <c:v>14</c:v>
                </c:pt>
                <c:pt idx="4">
                  <c:v>5</c:v>
                </c:pt>
                <c:pt idx="5">
                  <c:v>2</c:v>
                </c:pt>
                <c:pt idx="6">
                  <c:v>1</c:v>
                </c:pt>
                <c:pt idx="7">
                  <c:v>0</c:v>
                </c:pt>
              </c:numCache>
            </c:numRef>
          </c:yVal>
          <c:smooth val="0"/>
          <c:extLst>
            <c:ext xmlns:c16="http://schemas.microsoft.com/office/drawing/2014/chart" uri="{C3380CC4-5D6E-409C-BE32-E72D297353CC}">
              <c16:uniqueId val="{00000000-3451-455D-A4DC-49EF7BDFADF7}"/>
            </c:ext>
          </c:extLst>
        </c:ser>
        <c:ser>
          <c:idx val="1"/>
          <c:order val="1"/>
          <c:tx>
            <c:v>Data: Infected Count</c:v>
          </c:tx>
          <c:spPr>
            <a:ln w="19050" cap="rnd">
              <a:solidFill>
                <a:schemeClr val="accent2"/>
              </a:solidFill>
              <a:round/>
            </a:ln>
            <a:effectLst/>
          </c:spPr>
          <c:marker>
            <c:symbol val="square"/>
            <c:size val="5"/>
            <c:spPr>
              <a:solidFill>
                <a:schemeClr val="accent2"/>
              </a:solidFill>
              <a:ln w="9525">
                <a:solidFill>
                  <a:schemeClr val="accent2"/>
                </a:solidFill>
              </a:ln>
              <a:effectLst/>
            </c:spPr>
          </c:marker>
          <c:xVal>
            <c:numRef>
              <c:f>Example!$B$105:$L$105</c:f>
              <c:numCache>
                <c:formatCode>General</c:formatCode>
                <c:ptCount val="11"/>
                <c:pt idx="0">
                  <c:v>0</c:v>
                </c:pt>
                <c:pt idx="1">
                  <c:v>1</c:v>
                </c:pt>
                <c:pt idx="2">
                  <c:v>2</c:v>
                </c:pt>
                <c:pt idx="3">
                  <c:v>3</c:v>
                </c:pt>
                <c:pt idx="4">
                  <c:v>4</c:v>
                </c:pt>
                <c:pt idx="5">
                  <c:v>5</c:v>
                </c:pt>
                <c:pt idx="6">
                  <c:v>6</c:v>
                </c:pt>
                <c:pt idx="7">
                  <c:v>7</c:v>
                </c:pt>
              </c:numCache>
            </c:numRef>
          </c:xVal>
          <c:yVal>
            <c:numRef>
              <c:f>Example!$B$107:$L$107</c:f>
              <c:numCache>
                <c:formatCode>0.00</c:formatCode>
                <c:ptCount val="11"/>
                <c:pt idx="0">
                  <c:v>3</c:v>
                </c:pt>
                <c:pt idx="1">
                  <c:v>5</c:v>
                </c:pt>
                <c:pt idx="2">
                  <c:v>9</c:v>
                </c:pt>
                <c:pt idx="3">
                  <c:v>16</c:v>
                </c:pt>
                <c:pt idx="4">
                  <c:v>25</c:v>
                </c:pt>
                <c:pt idx="5">
                  <c:v>28</c:v>
                </c:pt>
                <c:pt idx="6">
                  <c:v>29</c:v>
                </c:pt>
                <c:pt idx="7">
                  <c:v>30</c:v>
                </c:pt>
              </c:numCache>
            </c:numRef>
          </c:yVal>
          <c:smooth val="0"/>
          <c:extLst>
            <c:ext xmlns:c16="http://schemas.microsoft.com/office/drawing/2014/chart" uri="{C3380CC4-5D6E-409C-BE32-E72D297353CC}">
              <c16:uniqueId val="{00000001-3451-455D-A4DC-49EF7BDFADF7}"/>
            </c:ext>
          </c:extLst>
        </c:ser>
        <c:ser>
          <c:idx val="2"/>
          <c:order val="2"/>
          <c:tx>
            <c:v>Infected Derivative</c:v>
          </c:tx>
          <c:spPr>
            <a:ln w="19050" cap="rnd">
              <a:solidFill>
                <a:schemeClr val="accent3"/>
              </a:solidFill>
              <a:miter lim="800000"/>
            </a:ln>
            <a:effectLst/>
          </c:spPr>
          <c:marker>
            <c:symbol val="triangle"/>
            <c:size val="5"/>
            <c:spPr>
              <a:solidFill>
                <a:schemeClr val="accent3"/>
              </a:solidFill>
              <a:ln w="9525">
                <a:solidFill>
                  <a:schemeClr val="accent3"/>
                </a:solidFill>
              </a:ln>
              <a:effectLst/>
            </c:spPr>
          </c:marker>
          <c:xVal>
            <c:numRef>
              <c:f>Example!$B$105:$L$105</c:f>
              <c:numCache>
                <c:formatCode>General</c:formatCode>
                <c:ptCount val="11"/>
                <c:pt idx="0">
                  <c:v>0</c:v>
                </c:pt>
                <c:pt idx="1">
                  <c:v>1</c:v>
                </c:pt>
                <c:pt idx="2">
                  <c:v>2</c:v>
                </c:pt>
                <c:pt idx="3">
                  <c:v>3</c:v>
                </c:pt>
                <c:pt idx="4">
                  <c:v>4</c:v>
                </c:pt>
                <c:pt idx="5">
                  <c:v>5</c:v>
                </c:pt>
                <c:pt idx="6">
                  <c:v>6</c:v>
                </c:pt>
                <c:pt idx="7">
                  <c:v>7</c:v>
                </c:pt>
              </c:numCache>
            </c:numRef>
          </c:xVal>
          <c:yVal>
            <c:numRef>
              <c:f>Example!$B$109:$L$109</c:f>
              <c:numCache>
                <c:formatCode>General</c:formatCode>
                <c:ptCount val="11"/>
                <c:pt idx="0">
                  <c:v>1</c:v>
                </c:pt>
                <c:pt idx="1">
                  <c:v>3</c:v>
                </c:pt>
                <c:pt idx="2">
                  <c:v>5.5</c:v>
                </c:pt>
                <c:pt idx="3">
                  <c:v>8</c:v>
                </c:pt>
                <c:pt idx="4">
                  <c:v>6</c:v>
                </c:pt>
                <c:pt idx="5">
                  <c:v>2</c:v>
                </c:pt>
                <c:pt idx="6">
                  <c:v>1</c:v>
                </c:pt>
                <c:pt idx="7">
                  <c:v>0.5</c:v>
                </c:pt>
              </c:numCache>
            </c:numRef>
          </c:yVal>
          <c:smooth val="0"/>
          <c:extLst>
            <c:ext xmlns:c16="http://schemas.microsoft.com/office/drawing/2014/chart" uri="{C3380CC4-5D6E-409C-BE32-E72D297353CC}">
              <c16:uniqueId val="{00000002-3451-455D-A4DC-49EF7BDFADF7}"/>
            </c:ext>
          </c:extLst>
        </c:ser>
        <c:dLbls>
          <c:showLegendKey val="0"/>
          <c:showVal val="0"/>
          <c:showCatName val="0"/>
          <c:showSerName val="0"/>
          <c:showPercent val="0"/>
          <c:showBubbleSize val="0"/>
        </c:dLbls>
        <c:axId val="112170112"/>
        <c:axId val="112172032"/>
      </c:scatterChart>
      <c:valAx>
        <c:axId val="112170112"/>
        <c:scaling>
          <c:orientation val="minMax"/>
        </c:scaling>
        <c:delete val="0"/>
        <c:axPos val="b"/>
        <c:title>
          <c:tx>
            <c:rich>
              <a:bodyPr/>
              <a:lstStyle/>
              <a:p>
                <a:pPr>
                  <a:defRPr/>
                </a:pPr>
                <a:r>
                  <a:rPr lang="en-US"/>
                  <a:t>Time (round)</a:t>
                </a:r>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172032"/>
        <c:crosses val="autoZero"/>
        <c:crossBetween val="midCat"/>
      </c:valAx>
      <c:valAx>
        <c:axId val="112172032"/>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Count</a:t>
                </a:r>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170112"/>
        <c:crosses val="autoZero"/>
        <c:crossBetween val="midCat"/>
      </c:valAx>
      <c:spPr>
        <a:noFill/>
        <a:ln>
          <a:noFill/>
        </a:ln>
        <a:effectLst/>
      </c:spPr>
    </c:plotArea>
    <c:legend>
      <c:legendPos val="r"/>
      <c:layout>
        <c:manualLayout>
          <c:xMode val="edge"/>
          <c:yMode val="edge"/>
          <c:x val="0.55295325082234648"/>
          <c:y val="0.57262032368769544"/>
          <c:w val="0.29425807701949003"/>
          <c:h val="0.173725240231261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solidFill>
        <a:schemeClr val="tx1"/>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AB38CB-5282-4AD2-B79B-1C6FD8460B4C}"/>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52E3AB45-1060-49B7-83B1-F0CAA12B6968}"/>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F1AAE14-4BC4-4002-ADF1-13BD43FE951A}" type="datetimeFigureOut">
              <a:rPr lang="en-US" smtClean="0"/>
              <a:t>10/2/2018</a:t>
            </a:fld>
            <a:endParaRPr lang="en-US"/>
          </a:p>
        </p:txBody>
      </p:sp>
      <p:sp>
        <p:nvSpPr>
          <p:cNvPr id="4" name="Footer Placeholder 3">
            <a:extLst>
              <a:ext uri="{FF2B5EF4-FFF2-40B4-BE49-F238E27FC236}">
                <a16:creationId xmlns:a16="http://schemas.microsoft.com/office/drawing/2014/main" id="{6937F0BB-4E63-406B-9045-929C00BFA859}"/>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SLIDE</a:t>
            </a:r>
          </a:p>
        </p:txBody>
      </p:sp>
      <p:sp>
        <p:nvSpPr>
          <p:cNvPr id="5" name="Slide Number Placeholder 4">
            <a:extLst>
              <a:ext uri="{FF2B5EF4-FFF2-40B4-BE49-F238E27FC236}">
                <a16:creationId xmlns:a16="http://schemas.microsoft.com/office/drawing/2014/main" id="{2BF4CDB9-12B2-43FD-A9F0-3E3D12A5DA80}"/>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0A37162-2BAF-4864-9BA0-B363C08CD85A}" type="slidenum">
              <a:rPr lang="en-US" smtClean="0"/>
              <a:t>‹#›</a:t>
            </a:fld>
            <a:endParaRPr lang="en-US"/>
          </a:p>
        </p:txBody>
      </p:sp>
    </p:spTree>
    <p:extLst>
      <p:ext uri="{BB962C8B-B14F-4D97-AF65-F5344CB8AC3E}">
        <p14:creationId xmlns:p14="http://schemas.microsoft.com/office/powerpoint/2010/main" val="1086892416"/>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10T09:11:26.001"/>
    </inkml:context>
    <inkml:brush xml:id="br0">
      <inkml:brushProperty name="width" value="0.035" units="cm"/>
      <inkml:brushProperty name="height" value="0.035" units="cm"/>
      <inkml:brushProperty name="color" value="#3165BB"/>
      <inkml:brushProperty name="ignorePressure" value="1"/>
    </inkml:brush>
  </inkml:definitions>
  <inkml:traceGroup>
    <inkml:annotationXML>
      <emma:emma xmlns:emma="http://www.w3.org/2003/04/emma" version="1.0">
        <emma:interpretation id="{127976F6-2D16-4403-8A6C-EB03CDCA1674}" emma:medium="tactile" emma:mode="ink">
          <msink:context xmlns:msink="http://schemas.microsoft.com/ink/2010/main" type="writingRegion" rotatedBoundingBox="26639,8121 26654,8121 26654,8136 26639,8136"/>
        </emma:interpretation>
      </emma:emma>
    </inkml:annotationXML>
    <inkml:traceGroup>
      <inkml:annotationXML>
        <emma:emma xmlns:emma="http://www.w3.org/2003/04/emma" version="1.0">
          <emma:interpretation id="{79065020-5C1C-4A35-8A84-2E249E45D146}" emma:medium="tactile" emma:mode="ink">
            <msink:context xmlns:msink="http://schemas.microsoft.com/ink/2010/main" type="paragraph" rotatedBoundingBox="26639,8121 26654,8121 26654,8136 26639,8136" alignmentLevel="1"/>
          </emma:interpretation>
        </emma:emma>
      </inkml:annotationXML>
      <inkml:traceGroup>
        <inkml:annotationXML>
          <emma:emma xmlns:emma="http://www.w3.org/2003/04/emma" version="1.0">
            <emma:interpretation id="{1C9EEB88-0B56-4A36-ADB1-37536DB16715}" emma:medium="tactile" emma:mode="ink">
              <msink:context xmlns:msink="http://schemas.microsoft.com/ink/2010/main" type="line" rotatedBoundingBox="26639,8121 26654,8121 26654,8136 26639,8136"/>
            </emma:interpretation>
          </emma:emma>
        </inkml:annotationXML>
        <inkml:traceGroup>
          <inkml:annotationXML>
            <emma:emma xmlns:emma="http://www.w3.org/2003/04/emma" version="1.0">
              <emma:interpretation id="{966BABF3-179D-44CC-8E47-07AA6C02C2F8}" emma:medium="tactile" emma:mode="ink">
                <msink:context xmlns:msink="http://schemas.microsoft.com/ink/2010/main" type="inkWord" rotatedBoundingBox="26639,8121 26654,8121 26654,8136 26639,8136"/>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0 1</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10T09:17:36.610"/>
    </inkml:context>
    <inkml:brush xml:id="br0">
      <inkml:brushProperty name="width" value="0.035" units="cm"/>
      <inkml:brushProperty name="height" value="0.035" units="cm"/>
      <inkml:brushProperty name="color" value="#3165BB"/>
      <inkml:brushProperty name="ignorePressure" value="1"/>
    </inkml:brush>
  </inkml:definitions>
  <inkml:traceGroup>
    <inkml:annotationXML>
      <emma:emma xmlns:emma="http://www.w3.org/2003/04/emma" version="1.0">
        <emma:interpretation id="{C18F04A7-7718-4D70-A08D-045CE425CD54}" emma:medium="tactile" emma:mode="ink">
          <msink:context xmlns:msink="http://schemas.microsoft.com/ink/2010/main" type="inkDrawing" rotatedBoundingBox="214,12841 1356,4734 3201,4994 2060,13101" semanticType="callout" shapeName="Other"/>
        </emma:interpretation>
      </emma:emma>
    </inkml:annotationXML>
    <inkml:trace contextRef="#ctx0" brushRef="#br0">2405 14,'0'0,"0"0,0 0,0 0,0 0,0 0,0 0,0 0,0 0,0 0,0 0,0 0,0 0,0 0,0 0,0 0,0 0,0 0,0 0,0 0,0 0,0 0,0 0,0 0,0 0,0 0,0 0,0 0,0 0,0 0,0 0,0 0,0 0,0 0,0 0,0 0,0 0,0 0,-29 0,-11 0,-1 0,6 0,4 0,5 0,7 0,2 0,1 0,3 0,-1 0,0 0,-3 0,2 0,0 5,-1-1,-2 4,-1 1,-1-2,-1 2,2 0,-2-3,-1 2,2 0,2 2,0-1,-1-2,0 3,-3 1,5 0,-3 1,-2 4,-1 1,0 2,0-3,0 1,0 0,1 1,1 2,-5-4,-2 4,3-3,-5 1,1 0,0 1,7 1,2 1,0 0,2 0,-1 1,-1-1,0 1,-2 3,1 1,-2 1,2 2,2 4,-1-1,1 3,1-2,0-2,-1-4,3-2,0-1,-4 2,-4 3,1 6,-2-2,-13 29,-5 6,2-1,2-4,7-10,3-10,4-4,6-10,5-5,3-4,-2-1,2-2,0 7,0 0,-1 4,-2 6,2 2,-2 7,-1 5,-3 3,3 2,2-6,1-2,3-6,-2-7,1 1,0-4,-3 2,0 3,-1 2,-1 6,1 4,-1 1,4 0,1-1,1-4,0 1,-1-3,-2 0,0-1,-2 5,-1 2,1 0,-1 4,-1 0,2 3,1 0,0-7,1 3,0-6,5 1,1 1,0 0,0 7,-3 5,1 1,0 1,0-1,0-5,2-2,0-1,4-1,1 4,0 1,1 5,-3-2,-1 1,-2-3,0 2,-2-2,2-1,2 3,1 2,0 3,2 1,1 4,-3-5,-1-5,-1-7,1-3,2 0,0 2,2 1,-1 4,1 8,0 7,1-1,-1-4,0-5,0-3,0 0,0 3,0-2,0 0,0 5,0 0,0-2,0-1,0-4,12-5,6 1,4 2,0 4,-2 2,0 7,-3-2,-5-3,0-6,1-4,-2 0,1 2,0 4,0 1,1 1,4 3,2-1,1 0,1-3,-3-8,-1-9,2 4,-5 1,0 4,-1 4,-1 4,3 3,-3-1,1-3,-1-9,-3-8,0-8,3-1,3 0,-1 1,1-1,1 4,2-2,1 3,2-3,1 1,0-2,-4 1,-1-1,1-3,-4-2,0-2,2-2,-2-5,-4-1,0-5,-1 1,-2-4,1-1,-1 0,-1-1,-2-1,-2-2,0-2,-2-1,3 0,3-2,-2 5,-1 0,-1 1,1-2,-2 0,-1-2,0 0</inkml:trace>
    <inkml:trace contextRef="#ctx0" brushRef="#br0" timeOffset="3637">2186-287,'0'0,"0"0,0 0,0 0,0 0,0 0,0 0,0 0,0 0,0 0,0 0,0 0,0 0,0 0,0 0,0 0,0 0,0 0,0 0,0 0,0 0,0 0,0 0,0 0,0 0,0 0,0 0,0 0,0 0,0 0,0 0,0 0,0 0,0 0,0 0,0 0,0 0,0 0,0 0,0 0,0 0,0 0,0 0,0 0,0 0,0 0,0 0,0 0,0 0,0 0,0 0,0 15,0 8,8 4,4-3,7-1,2-2,1 0,5-3,2-2,-6-3,0-1,-3 2,0-2,-4 1,0-1,-3-4,-1 1,-2 0,2-4,-2-1,0 3,1-1,-3-2,-3 0,1 3,1-2,-2 0,-2-1,-1-2,1 0,-3-2,0 5,0-1,0 0,-2 0,7-2,-1-1,0 0,1-1,-3 0,0 5,-1-1,-1 0,0 3,0 1,0 2,0 3,-12 4,-6 1,-5 3,1 0,2 1,0 0,-1 0,4 0,4-4,2-2,2 2,2-4,-1-4,1 1,1-3,3-1,0 0,2 0,1-1,0 1,0 0,1 0,-1-3,0-2</inkml:trace>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10T09:19:20.732"/>
    </inkml:context>
    <inkml:brush xml:id="br0">
      <inkml:brushProperty name="width" value="0.035" units="cm"/>
      <inkml:brushProperty name="height" value="0.035" units="cm"/>
      <inkml:brushProperty name="color" value="#3165BB"/>
      <inkml:brushProperty name="ignorePressure" value="1"/>
    </inkml:brush>
  </inkml:definitions>
  <inkml:traceGroup>
    <inkml:annotationXML>
      <emma:emma xmlns:emma="http://www.w3.org/2003/04/emma" version="1.0">
        <emma:interpretation id="{3295D914-4B5C-4928-A50F-51E19071483E}" emma:medium="tactile" emma:mode="ink">
          <msink:context xmlns:msink="http://schemas.microsoft.com/ink/2010/main" type="writingRegion" rotatedBoundingBox="7397,21002 8037,21002 8037,23736 7397,23736"/>
        </emma:interpretation>
      </emma:emma>
    </inkml:annotationXML>
    <inkml:traceGroup>
      <inkml:annotationXML>
        <emma:emma xmlns:emma="http://www.w3.org/2003/04/emma" version="1.0">
          <emma:interpretation id="{1D32A3B6-3E28-4D92-ABFD-0D7DF0FD4EC6}" emma:medium="tactile" emma:mode="ink">
            <msink:context xmlns:msink="http://schemas.microsoft.com/ink/2010/main" type="paragraph" rotatedBoundingBox="7397,21002 8037,21002 8037,23736 7397,23736" alignmentLevel="1"/>
          </emma:interpretation>
        </emma:emma>
      </inkml:annotationXML>
      <inkml:traceGroup>
        <inkml:annotationXML>
          <emma:emma xmlns:emma="http://www.w3.org/2003/04/emma" version="1.0">
            <emma:interpretation id="{700B986D-15AA-45EC-9055-A1FAB0B3238E}" emma:medium="tactile" emma:mode="ink">
              <msink:context xmlns:msink="http://schemas.microsoft.com/ink/2010/main" type="line" rotatedBoundingBox="7397,21002 8037,21002 8037,23736 7397,23736"/>
            </emma:interpretation>
          </emma:emma>
        </inkml:annotationXML>
        <inkml:traceGroup>
          <inkml:annotationXML>
            <emma:emma xmlns:emma="http://www.w3.org/2003/04/emma" version="1.0">
              <emma:interpretation id="{925A7520-68CD-4089-8020-FFC05A07BCDD}" emma:medium="tactile" emma:mode="ink">
                <msink:context xmlns:msink="http://schemas.microsoft.com/ink/2010/main" type="inkWord" rotatedBoundingBox="7397,21002 8037,21002 8037,23736 7397,23736"/>
              </emma:interpretation>
              <emma:one-of disjunction-type="recognition" id="oneOf0">
                <emma:interpretation id="interp0" emma:lang="en-US" emma:confidence="1">
                  <emma:literal>]</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0 33,'0'0,"0"0,0 0,0 0,0 0,0 0,0 0,0 0,0 0,0 0,0 0,21-4,11 1,1 0,-1 0,-4 1,-3 1,-5 1,1-1,0 1,-2 0,-1-2,-4-2,-1 1,-1 0,1 1,-2 1,0 1,-3 0,-1 0,-1 0,0 0,1 0,-1 0,0 0,-3 0,2 0,-1 0,1 0,-3 0,0 0,-1 0,2 0,0 0,1 0,-1 0,-2 0,0 0,0 0,1 0,2 0,0 0,-2 0,0 0,-1 0,-1 0,1 0,-1 0,0 0,-1 0,1 0,0 0,0 0,0 0,0 0,0 0,0 0,0 0,0 0,0 0,0 0,0 0,0 0,0 0,0 0,0 0,0 0,0 0,0 0,0 0,0 0,0 0,0 0,0 0,0 3,0 3,0 1,0 1,0 1,0 0,0 2,0 1,0 2,0 3,0 1,0 5,0-1,0 2,0-1,0 1,0 0,0-3,0-1,0 1,0-1,0 2,0 0,0-2,0 2,0 2,0 3,0-2,3 4,0-1,1-1,-1-5,-1-2,1 1,1-3,1-4,-3 1,0 0,-1-2,2 2,0 3,2 1,-1 2,2 3,-1 1,-2 0,-1 0,1 0,1-1,1 0,-3 2,0-2,-1-4,-1-3,3-1,0-1,1-2,-2 4,0 1,-1 3,0 6,-1 4,0 1,0 4,0-2,-1-2,1-3,0-1,0-3,0-2,0-4,0-1,0 1,0 0,0 0,0 0,0 5,3 2,0 2,1 2,-1-2,-1 0,-1 1,-1-3,1-3,-1-2,2-2,1-2,1-2,-1 0,-1 1,1-1,1 0,1 0,-3 1,2-2,1 5,-1 0,-1 0,-1-1,-1 0,2-1,0-1,1 2,-1 2,-2-2,0 1,0-2,-1 0,0-1,0 0,0-1,0 1,0-4,-1 3,1-1,3-2,0 1,1 0,-1 2,1 0,1-3,0 0,-2 1,-2-1,3 2,0-3,0 1,-1-3,-2 1,0-2,2 1,1 0,0 0,-2 1,0-3,-1 3,-1-3,1 2,-2 1,1-2,0 3,0-3,0 1,0-1,0 1,0 0,0 0,0 1,0-2,0 2,0 0,0-1,0-2,0 1,0-1,0 0,0-1,0 0,0-3,0 2,0-1,0 0,0-1,0 1,0 1,0-2,0 0,0-1,0 2,0 0,0-1,0 0,0-2,0 3,0-1,0 2,-9-3,-1 0,0-1,2 2,1 0,4 1,1-2,1 1,1-2,-2-1,-2 0,1 3,1 0,1 0,-3 0,-1-2,2 0,0 0,-1-1,0 0,-4 0,0 0,-2 2,0 3,-4-2,-3-1,0 3,-3-1,-1 1,-1-2,0-1,1-1,-3-1,1 0,2 0,-1 0,1 0,0-1,2 1,4 0,1 0,1 0,4 0,-2 0,3 0,2 0,0 0,1 0,0 0,2 0,-1 0,0 0,-1 0,3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10T09:19:23.672"/>
    </inkml:context>
    <inkml:brush xml:id="br0">
      <inkml:brushProperty name="width" value="0.035" units="cm"/>
      <inkml:brushProperty name="height" value="0.035" units="cm"/>
      <inkml:brushProperty name="color" value="#3165BB"/>
      <inkml:brushProperty name="ignorePressure" value="1"/>
    </inkml:brush>
  </inkml:definitions>
  <inkml:traceGroup>
    <inkml:annotationXML>
      <emma:emma xmlns:emma="http://www.w3.org/2003/04/emma" version="1.0">
        <emma:interpretation id="{AB1046AB-7EE4-43D7-BF5A-D816666E74FB}" emma:medium="tactile" emma:mode="ink">
          <msink:context xmlns:msink="http://schemas.microsoft.com/ink/2010/main" type="writingRegion" rotatedBoundingBox="7960,21848 9520,21848 9520,22248 7960,22248"/>
        </emma:interpretation>
      </emma:emma>
    </inkml:annotationXML>
    <inkml:traceGroup>
      <inkml:annotationXML>
        <emma:emma xmlns:emma="http://www.w3.org/2003/04/emma" version="1.0">
          <emma:interpretation id="{7E172B54-C9E1-4056-A01C-BB054ABCF6AD}" emma:medium="tactile" emma:mode="ink">
            <msink:context xmlns:msink="http://schemas.microsoft.com/ink/2010/main" type="paragraph" rotatedBoundingBox="7960,21848 9520,21848 9520,22248 7960,22248" alignmentLevel="1"/>
          </emma:interpretation>
        </emma:emma>
      </inkml:annotationXML>
      <inkml:traceGroup>
        <inkml:annotationXML>
          <emma:emma xmlns:emma="http://www.w3.org/2003/04/emma" version="1.0">
            <emma:interpretation id="{A99706F4-E456-4B14-99E3-8405E05B9A46}" emma:medium="tactile" emma:mode="ink">
              <msink:context xmlns:msink="http://schemas.microsoft.com/ink/2010/main" type="line" rotatedBoundingBox="7960,21848 9520,21848 9520,22248 7960,22248"/>
            </emma:interpretation>
          </emma:emma>
        </inkml:annotationXML>
        <inkml:traceGroup>
          <inkml:annotationXML>
            <emma:emma xmlns:emma="http://www.w3.org/2003/04/emma" version="1.0">
              <emma:interpretation id="{DBE4D396-67AF-49F1-AE81-AFABF0A5D28B}" emma:medium="tactile" emma:mode="ink">
                <msink:context xmlns:msink="http://schemas.microsoft.com/ink/2010/main" type="inkWord" rotatedBoundingBox="7960,21848 9520,21848 9520,22248 7960,22248"/>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I</emma:literal>
                </emma:interpretation>
                <emma:interpretation id="interp4" emma:lang="en-US" emma:confidence="0">
                  <emma:literal>~</emma:literal>
                </emma:interpretation>
              </emma:one-of>
            </emma:emma>
          </inkml:annotationXML>
          <inkml:trace contextRef="#ctx0" brushRef="#br0">1587 143,'0'0,"0"0,0 0,0 0,0 0,0 0,0 0,0 0,0 0,0 0,0 0,0 0,0 0,0 0,0 0,0 0,0 0,0 0,0 0,0 0,0 0,0 0,0 0,0 0,0 0,0 0,0 0,0 0,0 0,0 0,0 0,0 0,0 0,0 0,0 0,0 0,0 0,0 0,0 0,0 0,0 0,0 0,0 0,0 0,0 0,-17 0,-10 0,-4 0,-1 0,4 0,1 0,3 0,1 0,2 0,1 0,-2 0,1 0,-1 0,-2 0,0 4,0-2,0 1,0 0,-1 1,-2 0,-2 1,-2-3,-2-1,-1 3,2 0,2-2,2 2,0-3,2 3,3-2,2 2,0-2,-1 0,-2-2,-2 4,1-1,0 0,-2-1,-1 0,2-1,0-1,2 0,0 0,0 0,4 0,4 0,3 0,-1 0,2 0,0 0,-2 0,0 0,2 0,0 0,0 0,0 0,-1 0,-1 0,-1 0,0 0,0 2,2 2,1-1,0-1,0 0,-1-1,-1 0,1-1,2 0,-1 0,3 0,-2 0,4 0,-3 0,2-1,-2 1,2 0,2 0,0 0,1 0,0 0,0 0,0 0,2 0,-1 0,1 0,-2 0,3 0,0 0,1 0,1 0,0 0,0 0,0 0,0 0,0 0,0 0,1-5,-1-4,8-2,4-1,3 0,3 2,-1-4,1 0,-1 1,-1 2,-1-1,1 2,-1-3,0 4,-3-2,1 1,-3 0,1 4,-5-2,2 3,-2 1,-1-1,-3-1,0 3,-2 1,1 0,-2 1,1 1,0 0,-1 0,1 0,0 0,0 5,0 5,0 1,0 5,-8 2,-4 2,-1-1,-1-2,-1 1,1-1,2 1,0-4,3-3,-1-1,4-2,-3 2,2-2,2-2,-1 1,1-1,0 0,2 0,3-1,-1-2,1-1,0-2,0 3,0 0,0 1,0 0,1 1,-1 1,6 0,8-1,1 0,2 2,1-1,-1 0,0 2,0-2,-2 1,-2 1,0-1,-3 0,1-2,-5-1</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11T07:57:28.559"/>
    </inkml:context>
    <inkml:brush xml:id="br0">
      <inkml:brushProperty name="width" value="0.035" units="cm"/>
      <inkml:brushProperty name="height" value="0.035" units="cm"/>
      <inkml:brushProperty name="color" value="#3165BB"/>
      <inkml:brushProperty name="ignorePressure" value="1"/>
    </inkml:brush>
  </inkml:definitions>
  <inkml:traceGroup>
    <inkml:annotationXML>
      <emma:emma xmlns:emma="http://www.w3.org/2003/04/emma" version="1.0">
        <emma:interpretation id="{8801B400-6CF6-4CF2-80AB-93DA1A28B983}" emma:medium="tactile" emma:mode="ink">
          <msink:context xmlns:msink="http://schemas.microsoft.com/ink/2010/main" type="writingRegion" rotatedBoundingBox="13910,19817 13925,19817 13925,19832 13910,19832"/>
        </emma:interpretation>
      </emma:emma>
    </inkml:annotationXML>
    <inkml:traceGroup>
      <inkml:annotationXML>
        <emma:emma xmlns:emma="http://www.w3.org/2003/04/emma" version="1.0">
          <emma:interpretation id="{C641C44A-0ED3-4F61-B867-C1DB2384B8D0}" emma:medium="tactile" emma:mode="ink">
            <msink:context xmlns:msink="http://schemas.microsoft.com/ink/2010/main" type="paragraph" rotatedBoundingBox="13910,19817 13925,19817 13925,19832 13910,19832" alignmentLevel="1"/>
          </emma:interpretation>
        </emma:emma>
      </inkml:annotationXML>
      <inkml:traceGroup>
        <inkml:annotationXML>
          <emma:emma xmlns:emma="http://www.w3.org/2003/04/emma" version="1.0">
            <emma:interpretation id="{6113B0C1-DDD8-47BC-B051-BA9800613569}" emma:medium="tactile" emma:mode="ink">
              <msink:context xmlns:msink="http://schemas.microsoft.com/ink/2010/main" type="line" rotatedBoundingBox="13910,19817 13925,19817 13925,19832 13910,19832"/>
            </emma:interpretation>
          </emma:emma>
        </inkml:annotationXML>
        <inkml:traceGroup>
          <inkml:annotationXML>
            <emma:emma xmlns:emma="http://www.w3.org/2003/04/emma" version="1.0">
              <emma:interpretation id="{11393883-37DE-4B21-960B-7D738DFE6034}" emma:medium="tactile" emma:mode="ink">
                <msink:context xmlns:msink="http://schemas.microsoft.com/ink/2010/main" type="inkWord" rotatedBoundingBox="13910,19817 13925,19817 13925,19832 13910,19832"/>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0,'0'0,"0"0,0 0,0 0,0 0,0 0,0 0,0 0,0 0,0 0,0 0,0 0,0 0,0 0,0 0,0 0,0 0,0 0,0 0,0 0,0 0,0 0,0 0,0 0,0 0,0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7013" y="55880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510363" y="3996735"/>
            <a:ext cx="6294475" cy="4889957"/>
          </a:xfrm>
          <a:prstGeom prst="rect">
            <a:avLst/>
          </a:prstGeom>
        </p:spPr>
        <p:txBody>
          <a:bodyPr vert="horz" lIns="96661" tIns="48331" rIns="96661" bIns="48331"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621002" y="-1666"/>
            <a:ext cx="577155" cy="481726"/>
          </a:xfrm>
          <a:prstGeom prst="rect">
            <a:avLst/>
          </a:prstGeom>
        </p:spPr>
        <p:txBody>
          <a:bodyPr vert="horz" lIns="96661" tIns="48331" rIns="96661" bIns="48331" rtlCol="0" anchor="b"/>
          <a:lstStyle>
            <a:lvl1pPr algn="l">
              <a:defRPr sz="1300"/>
            </a:lvl1pPr>
          </a:lstStyle>
          <a:p>
            <a:r>
              <a:rPr lang="en-US"/>
              <a:t> </a:t>
            </a:r>
            <a:fld id="{56F72A8E-5C07-4F1F-8ABA-BE28B88A55DD}" type="slidenum">
              <a:rPr lang="en-US" smtClean="0"/>
              <a:pPr/>
              <a:t>‹#›</a:t>
            </a:fld>
            <a:endParaRPr lang="en-US" dirty="0"/>
          </a:p>
        </p:txBody>
      </p:sp>
      <p:sp>
        <p:nvSpPr>
          <p:cNvPr id="2" name="TextBox 1">
            <a:extLst>
              <a:ext uri="{FF2B5EF4-FFF2-40B4-BE49-F238E27FC236}">
                <a16:creationId xmlns:a16="http://schemas.microsoft.com/office/drawing/2014/main" id="{022FCEF9-4F7A-45FC-BA9F-AC5B63C46DEE}"/>
              </a:ext>
            </a:extLst>
          </p:cNvPr>
          <p:cNvSpPr txBox="1"/>
          <p:nvPr/>
        </p:nvSpPr>
        <p:spPr>
          <a:xfrm>
            <a:off x="6223310" y="188411"/>
            <a:ext cx="564683" cy="297661"/>
          </a:xfrm>
          <a:prstGeom prst="rect">
            <a:avLst/>
          </a:prstGeom>
          <a:noFill/>
        </p:spPr>
        <p:txBody>
          <a:bodyPr wrap="square" lIns="96661" tIns="48331" rIns="96661" bIns="48331" rtlCol="0">
            <a:spAutoFit/>
          </a:bodyPr>
          <a:lstStyle/>
          <a:p>
            <a:r>
              <a:rPr lang="en-US" sz="1300" dirty="0"/>
              <a:t>SLIDE</a:t>
            </a:r>
          </a:p>
        </p:txBody>
      </p:sp>
    </p:spTree>
    <p:extLst>
      <p:ext uri="{BB962C8B-B14F-4D97-AF65-F5344CB8AC3E}">
        <p14:creationId xmlns:p14="http://schemas.microsoft.com/office/powerpoint/2010/main" val="60614990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600" kern="1200">
        <a:solidFill>
          <a:schemeClr val="accent6">
            <a:lumMod val="75000"/>
          </a:schemeClr>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6.png"/><Relationship Id="rId7" Type="http://schemas.openxmlformats.org/officeDocument/2006/relationships/image" Target="../media/image120.png"/><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customXml" Target="../ink/ink2.xml"/><Relationship Id="rId11" Type="http://schemas.openxmlformats.org/officeDocument/2006/relationships/image" Target="../media/image18.png"/><Relationship Id="rId5" Type="http://schemas.openxmlformats.org/officeDocument/2006/relationships/image" Target="../media/image1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7.png"/></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5.png"/></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image" Target="../media/image110.png"/><Relationship Id="rId4" Type="http://schemas.openxmlformats.org/officeDocument/2006/relationships/customXml" Target="../ink/ink5.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image" Target="../media/image35.png"/></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image" Target="../media/image39.png"/><Relationship Id="rId4" Type="http://schemas.openxmlformats.org/officeDocument/2006/relationships/image" Target="../media/image38.png"/></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image" Target="../media/image41.pn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5.png"/></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2376488"/>
            <a:ext cx="4321175" cy="3241675"/>
          </a:xfrm>
        </p:spPr>
      </p:sp>
      <p:sp>
        <p:nvSpPr>
          <p:cNvPr id="3" name="Notes Placeholder 2"/>
          <p:cNvSpPr>
            <a:spLocks noGrp="1"/>
          </p:cNvSpPr>
          <p:nvPr>
            <p:ph type="body" idx="1"/>
          </p:nvPr>
        </p:nvSpPr>
        <p:spPr>
          <a:xfrm>
            <a:off x="510363" y="5823880"/>
            <a:ext cx="6294475" cy="3429302"/>
          </a:xfrm>
        </p:spPr>
        <p:txBody>
          <a:bodyPr/>
          <a:lstStyle/>
          <a:p>
            <a:r>
              <a:rPr lang="en-US" dirty="0"/>
              <a:t>After judging the team executive summaries and brief break, begin the workshop.</a:t>
            </a:r>
          </a:p>
          <a:p>
            <a:r>
              <a:rPr lang="en-US" dirty="0"/>
              <a:t>The workshop should begin by </a:t>
            </a:r>
            <a:r>
              <a:rPr lang="en-US" sz="1500" b="1" dirty="0"/>
              <a:t>10:30am.</a:t>
            </a:r>
          </a:p>
          <a:p>
            <a:endParaRPr lang="en-US" dirty="0"/>
          </a:p>
          <a:p>
            <a:r>
              <a:rPr lang="en-US" dirty="0"/>
              <a:t>If workshop facilitator (is not Host Site coordinator and) has not been introduced: </a:t>
            </a:r>
          </a:p>
          <a:p>
            <a:endParaRPr lang="en-US" dirty="0">
              <a:solidFill>
                <a:schemeClr val="accent6">
                  <a:lumMod val="75000"/>
                </a:schemeClr>
              </a:solidFill>
            </a:endParaRPr>
          </a:p>
          <a:p>
            <a:pPr lvl="1"/>
            <a:r>
              <a:rPr lang="en-US" sz="1700" dirty="0"/>
              <a:t>Hello faculty and students.  Welcome to [Host Site].  I am [name] and I will be facilitating our first session of the SCUDEM Fall 2018 Faculty Development Workshop.</a:t>
            </a:r>
          </a:p>
          <a:p>
            <a:pPr lvl="1"/>
            <a:endParaRPr lang="en-US" sz="1700" dirty="0"/>
          </a:p>
          <a:p>
            <a:pPr lvl="1"/>
            <a:r>
              <a:rPr lang="en-US" dirty="0"/>
              <a:t>For faculty, your Participant Handout contains much of the same information found on the slides so you can follow along and take notes there if you wish.  </a:t>
            </a:r>
            <a:endParaRPr lang="en-US" sz="1700" dirty="0"/>
          </a:p>
          <a:p>
            <a:endParaRPr lang="en-US" dirty="0">
              <a:solidFill>
                <a:schemeClr val="accent6">
                  <a:lumMod val="75000"/>
                </a:schemeClr>
              </a:solidFill>
            </a:endParaRPr>
          </a:p>
          <a:p>
            <a:r>
              <a:rPr lang="en-US" sz="1500" b="1" dirty="0">
                <a:solidFill>
                  <a:srgbClr val="00B050"/>
                </a:solidFill>
              </a:rPr>
              <a:t>NEXT SLIDE</a:t>
            </a:r>
          </a:p>
        </p:txBody>
      </p:sp>
      <p:sp>
        <p:nvSpPr>
          <p:cNvPr id="4" name="Slide Number Placeholder 3"/>
          <p:cNvSpPr>
            <a:spLocks noGrp="1"/>
          </p:cNvSpPr>
          <p:nvPr>
            <p:ph type="sldNum" sz="quarter" idx="10"/>
          </p:nvPr>
        </p:nvSpPr>
        <p:spPr/>
        <p:txBody>
          <a:bodyPr/>
          <a:lstStyle/>
          <a:p>
            <a:fld id="{56F72A8E-5C07-4F1F-8ABA-BE28B88A55DD}" type="slidenum">
              <a:rPr lang="en-US" smtClean="0"/>
              <a:t>1</a:t>
            </a:fld>
            <a:endParaRPr lang="en-US"/>
          </a:p>
        </p:txBody>
      </p:sp>
      <p:sp>
        <p:nvSpPr>
          <p:cNvPr id="5" name="Notes Placeholder 2">
            <a:extLst>
              <a:ext uri="{FF2B5EF4-FFF2-40B4-BE49-F238E27FC236}">
                <a16:creationId xmlns:a16="http://schemas.microsoft.com/office/drawing/2014/main" id="{346F7AB7-96D9-42E6-8E31-0BCF49B04631}"/>
              </a:ext>
            </a:extLst>
          </p:cNvPr>
          <p:cNvSpPr txBox="1">
            <a:spLocks/>
          </p:cNvSpPr>
          <p:nvPr/>
        </p:nvSpPr>
        <p:spPr>
          <a:xfrm>
            <a:off x="672923" y="505765"/>
            <a:ext cx="6294475" cy="2316083"/>
          </a:xfrm>
          <a:prstGeom prst="rect">
            <a:avLst/>
          </a:prstGeom>
        </p:spPr>
        <p:txBody>
          <a:bodyPr vert="horz" lIns="96661" tIns="48331" rIns="96661" bIns="4833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600" kern="1200">
                <a:solidFill>
                  <a:schemeClr val="accent6">
                    <a:lumMod val="75000"/>
                  </a:schemeClr>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Dear Workshop Leader, </a:t>
            </a:r>
          </a:p>
          <a:p>
            <a:r>
              <a:rPr lang="en-US" dirty="0"/>
              <a:t>The notes with the following slides contain suggestions and comments (in black) and an optional </a:t>
            </a:r>
            <a:r>
              <a:rPr lang="en-US" dirty="0">
                <a:solidFill>
                  <a:schemeClr val="accent6">
                    <a:lumMod val="75000"/>
                  </a:schemeClr>
                </a:solidFill>
              </a:rPr>
              <a:t>script in orange. </a:t>
            </a:r>
            <a:r>
              <a:rPr lang="en-US" dirty="0"/>
              <a:t>The </a:t>
            </a:r>
            <a:r>
              <a:rPr lang="en-US" b="1" dirty="0"/>
              <a:t>faculty </a:t>
            </a:r>
            <a:r>
              <a:rPr lang="en-US" dirty="0"/>
              <a:t>participant</a:t>
            </a:r>
            <a:r>
              <a:rPr lang="en-US" b="1" dirty="0"/>
              <a:t> </a:t>
            </a:r>
            <a:r>
              <a:rPr lang="en-US" dirty="0"/>
              <a:t>handouts have the same material that’s in the slides (except the “Common Cold Spread” slides) so that faculty participants have the information to take home with them.  Screenshots of portions of the participant handout corresponding to the slides are included with the facilitator notes.</a:t>
            </a:r>
          </a:p>
          <a:p>
            <a:endParaRPr lang="en-US" dirty="0"/>
          </a:p>
          <a:p>
            <a:r>
              <a:rPr lang="en-US" dirty="0"/>
              <a:t>*Students will get the Common Cold Spread scenario handout but not the Faculty Development participant handout.</a:t>
            </a:r>
          </a:p>
          <a:p>
            <a:endParaRPr lang="en-US" dirty="0"/>
          </a:p>
          <a:p>
            <a:endParaRPr lang="en-US" dirty="0"/>
          </a:p>
          <a:p>
            <a:endParaRPr lang="en-US" dirty="0">
              <a:solidFill>
                <a:schemeClr val="accent6">
                  <a:lumMod val="75000"/>
                </a:schemeClr>
              </a:solidFill>
            </a:endParaRPr>
          </a:p>
        </p:txBody>
      </p:sp>
    </p:spTree>
    <p:extLst>
      <p:ext uri="{BB962C8B-B14F-4D97-AF65-F5344CB8AC3E}">
        <p14:creationId xmlns:p14="http://schemas.microsoft.com/office/powerpoint/2010/main" val="108124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00"/>
                </a:highlight>
              </a:rPr>
              <a:t>B.  Sample a Scenario: Experience Common Cold Spread Scenario, </a:t>
            </a:r>
            <a:r>
              <a:rPr lang="en-US" sz="1500" b="1" dirty="0">
                <a:highlight>
                  <a:srgbClr val="00FF00"/>
                </a:highlight>
              </a:rPr>
              <a:t>Total Time  40-45 min </a:t>
            </a:r>
          </a:p>
          <a:p>
            <a:r>
              <a:rPr lang="en-US" dirty="0"/>
              <a:t>______________________________________________________________________</a:t>
            </a:r>
          </a:p>
          <a:p>
            <a:endParaRPr lang="en-US" dirty="0"/>
          </a:p>
          <a:p>
            <a:r>
              <a:rPr lang="en-US" sz="1500" dirty="0"/>
              <a:t>Data Visualization </a:t>
            </a:r>
            <a:r>
              <a:rPr lang="en-US" sz="1700" b="1" dirty="0">
                <a:solidFill>
                  <a:srgbClr val="00B050"/>
                </a:solidFill>
              </a:rPr>
              <a:t>(6 min)</a:t>
            </a:r>
          </a:p>
          <a:p>
            <a:endParaRPr lang="en-US" b="1" dirty="0">
              <a:solidFill>
                <a:srgbClr val="00B050"/>
              </a:solidFill>
            </a:endParaRPr>
          </a:p>
          <a:p>
            <a:r>
              <a:rPr lang="en-US" dirty="0"/>
              <a:t>The small groups could compare their graphs with other groups before moving on to the second modeling part, if that seems appropriate for your participants.  You could gather the attention of all groups for this or identify groups whose graph of Infected looks logistic to show to those that do not look logistic (some simulations could end up looking more linear). </a:t>
            </a:r>
          </a:p>
          <a:p>
            <a:endParaRPr lang="en-US" dirty="0"/>
          </a:p>
          <a:p>
            <a:r>
              <a:rPr lang="en-US" dirty="0"/>
              <a:t>(Note, if not done now, in the Analysis section groups are asked to compare their graphs)</a:t>
            </a:r>
          </a:p>
        </p:txBody>
      </p:sp>
      <p:sp>
        <p:nvSpPr>
          <p:cNvPr id="4" name="Slide Number Placeholder 3"/>
          <p:cNvSpPr>
            <a:spLocks noGrp="1"/>
          </p:cNvSpPr>
          <p:nvPr>
            <p:ph type="sldNum" sz="quarter" idx="10"/>
          </p:nvPr>
        </p:nvSpPr>
        <p:spPr/>
        <p:txBody>
          <a:bodyPr/>
          <a:lstStyle/>
          <a:p>
            <a:fld id="{B42ED776-6FE1-461E-BF77-81073BCD1A1C}" type="slidenum">
              <a:rPr lang="en-US" smtClean="0"/>
              <a:t>10</a:t>
            </a:fld>
            <a:endParaRPr lang="en-US"/>
          </a:p>
        </p:txBody>
      </p:sp>
    </p:spTree>
    <p:extLst>
      <p:ext uri="{BB962C8B-B14F-4D97-AF65-F5344CB8AC3E}">
        <p14:creationId xmlns:p14="http://schemas.microsoft.com/office/powerpoint/2010/main" val="96182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00"/>
                </a:highlight>
              </a:rPr>
              <a:t>B.  Sample a Scenario: Experience the Common Cold Spread Scenario, </a:t>
            </a:r>
            <a:r>
              <a:rPr lang="en-US" sz="1500" b="1" dirty="0">
                <a:highlight>
                  <a:srgbClr val="00FF00"/>
                </a:highlight>
              </a:rPr>
              <a:t>Total Time  40-45 min </a:t>
            </a:r>
          </a:p>
          <a:p>
            <a:r>
              <a:rPr lang="en-US" dirty="0"/>
              <a:t>______________________________________________________________________</a:t>
            </a:r>
          </a:p>
          <a:p>
            <a:endParaRPr lang="en-US" dirty="0"/>
          </a:p>
          <a:p>
            <a:r>
              <a:rPr lang="en-US" sz="1500" dirty="0"/>
              <a:t>Model Development </a:t>
            </a:r>
            <a:r>
              <a:rPr lang="en-US" sz="1700" b="1" dirty="0">
                <a:solidFill>
                  <a:srgbClr val="00B050"/>
                </a:solidFill>
              </a:rPr>
              <a:t>(10 min)</a:t>
            </a:r>
          </a:p>
          <a:p>
            <a:endParaRPr lang="en-US" dirty="0"/>
          </a:p>
          <a:p>
            <a:r>
              <a:rPr lang="en-US" dirty="0"/>
              <a:t>Suggestions for helping to determine the most appropriate model are given on the scenario handout </a:t>
            </a:r>
            <a:r>
              <a:rPr lang="en-US" dirty="0" smtClean="0"/>
              <a:t>(graph</a:t>
            </a:r>
            <a:r>
              <a:rPr lang="en-US" dirty="0"/>
              <a:t>, initial condition, end behavior, etc.)</a:t>
            </a:r>
          </a:p>
          <a:p>
            <a:endParaRPr lang="en-US" dirty="0"/>
          </a:p>
          <a:p>
            <a:r>
              <a:rPr lang="en-US" dirty="0"/>
              <a:t>While some simulations may result in a linear-looking Infected (</a:t>
            </a:r>
            <a:r>
              <a:rPr lang="en-US" i="1" dirty="0"/>
              <a:t>y</a:t>
            </a:r>
            <a:r>
              <a:rPr lang="en-US" dirty="0"/>
              <a:t>) graph, there will likely be at least one </a:t>
            </a:r>
            <a:r>
              <a:rPr lang="en-US" dirty="0" smtClean="0"/>
              <a:t>time (round) </a:t>
            </a:r>
            <a:r>
              <a:rPr lang="en-US" dirty="0"/>
              <a:t>where the slope is steeper than the </a:t>
            </a:r>
            <a:r>
              <a:rPr lang="en-US" dirty="0" smtClean="0"/>
              <a:t>rest </a:t>
            </a:r>
            <a:r>
              <a:rPr lang="en-US" dirty="0"/>
              <a:t>resulting </a:t>
            </a:r>
            <a:r>
              <a:rPr lang="en-US" dirty="0" smtClean="0"/>
              <a:t>in an inflection </a:t>
            </a:r>
            <a:r>
              <a:rPr lang="en-US" dirty="0"/>
              <a:t>point. </a:t>
            </a:r>
          </a:p>
          <a:p>
            <a:endParaRPr lang="en-US" dirty="0"/>
          </a:p>
          <a:p>
            <a:r>
              <a:rPr lang="en-US" dirty="0"/>
              <a:t>The correct model is the logistic growth model: </a:t>
            </a:r>
            <a:r>
              <a:rPr lang="en-US" i="1" dirty="0" err="1" smtClean="0"/>
              <a:t>dy</a:t>
            </a:r>
            <a:r>
              <a:rPr lang="en-US" i="1" dirty="0" smtClean="0"/>
              <a:t>/</a:t>
            </a:r>
            <a:r>
              <a:rPr lang="en-US" i="1" dirty="0" err="1" smtClean="0"/>
              <a:t>dt</a:t>
            </a:r>
            <a:r>
              <a:rPr lang="en-US" i="1" dirty="0" smtClean="0"/>
              <a:t> </a:t>
            </a:r>
            <a:r>
              <a:rPr lang="en-US" dirty="0"/>
              <a:t>= </a:t>
            </a:r>
            <a:r>
              <a:rPr lang="en-US" i="1" dirty="0"/>
              <a:t>ay</a:t>
            </a:r>
            <a:r>
              <a:rPr lang="en-US" dirty="0"/>
              <a:t>(30-</a:t>
            </a:r>
            <a:r>
              <a:rPr lang="en-US" i="1" dirty="0"/>
              <a:t>y</a:t>
            </a:r>
            <a:r>
              <a:rPr lang="en-US" dirty="0"/>
              <a:t>)</a:t>
            </a:r>
          </a:p>
          <a:p>
            <a:endParaRPr lang="en-US" dirty="0"/>
          </a:p>
          <a:p>
            <a:endParaRPr lang="en-US" dirty="0"/>
          </a:p>
          <a:p>
            <a:r>
              <a:rPr lang="en-US" dirty="0"/>
              <a:t>The next slide (slide </a:t>
            </a:r>
            <a:r>
              <a:rPr lang="en-US" dirty="0" smtClean="0"/>
              <a:t>12) </a:t>
            </a:r>
            <a:r>
              <a:rPr lang="en-US" dirty="0"/>
              <a:t>gives sample data that can be pointed to for reference if there are questions.  This sample simulation and data are from the Teacher Version of the published data.</a:t>
            </a:r>
          </a:p>
          <a:p>
            <a:endParaRPr lang="en-US" dirty="0"/>
          </a:p>
          <a:p>
            <a:r>
              <a:rPr lang="en-US" dirty="0"/>
              <a:t>The slide after that (slide 13) has the solution to the differential equation.</a:t>
            </a:r>
          </a:p>
          <a:p>
            <a:r>
              <a:rPr lang="en-US" dirty="0"/>
              <a:t>The differential equation is separable and requires partial fractions to solve.  The initial condition </a:t>
            </a:r>
            <a:r>
              <a:rPr lang="en-US" i="1" dirty="0" smtClean="0"/>
              <a:t>y</a:t>
            </a:r>
            <a:r>
              <a:rPr lang="en-US" baseline="-25000" dirty="0" smtClean="0"/>
              <a:t>0</a:t>
            </a:r>
            <a:r>
              <a:rPr lang="en-US" dirty="0" smtClean="0"/>
              <a:t>=3 </a:t>
            </a:r>
            <a:r>
              <a:rPr lang="en-US" dirty="0"/>
              <a:t>can be used to determine the constant of integration and another data point can be used to solve for the parameter a.  (Other methods to determine can also be used.)</a:t>
            </a:r>
          </a:p>
          <a:p>
            <a:endParaRPr lang="en-US" dirty="0"/>
          </a:p>
          <a:p>
            <a:r>
              <a:rPr lang="en-US" dirty="0">
                <a:highlight>
                  <a:srgbClr val="FFFF00"/>
                </a:highlight>
              </a:rPr>
              <a:t>In order to allow enough time for the analysis and possible variations discussions, you may wish to provide the solution to the differential equation rather than having participants solve.</a:t>
            </a:r>
            <a:endParaRPr lang="en-US" dirty="0"/>
          </a:p>
          <a:p>
            <a:endParaRPr lang="en-US" dirty="0"/>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B42ED776-6FE1-461E-BF77-81073BCD1A1C}" type="slidenum">
              <a:rPr lang="en-US" smtClean="0"/>
              <a:t>11</a:t>
            </a:fld>
            <a:endParaRPr lang="en-US"/>
          </a:p>
        </p:txBody>
      </p:sp>
    </p:spTree>
    <p:extLst>
      <p:ext uri="{BB962C8B-B14F-4D97-AF65-F5344CB8AC3E}">
        <p14:creationId xmlns:p14="http://schemas.microsoft.com/office/powerpoint/2010/main" val="428121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00"/>
                </a:highlight>
              </a:rPr>
              <a:t>B.  Sample a Scenario: Experience the Common Cold Spread Scenario, </a:t>
            </a:r>
            <a:r>
              <a:rPr lang="en-US" sz="1500" b="1" dirty="0">
                <a:highlight>
                  <a:srgbClr val="00FF00"/>
                </a:highlight>
              </a:rPr>
              <a:t>Total Time  40-45 min </a:t>
            </a:r>
          </a:p>
          <a:p>
            <a:r>
              <a:rPr lang="en-US" dirty="0"/>
              <a:t>______________________________________________________________________</a:t>
            </a:r>
          </a:p>
          <a:p>
            <a:endParaRPr lang="en-US" dirty="0"/>
          </a:p>
          <a:p>
            <a:r>
              <a:rPr lang="en-US" sz="1500" dirty="0"/>
              <a:t>Sample </a:t>
            </a:r>
            <a:r>
              <a:rPr lang="en-US" sz="1500" dirty="0" smtClean="0"/>
              <a:t>Data</a:t>
            </a:r>
          </a:p>
          <a:p>
            <a:endParaRPr lang="en-US" dirty="0"/>
          </a:p>
          <a:p>
            <a:r>
              <a:rPr lang="en-US" dirty="0"/>
              <a:t>This slide contains data from a simulation included in the Teacher Version of the published scenario.</a:t>
            </a:r>
          </a:p>
          <a:p>
            <a:endParaRPr lang="en-US" dirty="0"/>
          </a:p>
          <a:p>
            <a:r>
              <a:rPr lang="en-US" dirty="0"/>
              <a:t>This slide is optional and may used to move groups along to the next section or it may needed if some parti</a:t>
            </a:r>
            <a:r>
              <a:rPr lang="en-US" sz="1400" dirty="0"/>
              <a:t>ci</a:t>
            </a:r>
            <a:r>
              <a:rPr lang="en-US" dirty="0"/>
              <a:t>pants are having trouble with the simulation.</a:t>
            </a:r>
          </a:p>
          <a:p>
            <a:endParaRPr lang="en-US" dirty="0"/>
          </a:p>
          <a:p>
            <a:endParaRPr lang="en-US" dirty="0"/>
          </a:p>
        </p:txBody>
      </p:sp>
      <p:sp>
        <p:nvSpPr>
          <p:cNvPr id="4" name="Slide Number Placeholder 3"/>
          <p:cNvSpPr>
            <a:spLocks noGrp="1"/>
          </p:cNvSpPr>
          <p:nvPr>
            <p:ph type="sldNum" sz="quarter" idx="10"/>
          </p:nvPr>
        </p:nvSpPr>
        <p:spPr/>
        <p:txBody>
          <a:bodyPr/>
          <a:lstStyle/>
          <a:p>
            <a:fld id="{B42ED776-6FE1-461E-BF77-81073BCD1A1C}" type="slidenum">
              <a:rPr lang="en-US" smtClean="0"/>
              <a:t>12</a:t>
            </a:fld>
            <a:endParaRPr lang="en-US"/>
          </a:p>
        </p:txBody>
      </p:sp>
    </p:spTree>
    <p:extLst>
      <p:ext uri="{BB962C8B-B14F-4D97-AF65-F5344CB8AC3E}">
        <p14:creationId xmlns:p14="http://schemas.microsoft.com/office/powerpoint/2010/main" val="3535948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00"/>
                </a:highlight>
              </a:rPr>
              <a:t>B.  Sample a Scenario: Experience the Common Cold Spread Scenario, </a:t>
            </a:r>
            <a:r>
              <a:rPr lang="en-US" sz="1500" b="1" dirty="0">
                <a:highlight>
                  <a:srgbClr val="00FF00"/>
                </a:highlight>
              </a:rPr>
              <a:t>Total Time  40-45 min </a:t>
            </a:r>
          </a:p>
          <a:p>
            <a:r>
              <a:rPr lang="en-US" dirty="0"/>
              <a:t>______________________________________________________________________</a:t>
            </a:r>
          </a:p>
          <a:p>
            <a:endParaRPr lang="en-US" dirty="0"/>
          </a:p>
          <a:p>
            <a:r>
              <a:rPr lang="en-US" sz="1500" dirty="0"/>
              <a:t>Model </a:t>
            </a:r>
            <a:r>
              <a:rPr lang="en-US" sz="1500" dirty="0" smtClean="0"/>
              <a:t>Solution</a:t>
            </a:r>
          </a:p>
          <a:p>
            <a:endParaRPr lang="en-US" dirty="0"/>
          </a:p>
          <a:p>
            <a:r>
              <a:rPr lang="en-US" dirty="0"/>
              <a:t>This slide gives the solution to the logistic growth model.</a:t>
            </a:r>
          </a:p>
          <a:p>
            <a:endParaRPr lang="en-US" dirty="0"/>
          </a:p>
          <a:p>
            <a:r>
              <a:rPr lang="en-US" dirty="0"/>
              <a:t>This slide is optional and may used to move groups along to the next section or it may needed if some </a:t>
            </a:r>
            <a:r>
              <a:rPr lang="en-US" dirty="0" smtClean="0"/>
              <a:t>parti</a:t>
            </a:r>
            <a:r>
              <a:rPr lang="en-US" sz="1400" dirty="0"/>
              <a:t>c</a:t>
            </a:r>
            <a:r>
              <a:rPr lang="en-US" sz="1400" dirty="0" smtClean="0"/>
              <a:t>i</a:t>
            </a:r>
            <a:r>
              <a:rPr lang="en-US" dirty="0" smtClean="0"/>
              <a:t>pants </a:t>
            </a:r>
            <a:r>
              <a:rPr lang="en-US" dirty="0"/>
              <a:t>have not taught or had experience with differential equations for some time.</a:t>
            </a:r>
          </a:p>
          <a:p>
            <a:endParaRPr lang="en-US" dirty="0"/>
          </a:p>
        </p:txBody>
      </p:sp>
      <p:sp>
        <p:nvSpPr>
          <p:cNvPr id="4" name="Slide Number Placeholder 3"/>
          <p:cNvSpPr>
            <a:spLocks noGrp="1"/>
          </p:cNvSpPr>
          <p:nvPr>
            <p:ph type="sldNum" sz="quarter" idx="10"/>
          </p:nvPr>
        </p:nvSpPr>
        <p:spPr/>
        <p:txBody>
          <a:bodyPr/>
          <a:lstStyle/>
          <a:p>
            <a:fld id="{B42ED776-6FE1-461E-BF77-81073BCD1A1C}" type="slidenum">
              <a:rPr lang="en-US" smtClean="0"/>
              <a:t>13</a:t>
            </a:fld>
            <a:endParaRPr lang="en-US"/>
          </a:p>
        </p:txBody>
      </p:sp>
    </p:spTree>
    <p:extLst>
      <p:ext uri="{BB962C8B-B14F-4D97-AF65-F5344CB8AC3E}">
        <p14:creationId xmlns:p14="http://schemas.microsoft.com/office/powerpoint/2010/main" val="2762109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00"/>
                </a:highlight>
              </a:rPr>
              <a:t>B.  Sample a Scenario: Experience the Common Cold Spread Scenario, </a:t>
            </a:r>
            <a:r>
              <a:rPr lang="en-US" sz="1500" b="1" dirty="0">
                <a:highlight>
                  <a:srgbClr val="00FF00"/>
                </a:highlight>
              </a:rPr>
              <a:t>Total Time  40-45 min </a:t>
            </a:r>
          </a:p>
          <a:p>
            <a:r>
              <a:rPr lang="en-US" dirty="0"/>
              <a:t>______________________________________________________________________</a:t>
            </a:r>
          </a:p>
          <a:p>
            <a:endParaRPr lang="en-US" dirty="0"/>
          </a:p>
          <a:p>
            <a:r>
              <a:rPr lang="en-US" sz="1500" dirty="0"/>
              <a:t>Analysis </a:t>
            </a:r>
            <a:r>
              <a:rPr lang="en-US" sz="1700" b="1" dirty="0">
                <a:solidFill>
                  <a:srgbClr val="00B050"/>
                </a:solidFill>
              </a:rPr>
              <a:t>(12 min)</a:t>
            </a:r>
          </a:p>
          <a:p>
            <a:endParaRPr lang="en-US" dirty="0"/>
          </a:p>
          <a:p>
            <a:r>
              <a:rPr lang="en-US" dirty="0"/>
              <a:t>Groups may need a calculator app to evaluate the model for different </a:t>
            </a:r>
            <a:r>
              <a:rPr lang="en-US" dirty="0" smtClean="0"/>
              <a:t>values </a:t>
            </a:r>
            <a:r>
              <a:rPr lang="en-US" dirty="0"/>
              <a:t>of </a:t>
            </a:r>
            <a:r>
              <a:rPr lang="en-US" i="1" dirty="0"/>
              <a:t>t</a:t>
            </a:r>
            <a:r>
              <a:rPr lang="en-US" dirty="0"/>
              <a:t> in order to compare with the data.</a:t>
            </a:r>
          </a:p>
          <a:p>
            <a:endParaRPr lang="en-US" dirty="0"/>
          </a:p>
          <a:p>
            <a:r>
              <a:rPr lang="en-US" dirty="0"/>
              <a:t>After comparing the model to the data, groups discuss the other analysis questions in the handout.</a:t>
            </a:r>
          </a:p>
          <a:p>
            <a:endParaRPr lang="en-US" dirty="0"/>
          </a:p>
          <a:p>
            <a:r>
              <a:rPr lang="en-US" dirty="0"/>
              <a:t>You may wish to gather the attention of the groups and have them share their comments with the large group.</a:t>
            </a:r>
          </a:p>
        </p:txBody>
      </p:sp>
      <p:sp>
        <p:nvSpPr>
          <p:cNvPr id="4" name="Slide Number Placeholder 3"/>
          <p:cNvSpPr>
            <a:spLocks noGrp="1"/>
          </p:cNvSpPr>
          <p:nvPr>
            <p:ph type="sldNum" sz="quarter" idx="10"/>
          </p:nvPr>
        </p:nvSpPr>
        <p:spPr/>
        <p:txBody>
          <a:bodyPr/>
          <a:lstStyle/>
          <a:p>
            <a:fld id="{B42ED776-6FE1-461E-BF77-81073BCD1A1C}" type="slidenum">
              <a:rPr lang="en-US" smtClean="0"/>
              <a:t>14</a:t>
            </a:fld>
            <a:endParaRPr lang="en-US"/>
          </a:p>
        </p:txBody>
      </p:sp>
    </p:spTree>
    <p:extLst>
      <p:ext uri="{BB962C8B-B14F-4D97-AF65-F5344CB8AC3E}">
        <p14:creationId xmlns:p14="http://schemas.microsoft.com/office/powerpoint/2010/main" val="3533323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00"/>
                </a:highlight>
              </a:rPr>
              <a:t>B.  Sample a Scenario: Experience the Common Cold Spread Scenario, </a:t>
            </a:r>
            <a:r>
              <a:rPr lang="en-US" sz="1500" b="1" dirty="0">
                <a:highlight>
                  <a:srgbClr val="00FF00"/>
                </a:highlight>
              </a:rPr>
              <a:t>Total Time  40-45 min </a:t>
            </a:r>
          </a:p>
          <a:p>
            <a:r>
              <a:rPr lang="en-US" dirty="0"/>
              <a:t>______________________________________________________________________</a:t>
            </a:r>
          </a:p>
          <a:p>
            <a:endParaRPr lang="en-US" dirty="0"/>
          </a:p>
          <a:p>
            <a:r>
              <a:rPr lang="en-US" sz="1500" dirty="0"/>
              <a:t>Possible Variations </a:t>
            </a:r>
            <a:r>
              <a:rPr lang="en-US" sz="1700" b="1" dirty="0">
                <a:solidFill>
                  <a:srgbClr val="00B050"/>
                </a:solidFill>
              </a:rPr>
              <a:t>(5 min)</a:t>
            </a:r>
          </a:p>
          <a:p>
            <a:endParaRPr lang="en-US" dirty="0"/>
          </a:p>
          <a:p>
            <a:r>
              <a:rPr lang="en-US" dirty="0"/>
              <a:t>Participants address possible variations to the simulation.</a:t>
            </a:r>
          </a:p>
          <a:p>
            <a:endParaRPr lang="en-US" dirty="0"/>
          </a:p>
          <a:p>
            <a:r>
              <a:rPr lang="en-US" dirty="0"/>
              <a:t>If groups finish the previous sections early, that is great because they will have more time for this discussion. </a:t>
            </a:r>
          </a:p>
          <a:p>
            <a:endParaRPr lang="en-US" dirty="0"/>
          </a:p>
          <a:p>
            <a:r>
              <a:rPr lang="en-US" dirty="0"/>
              <a:t>You can decide to have this discussion take place in the small groups and then shared to the large group or they could take place entirely in the large group.</a:t>
            </a:r>
          </a:p>
          <a:p>
            <a:endParaRPr lang="en-US" dirty="0"/>
          </a:p>
          <a:p>
            <a:endParaRPr lang="en-US" dirty="0"/>
          </a:p>
        </p:txBody>
      </p:sp>
      <p:sp>
        <p:nvSpPr>
          <p:cNvPr id="4" name="Slide Number Placeholder 3"/>
          <p:cNvSpPr>
            <a:spLocks noGrp="1"/>
          </p:cNvSpPr>
          <p:nvPr>
            <p:ph type="sldNum" sz="quarter" idx="10"/>
          </p:nvPr>
        </p:nvSpPr>
        <p:spPr/>
        <p:txBody>
          <a:bodyPr/>
          <a:lstStyle/>
          <a:p>
            <a:fld id="{B42ED776-6FE1-461E-BF77-81073BCD1A1C}" type="slidenum">
              <a:rPr lang="en-US" smtClean="0"/>
              <a:t>15</a:t>
            </a:fld>
            <a:endParaRPr lang="en-US"/>
          </a:p>
        </p:txBody>
      </p:sp>
    </p:spTree>
    <p:extLst>
      <p:ext uri="{BB962C8B-B14F-4D97-AF65-F5344CB8AC3E}">
        <p14:creationId xmlns:p14="http://schemas.microsoft.com/office/powerpoint/2010/main" val="3461655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a:xfrm>
            <a:off x="510363" y="3996734"/>
            <a:ext cx="6406993" cy="5225471"/>
          </a:xfrm>
        </p:spPr>
        <p:txBody>
          <a:bodyPr/>
          <a:lstStyle/>
          <a:p>
            <a:r>
              <a:rPr lang="en-US" dirty="0">
                <a:highlight>
                  <a:srgbClr val="00FF00"/>
                </a:highlight>
              </a:rPr>
              <a:t>B.  Sample a Scenario: Discussion I, </a:t>
            </a:r>
            <a:r>
              <a:rPr lang="en-US" sz="1500" b="1" dirty="0">
                <a:highlight>
                  <a:srgbClr val="00FF00"/>
                </a:highlight>
              </a:rPr>
              <a:t>Total Time  5-10 min </a:t>
            </a:r>
          </a:p>
          <a:p>
            <a:r>
              <a:rPr lang="en-US" dirty="0"/>
              <a:t>_______________________________________________________________________</a:t>
            </a:r>
          </a:p>
          <a:p>
            <a:r>
              <a:rPr lang="en-US" sz="1500" dirty="0"/>
              <a:t>Small Group Discussion:</a:t>
            </a:r>
            <a:r>
              <a:rPr lang="en-US" sz="1500" b="1" dirty="0">
                <a:solidFill>
                  <a:srgbClr val="00B050"/>
                </a:solidFill>
              </a:rPr>
              <a:t>  5-7 min </a:t>
            </a:r>
          </a:p>
          <a:p>
            <a:r>
              <a:rPr lang="en-US" sz="1500" dirty="0"/>
              <a:t>Share with Large Group: </a:t>
            </a:r>
            <a:r>
              <a:rPr lang="en-US" sz="1500" b="1" dirty="0">
                <a:solidFill>
                  <a:srgbClr val="00B050"/>
                </a:solidFill>
              </a:rPr>
              <a:t>3 min</a:t>
            </a:r>
          </a:p>
          <a:p>
            <a:r>
              <a:rPr lang="en-US" sz="1500" b="1" dirty="0"/>
              <a:t>End by 11:28</a:t>
            </a:r>
            <a:r>
              <a:rPr lang="en-US" dirty="0"/>
              <a:t> so that there are 2 minutes left to complete the “SIMIODE Resources for Students)</a:t>
            </a:r>
          </a:p>
          <a:p>
            <a:endParaRPr lang="en-US" dirty="0"/>
          </a:p>
          <a:p>
            <a:r>
              <a:rPr lang="en-US" dirty="0"/>
              <a:t>Discussing the Common Cold Spread Activity</a:t>
            </a:r>
          </a:p>
          <a:p>
            <a:pPr lvl="1"/>
            <a:r>
              <a:rPr lang="en-US" dirty="0"/>
              <a:t>Now that we’ve worked through the Common Cold Spread scenario with our students, let’s discuss the experience and using the scenario in our classes.  </a:t>
            </a:r>
          </a:p>
          <a:p>
            <a:pPr lvl="1"/>
            <a:endParaRPr lang="en-US" sz="1200" dirty="0"/>
          </a:p>
          <a:p>
            <a:pPr lvl="1"/>
            <a:r>
              <a:rPr lang="en-US" dirty="0"/>
              <a:t>The question prompts are on the next slide as well as in the Faculty Participant Handout.  Faculty can refer to Page 3 of the faculty handout to take notes. </a:t>
            </a:r>
          </a:p>
          <a:p>
            <a:pPr lvl="1"/>
            <a:endParaRPr lang="en-US" dirty="0"/>
          </a:p>
          <a:p>
            <a:pPr lvl="1"/>
            <a:r>
              <a:rPr lang="en-US" dirty="0"/>
              <a:t>Begin by sharing with your group members and in 5 or so minutes, we’ll share our ideas with the entire group.</a:t>
            </a:r>
          </a:p>
          <a:p>
            <a:pPr lvl="1"/>
            <a:endParaRPr lang="en-US" sz="1100" dirty="0"/>
          </a:p>
          <a:p>
            <a:endParaRPr lang="en-US" dirty="0"/>
          </a:p>
        </p:txBody>
      </p:sp>
      <p:sp>
        <p:nvSpPr>
          <p:cNvPr id="4" name="Slide Number Placeholder 3"/>
          <p:cNvSpPr>
            <a:spLocks noGrp="1"/>
          </p:cNvSpPr>
          <p:nvPr>
            <p:ph type="sldNum" sz="quarter" idx="10"/>
          </p:nvPr>
        </p:nvSpPr>
        <p:spPr/>
        <p:txBody>
          <a:bodyPr/>
          <a:lstStyle/>
          <a:p>
            <a:r>
              <a:rPr lang="en-US" dirty="0"/>
              <a:t> </a:t>
            </a:r>
            <a:fld id="{56F72A8E-5C07-4F1F-8ABA-BE28B88A55DD}" type="slidenum">
              <a:rPr lang="en-US" smtClean="0"/>
              <a:pPr/>
              <a:t>16</a:t>
            </a:fld>
            <a:endParaRPr lang="en-US" dirty="0"/>
          </a:p>
        </p:txBody>
      </p:sp>
    </p:spTree>
    <p:extLst>
      <p:ext uri="{BB962C8B-B14F-4D97-AF65-F5344CB8AC3E}">
        <p14:creationId xmlns:p14="http://schemas.microsoft.com/office/powerpoint/2010/main" val="2336427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00FF00"/>
                </a:highlight>
              </a:rPr>
              <a:t>B.  Sample a Scenario: Discussion I, </a:t>
            </a:r>
            <a:r>
              <a:rPr lang="en-US" sz="1500" b="1" dirty="0">
                <a:highlight>
                  <a:srgbClr val="00FF00"/>
                </a:highlight>
              </a:rPr>
              <a:t>Total Time  5-10 min </a:t>
            </a:r>
          </a:p>
          <a:p>
            <a:r>
              <a:rPr lang="en-US" dirty="0"/>
              <a:t>_______________________________________________________________________</a:t>
            </a:r>
          </a:p>
          <a:p>
            <a:r>
              <a:rPr lang="en-US" sz="1500" dirty="0"/>
              <a:t>Small Group Discussion:</a:t>
            </a:r>
            <a:r>
              <a:rPr lang="en-US" sz="1500" b="1" dirty="0">
                <a:solidFill>
                  <a:srgbClr val="00B050"/>
                </a:solidFill>
              </a:rPr>
              <a:t>  5-7 min </a:t>
            </a:r>
          </a:p>
          <a:p>
            <a:r>
              <a:rPr lang="en-US" sz="1500" dirty="0"/>
              <a:t>Share with Large Group: </a:t>
            </a:r>
            <a:r>
              <a:rPr lang="en-US" sz="1500" b="1" dirty="0">
                <a:solidFill>
                  <a:srgbClr val="00B050"/>
                </a:solidFill>
              </a:rPr>
              <a:t>3 min</a:t>
            </a:r>
          </a:p>
          <a:p>
            <a:r>
              <a:rPr lang="en-US" sz="1500" b="1" dirty="0"/>
              <a:t>End by 11:28</a:t>
            </a:r>
            <a:r>
              <a:rPr lang="en-US" dirty="0"/>
              <a:t> so that there are 2 minutes left to complete the “SIMIODE Resources for Students)</a:t>
            </a:r>
          </a:p>
          <a:p>
            <a:endParaRPr lang="en-US" dirty="0"/>
          </a:p>
          <a:p>
            <a:r>
              <a:rPr lang="en-US" dirty="0"/>
              <a:t>Discussing the Common Cold Spread Activity</a:t>
            </a:r>
          </a:p>
          <a:p>
            <a:endParaRPr lang="en-US" dirty="0"/>
          </a:p>
          <a:p>
            <a:r>
              <a:rPr lang="en-US" dirty="0"/>
              <a:t>The goal is to get students and faculty sharing about what was effective and what would work for them in the classroom.</a:t>
            </a:r>
          </a:p>
          <a:p>
            <a:endParaRPr lang="en-US" dirty="0"/>
          </a:p>
          <a:p>
            <a:r>
              <a:rPr lang="en-US" dirty="0"/>
              <a:t>Encourage a lot of interaction with the students here.  This is a great opportunity for the faculty to get feedback from their students. </a:t>
            </a:r>
            <a:endParaRPr lang="en-US" sz="1100" dirty="0"/>
          </a:p>
          <a:p>
            <a:endParaRPr lang="en-US" dirty="0"/>
          </a:p>
        </p:txBody>
      </p:sp>
      <p:sp>
        <p:nvSpPr>
          <p:cNvPr id="4" name="Slide Number Placeholder 3"/>
          <p:cNvSpPr>
            <a:spLocks noGrp="1"/>
          </p:cNvSpPr>
          <p:nvPr>
            <p:ph type="sldNum" sz="quarter" idx="10"/>
          </p:nvPr>
        </p:nvSpPr>
        <p:spPr/>
        <p:txBody>
          <a:bodyPr/>
          <a:lstStyle/>
          <a:p>
            <a:r>
              <a:rPr lang="en-US"/>
              <a:t> </a:t>
            </a:r>
            <a:fld id="{56F72A8E-5C07-4F1F-8ABA-BE28B88A55DD}" type="slidenum">
              <a:rPr lang="en-US" smtClean="0"/>
              <a:pPr/>
              <a:t>17</a:t>
            </a:fld>
            <a:endParaRPr lang="en-US" dirty="0"/>
          </a:p>
        </p:txBody>
      </p:sp>
    </p:spTree>
    <p:extLst>
      <p:ext uri="{BB962C8B-B14F-4D97-AF65-F5344CB8AC3E}">
        <p14:creationId xmlns:p14="http://schemas.microsoft.com/office/powerpoint/2010/main" val="2422124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619125"/>
            <a:ext cx="4321175" cy="3240088"/>
          </a:xfrm>
        </p:spPr>
      </p:sp>
      <p:sp>
        <p:nvSpPr>
          <p:cNvPr id="3" name="Notes Placeholder 2"/>
          <p:cNvSpPr>
            <a:spLocks noGrp="1"/>
          </p:cNvSpPr>
          <p:nvPr>
            <p:ph type="body" idx="1"/>
          </p:nvPr>
        </p:nvSpPr>
        <p:spPr/>
        <p:txBody>
          <a:bodyPr/>
          <a:lstStyle/>
          <a:p>
            <a:r>
              <a:rPr lang="en-US" dirty="0">
                <a:highlight>
                  <a:srgbClr val="00FFFF"/>
                </a:highlight>
              </a:rPr>
              <a:t>C. SIMIODE Resources, 3 slides, Slides 18-20.  </a:t>
            </a:r>
            <a:r>
              <a:rPr lang="en-US" sz="1500" b="1" dirty="0">
                <a:highlight>
                  <a:srgbClr val="00FFFF"/>
                </a:highlight>
              </a:rPr>
              <a:t>Total Time  2min </a:t>
            </a:r>
          </a:p>
          <a:p>
            <a:r>
              <a:rPr lang="en-US" dirty="0"/>
              <a:t>_______________________________________________________________________</a:t>
            </a:r>
          </a:p>
          <a:p>
            <a:endParaRPr lang="en-US" dirty="0"/>
          </a:p>
          <a:p>
            <a:r>
              <a:rPr lang="en-US" dirty="0"/>
              <a:t>State the information on this slide.</a:t>
            </a:r>
            <a:r>
              <a:rPr lang="en-US" sz="1500" b="1" dirty="0">
                <a:solidFill>
                  <a:srgbClr val="00B050"/>
                </a:solidFill>
              </a:rPr>
              <a:t> ( &lt; 1 min )</a:t>
            </a:r>
          </a:p>
          <a:p>
            <a:endParaRPr lang="en-US" dirty="0"/>
          </a:p>
          <a:p>
            <a:pPr lvl="1"/>
            <a:r>
              <a:rPr lang="en-US" dirty="0"/>
              <a:t>There are several facets to SIMIODE.  It is an </a:t>
            </a:r>
            <a:r>
              <a:rPr lang="en-US" u="sng" dirty="0"/>
              <a:t>Online Community </a:t>
            </a:r>
            <a:r>
              <a:rPr lang="en-US" dirty="0"/>
              <a:t>of Educators.  SIMIODE promotes </a:t>
            </a:r>
            <a:r>
              <a:rPr lang="en-US" u="sng" dirty="0"/>
              <a:t>Project and Inquiry Based Learning</a:t>
            </a:r>
            <a:r>
              <a:rPr lang="en-US" dirty="0"/>
              <a:t> in Differential Equations Courses through use of </a:t>
            </a:r>
            <a:r>
              <a:rPr lang="en-US" u="sng" dirty="0"/>
              <a:t>Modeling and Technology</a:t>
            </a:r>
            <a:r>
              <a:rPr lang="en-US" dirty="0"/>
              <a:t> by providing </a:t>
            </a:r>
            <a:r>
              <a:rPr lang="en-US" u="sng" dirty="0"/>
              <a:t>Instructional Resources</a:t>
            </a:r>
            <a:r>
              <a:rPr lang="en-US" dirty="0"/>
              <a:t> to the </a:t>
            </a:r>
            <a:r>
              <a:rPr lang="en-US" u="sng" dirty="0"/>
              <a:t>Community</a:t>
            </a:r>
            <a:r>
              <a:rPr lang="en-US" dirty="0"/>
              <a:t> of educators </a:t>
            </a:r>
            <a:r>
              <a:rPr lang="en-US" b="1" dirty="0"/>
              <a:t>and students</a:t>
            </a:r>
            <a:r>
              <a:rPr lang="en-US" dirty="0"/>
              <a:t>.</a:t>
            </a:r>
          </a:p>
          <a:p>
            <a:pPr lvl="1"/>
            <a:endParaRPr lang="en-US" dirty="0"/>
          </a:p>
          <a:p>
            <a:pPr lvl="1"/>
            <a:endParaRPr lang="en-US" dirty="0"/>
          </a:p>
          <a:p>
            <a:endParaRPr lang="en-US" dirty="0"/>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t>18</a:t>
            </a:fld>
            <a:endParaRPr lang="en-US"/>
          </a:p>
        </p:txBody>
      </p:sp>
      <p:sp>
        <p:nvSpPr>
          <p:cNvPr id="7" name="TextBox 6">
            <a:extLst>
              <a:ext uri="{FF2B5EF4-FFF2-40B4-BE49-F238E27FC236}">
                <a16:creationId xmlns:a16="http://schemas.microsoft.com/office/drawing/2014/main" id="{4EA148F3-8F1F-4061-9A74-70D9EDBFDA99}"/>
              </a:ext>
            </a:extLst>
          </p:cNvPr>
          <p:cNvSpPr txBox="1"/>
          <p:nvPr/>
        </p:nvSpPr>
        <p:spPr>
          <a:xfrm rot="5400000">
            <a:off x="5566590" y="7732837"/>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3</a:t>
            </a:r>
          </a:p>
        </p:txBody>
      </p:sp>
      <p:pic>
        <p:nvPicPr>
          <p:cNvPr id="6" name="Picture 5">
            <a:extLst>
              <a:ext uri="{FF2B5EF4-FFF2-40B4-BE49-F238E27FC236}">
                <a16:creationId xmlns:a16="http://schemas.microsoft.com/office/drawing/2014/main" id="{1E2C4F59-9663-422C-B17B-D0B95B6A57A6}"/>
              </a:ext>
            </a:extLst>
          </p:cNvPr>
          <p:cNvPicPr>
            <a:picLocks noChangeAspect="1"/>
          </p:cNvPicPr>
          <p:nvPr/>
        </p:nvPicPr>
        <p:blipFill>
          <a:blip r:embed="rId3"/>
          <a:stretch>
            <a:fillRect/>
          </a:stretch>
        </p:blipFill>
        <p:spPr>
          <a:xfrm>
            <a:off x="2384621" y="6883697"/>
            <a:ext cx="4199021" cy="2194488"/>
          </a:xfrm>
          <a:prstGeom prst="rect">
            <a:avLst/>
          </a:prstGeom>
        </p:spPr>
      </p:pic>
    </p:spTree>
    <p:extLst>
      <p:ext uri="{BB962C8B-B14F-4D97-AF65-F5344CB8AC3E}">
        <p14:creationId xmlns:p14="http://schemas.microsoft.com/office/powerpoint/2010/main" val="4210486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00FFFF"/>
                </a:highlight>
              </a:rPr>
              <a:t>C. SIMIODE Resources, 3 slides, Slides 18-20.  </a:t>
            </a:r>
            <a:r>
              <a:rPr lang="en-US" sz="1500" b="1" dirty="0">
                <a:highlight>
                  <a:srgbClr val="00FFFF"/>
                </a:highlight>
              </a:rPr>
              <a:t>Total Time  2min </a:t>
            </a:r>
          </a:p>
          <a:p>
            <a:r>
              <a:rPr lang="en-US" dirty="0"/>
              <a:t>_______________________________________________________________________</a:t>
            </a:r>
          </a:p>
          <a:p>
            <a:endParaRPr lang="en-US" dirty="0"/>
          </a:p>
          <a:p>
            <a:r>
              <a:rPr lang="en-US" dirty="0"/>
              <a:t>Locate the Resources tab..</a:t>
            </a:r>
            <a:r>
              <a:rPr lang="en-US" sz="1500" b="1" dirty="0">
                <a:solidFill>
                  <a:srgbClr val="00B050"/>
                </a:solidFill>
              </a:rPr>
              <a:t> ( &lt; 1 min )</a:t>
            </a:r>
          </a:p>
          <a:p>
            <a:endParaRPr lang="en-US" dirty="0"/>
          </a:p>
          <a:p>
            <a:r>
              <a:rPr lang="en-US" sz="1600" dirty="0">
                <a:solidFill>
                  <a:schemeClr val="accent6">
                    <a:lumMod val="75000"/>
                  </a:schemeClr>
                </a:solidFill>
              </a:rPr>
              <a:t>Students can go to SIMIODE.org and click on the Resources Tab in the upper left.</a:t>
            </a:r>
          </a:p>
        </p:txBody>
      </p:sp>
      <p:sp>
        <p:nvSpPr>
          <p:cNvPr id="4" name="Slide Number Placeholder 3"/>
          <p:cNvSpPr>
            <a:spLocks noGrp="1"/>
          </p:cNvSpPr>
          <p:nvPr>
            <p:ph type="sldNum" sz="quarter" idx="10"/>
          </p:nvPr>
        </p:nvSpPr>
        <p:spPr/>
        <p:txBody>
          <a:bodyPr/>
          <a:lstStyle/>
          <a:p>
            <a:r>
              <a:rPr lang="en-US"/>
              <a:t> </a:t>
            </a:r>
            <a:fld id="{56F72A8E-5C07-4F1F-8ABA-BE28B88A55DD}" type="slidenum">
              <a:rPr lang="en-US" smtClean="0"/>
              <a:pPr/>
              <a:t>19</a:t>
            </a:fld>
            <a:endParaRPr lang="en-US" dirty="0"/>
          </a:p>
        </p:txBody>
      </p:sp>
    </p:spTree>
    <p:extLst>
      <p:ext uri="{BB962C8B-B14F-4D97-AF65-F5344CB8AC3E}">
        <p14:creationId xmlns:p14="http://schemas.microsoft.com/office/powerpoint/2010/main" val="175543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619125"/>
            <a:ext cx="4321175" cy="3240088"/>
          </a:xfrm>
        </p:spPr>
      </p:sp>
      <p:sp>
        <p:nvSpPr>
          <p:cNvPr id="3" name="Notes Placeholder 2"/>
          <p:cNvSpPr>
            <a:spLocks noGrp="1"/>
          </p:cNvSpPr>
          <p:nvPr>
            <p:ph type="body" idx="1"/>
          </p:nvPr>
        </p:nvSpPr>
        <p:spPr/>
        <p:txBody>
          <a:bodyPr/>
          <a:lstStyle/>
          <a:p>
            <a:r>
              <a:rPr lang="en-US" dirty="0"/>
              <a:t>Session I:  10:30-11:30.</a:t>
            </a:r>
          </a:p>
          <a:p>
            <a:endParaRPr lang="en-US" dirty="0"/>
          </a:p>
          <a:p>
            <a:pPr lvl="1"/>
            <a:r>
              <a:rPr lang="en-US" sz="1700" dirty="0"/>
              <a:t>Session 1 will run until approximately 11:30am at which time we will take a break for lunch before starting again at 1pm for Session 2.  At that time, students will participate in a fun </a:t>
            </a:r>
            <a:r>
              <a:rPr lang="en-US" sz="1700" dirty="0" err="1"/>
              <a:t>MathBowl</a:t>
            </a:r>
            <a:r>
              <a:rPr lang="en-US" sz="1700" dirty="0"/>
              <a:t>.</a:t>
            </a:r>
          </a:p>
          <a:p>
            <a:pPr lvl="1"/>
            <a:endParaRPr lang="en-US" sz="1700" dirty="0"/>
          </a:p>
          <a:p>
            <a:r>
              <a:rPr lang="en-US" sz="1500" b="1" dirty="0">
                <a:solidFill>
                  <a:srgbClr val="00B050"/>
                </a:solidFill>
              </a:rPr>
              <a:t>NEXT SLIDE</a:t>
            </a:r>
          </a:p>
          <a:p>
            <a:endParaRPr lang="en-US" sz="1300" dirty="0"/>
          </a:p>
        </p:txBody>
      </p:sp>
      <p:sp>
        <p:nvSpPr>
          <p:cNvPr id="4" name="Slide Number Placeholder 3"/>
          <p:cNvSpPr>
            <a:spLocks noGrp="1"/>
          </p:cNvSpPr>
          <p:nvPr>
            <p:ph type="sldNum" sz="quarter" idx="10"/>
          </p:nvPr>
        </p:nvSpPr>
        <p:spPr/>
        <p:txBody>
          <a:bodyPr/>
          <a:lstStyle/>
          <a:p>
            <a:fld id="{56F72A8E-5C07-4F1F-8ABA-BE28B88A55DD}" type="slidenum">
              <a:rPr lang="en-US" smtClean="0"/>
              <a:t>2</a:t>
            </a:fld>
            <a:endParaRPr lang="en-US"/>
          </a:p>
        </p:txBody>
      </p:sp>
    </p:spTree>
    <p:extLst>
      <p:ext uri="{BB962C8B-B14F-4D97-AF65-F5344CB8AC3E}">
        <p14:creationId xmlns:p14="http://schemas.microsoft.com/office/powerpoint/2010/main" val="1135656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9C143E-0DC8-47D8-815A-348C2514F0FE}"/>
              </a:ext>
            </a:extLst>
          </p:cNvPr>
          <p:cNvPicPr>
            <a:picLocks noChangeAspect="1"/>
          </p:cNvPicPr>
          <p:nvPr/>
        </p:nvPicPr>
        <p:blipFill>
          <a:blip r:embed="rId3"/>
          <a:stretch>
            <a:fillRect/>
          </a:stretch>
        </p:blipFill>
        <p:spPr>
          <a:xfrm>
            <a:off x="1919669" y="6349269"/>
            <a:ext cx="4885168" cy="2728916"/>
          </a:xfrm>
          <a:prstGeom prst="rect">
            <a:avLst/>
          </a:prstGeom>
        </p:spPr>
      </p:pic>
      <p:sp>
        <p:nvSpPr>
          <p:cNvPr id="2" name="Slide Image Placeholder 1"/>
          <p:cNvSpPr>
            <a:spLocks noGrp="1" noRot="1" noChangeAspect="1"/>
          </p:cNvSpPr>
          <p:nvPr>
            <p:ph type="sldImg"/>
          </p:nvPr>
        </p:nvSpPr>
        <p:spPr>
          <a:xfrm>
            <a:off x="1497013" y="619125"/>
            <a:ext cx="4321175" cy="3240088"/>
          </a:xfrm>
        </p:spPr>
      </p:sp>
      <p:sp>
        <p:nvSpPr>
          <p:cNvPr id="3" name="Notes Placeholder 2"/>
          <p:cNvSpPr>
            <a:spLocks noGrp="1"/>
          </p:cNvSpPr>
          <p:nvPr>
            <p:ph type="body" idx="1"/>
          </p:nvPr>
        </p:nvSpPr>
        <p:spPr/>
        <p:txBody>
          <a:bodyPr/>
          <a:lstStyle/>
          <a:p>
            <a:r>
              <a:rPr lang="en-US" dirty="0">
                <a:highlight>
                  <a:srgbClr val="00FFFF"/>
                </a:highlight>
              </a:rPr>
              <a:t>C. SIMIODE Resources, 3 slides, Slides 18-20.  </a:t>
            </a:r>
            <a:r>
              <a:rPr lang="en-US" sz="1500" b="1" dirty="0">
                <a:highlight>
                  <a:srgbClr val="00FFFF"/>
                </a:highlight>
              </a:rPr>
              <a:t>Total Time  2min</a:t>
            </a:r>
          </a:p>
          <a:p>
            <a:r>
              <a:rPr lang="en-US" dirty="0"/>
              <a:t>_______________________________________________________________________</a:t>
            </a:r>
          </a:p>
          <a:p>
            <a:endParaRPr lang="en-US" dirty="0">
              <a:highlight>
                <a:srgbClr val="00FFFF"/>
              </a:highlight>
            </a:endParaRPr>
          </a:p>
          <a:p>
            <a:r>
              <a:rPr lang="en-US" dirty="0"/>
              <a:t>Locate the Resources tab..</a:t>
            </a:r>
            <a:r>
              <a:rPr lang="en-US" sz="1500" b="1" dirty="0">
                <a:solidFill>
                  <a:srgbClr val="00B050"/>
                </a:solidFill>
              </a:rPr>
              <a:t> ( &lt; 1 min )</a:t>
            </a:r>
          </a:p>
          <a:p>
            <a:endParaRPr lang="en-US" dirty="0"/>
          </a:p>
          <a:p>
            <a:pPr lvl="1"/>
            <a:r>
              <a:rPr lang="en-US" b="1" i="1" dirty="0"/>
              <a:t>Students</a:t>
            </a:r>
            <a:r>
              <a:rPr lang="en-US" dirty="0"/>
              <a:t> and faculty can access </a:t>
            </a:r>
          </a:p>
          <a:p>
            <a:pPr lvl="1"/>
            <a:r>
              <a:rPr lang="en-US" dirty="0"/>
              <a:t>Free online text materials,  </a:t>
            </a:r>
            <a:endParaRPr lang="en-US" sz="1400" dirty="0"/>
          </a:p>
          <a:p>
            <a:pPr lvl="1"/>
            <a:r>
              <a:rPr lang="en-US" dirty="0"/>
              <a:t>Technique Narratives, </a:t>
            </a:r>
            <a:endParaRPr lang="en-US" sz="1400" dirty="0"/>
          </a:p>
          <a:p>
            <a:pPr lvl="1"/>
            <a:r>
              <a:rPr lang="en-US" dirty="0"/>
              <a:t>Modeling Scenarios, </a:t>
            </a:r>
            <a:endParaRPr lang="en-US" sz="1400" dirty="0"/>
          </a:p>
          <a:p>
            <a:pPr lvl="1"/>
            <a:r>
              <a:rPr lang="en-US" dirty="0"/>
              <a:t>Potential Scenario Ideas, And more!</a:t>
            </a:r>
            <a:endParaRPr lang="en-US" sz="1100" dirty="0"/>
          </a:p>
          <a:p>
            <a:pPr lvl="1"/>
            <a:endParaRPr lang="en-US" dirty="0"/>
          </a:p>
          <a:p>
            <a:endParaRPr lang="en-US" sz="1500" b="1" dirty="0">
              <a:solidFill>
                <a:srgbClr val="00B050"/>
              </a:solidFill>
            </a:endParaRPr>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t>20</a:t>
            </a:fld>
            <a:endParaRPr lang="en-US"/>
          </a:p>
        </p:txBody>
      </p:sp>
      <p:sp>
        <p:nvSpPr>
          <p:cNvPr id="7" name="TextBox 6">
            <a:extLst>
              <a:ext uri="{FF2B5EF4-FFF2-40B4-BE49-F238E27FC236}">
                <a16:creationId xmlns:a16="http://schemas.microsoft.com/office/drawing/2014/main" id="{4EA148F3-8F1F-4061-9A74-70D9EDBFDA99}"/>
              </a:ext>
            </a:extLst>
          </p:cNvPr>
          <p:cNvSpPr txBox="1"/>
          <p:nvPr/>
        </p:nvSpPr>
        <p:spPr>
          <a:xfrm rot="5400000">
            <a:off x="5566590" y="7732837"/>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3</a:t>
            </a:r>
          </a:p>
        </p:txBody>
      </p:sp>
    </p:spTree>
    <p:extLst>
      <p:ext uri="{BB962C8B-B14F-4D97-AF65-F5344CB8AC3E}">
        <p14:creationId xmlns:p14="http://schemas.microsoft.com/office/powerpoint/2010/main" val="102830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sz="1700" dirty="0"/>
              <a:t>You will want to start Session 2 promptly at 1pm, so you may want to recommend that the participants plan to return 5-10 minutes before 1pm.</a:t>
            </a:r>
          </a:p>
        </p:txBody>
      </p:sp>
      <p:sp>
        <p:nvSpPr>
          <p:cNvPr id="4" name="Slide Number Placeholder 3"/>
          <p:cNvSpPr>
            <a:spLocks noGrp="1"/>
          </p:cNvSpPr>
          <p:nvPr>
            <p:ph type="sldNum" sz="quarter" idx="10"/>
          </p:nvPr>
        </p:nvSpPr>
        <p:spPr/>
        <p:txBody>
          <a:bodyPr/>
          <a:lstStyle/>
          <a:p>
            <a:fld id="{56F72A8E-5C07-4F1F-8ABA-BE28B88A55DD}" type="slidenum">
              <a:rPr lang="en-US" smtClean="0"/>
              <a:t>21</a:t>
            </a:fld>
            <a:endParaRPr lang="en-US"/>
          </a:p>
        </p:txBody>
      </p:sp>
    </p:spTree>
    <p:extLst>
      <p:ext uri="{BB962C8B-B14F-4D97-AF65-F5344CB8AC3E}">
        <p14:creationId xmlns:p14="http://schemas.microsoft.com/office/powerpoint/2010/main" val="3688218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sz="1700" dirty="0"/>
              <a:t>Session 2 should begin by 1pm because student presentations begin at 2pm. </a:t>
            </a:r>
          </a:p>
          <a:p>
            <a:endParaRPr lang="en-US" dirty="0"/>
          </a:p>
          <a:p>
            <a:endParaRPr lang="en-US" dirty="0"/>
          </a:p>
          <a:p>
            <a:pPr lvl="1"/>
            <a:r>
              <a:rPr lang="en-US" dirty="0"/>
              <a:t>Welcome back!</a:t>
            </a:r>
          </a:p>
        </p:txBody>
      </p:sp>
      <p:sp>
        <p:nvSpPr>
          <p:cNvPr id="4" name="Slide Number Placeholder 3"/>
          <p:cNvSpPr>
            <a:spLocks noGrp="1"/>
          </p:cNvSpPr>
          <p:nvPr>
            <p:ph type="sldNum" sz="quarter" idx="10"/>
          </p:nvPr>
        </p:nvSpPr>
        <p:spPr/>
        <p:txBody>
          <a:bodyPr/>
          <a:lstStyle/>
          <a:p>
            <a:r>
              <a:rPr lang="en-US" dirty="0"/>
              <a:t> </a:t>
            </a:r>
            <a:fld id="{56F72A8E-5C07-4F1F-8ABA-BE28B88A55DD}" type="slidenum">
              <a:rPr lang="en-US" smtClean="0"/>
              <a:pPr/>
              <a:t>22</a:t>
            </a:fld>
            <a:endParaRPr lang="en-US" dirty="0"/>
          </a:p>
        </p:txBody>
      </p:sp>
    </p:spTree>
    <p:extLst>
      <p:ext uri="{BB962C8B-B14F-4D97-AF65-F5344CB8AC3E}">
        <p14:creationId xmlns:p14="http://schemas.microsoft.com/office/powerpoint/2010/main" val="4042899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t>A brief reminder of the plan for this session.</a:t>
            </a:r>
          </a:p>
          <a:p>
            <a:pPr lvl="1"/>
            <a:endParaRPr lang="en-US" dirty="0"/>
          </a:p>
          <a:p>
            <a:pPr lvl="1"/>
            <a:r>
              <a:rPr lang="en-US" dirty="0"/>
              <a:t>As mentioned in the morning, we will spend the afternoon session</a:t>
            </a:r>
          </a:p>
          <a:p>
            <a:pPr lvl="1"/>
            <a:r>
              <a:rPr lang="en-US" dirty="0"/>
              <a:t>on a quick slide tour of SIMIODE.org and the offerings available there followed by briefly reviewing featured modeling scenarios before focusing on Modeling Throughout the Curriculum through sample course activities and a discussion session.</a:t>
            </a:r>
          </a:p>
          <a:p>
            <a:pPr lvl="1"/>
            <a:endParaRPr lang="en-US" dirty="0"/>
          </a:p>
          <a:p>
            <a:r>
              <a:rPr lang="en-US" sz="1500" b="1" dirty="0">
                <a:solidFill>
                  <a:srgbClr val="00B050"/>
                </a:solidFill>
              </a:rPr>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pPr/>
              <a:t>23</a:t>
            </a:fld>
            <a:endParaRPr lang="en-US" dirty="0"/>
          </a:p>
        </p:txBody>
      </p:sp>
    </p:spTree>
    <p:extLst>
      <p:ext uri="{BB962C8B-B14F-4D97-AF65-F5344CB8AC3E}">
        <p14:creationId xmlns:p14="http://schemas.microsoft.com/office/powerpoint/2010/main" val="1737591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619125"/>
            <a:ext cx="4321175" cy="3240088"/>
          </a:xfrm>
        </p:spPr>
      </p:sp>
      <p:sp>
        <p:nvSpPr>
          <p:cNvPr id="3" name="Notes Placeholder 2"/>
          <p:cNvSpPr>
            <a:spLocks noGrp="1"/>
          </p:cNvSpPr>
          <p:nvPr>
            <p:ph type="body" idx="1"/>
          </p:nvPr>
        </p:nvSpPr>
        <p:spPr/>
        <p:txBody>
          <a:bodyPr/>
          <a:lstStyle/>
          <a:p>
            <a:r>
              <a:rPr lang="en-US" dirty="0">
                <a:highlight>
                  <a:srgbClr val="00FFFF"/>
                </a:highlight>
              </a:rPr>
              <a:t>A. Brief Overview of SIMIODE.org, 7 slides, Slides 24-30.  </a:t>
            </a:r>
            <a:r>
              <a:rPr lang="en-US" sz="1500" b="1" dirty="0">
                <a:highlight>
                  <a:srgbClr val="00FFFF"/>
                </a:highlight>
              </a:rPr>
              <a:t>Total Time  5 min </a:t>
            </a:r>
          </a:p>
          <a:p>
            <a:r>
              <a:rPr lang="en-US" dirty="0"/>
              <a:t>_______________________________________________________________________</a:t>
            </a:r>
          </a:p>
          <a:p>
            <a:endParaRPr lang="en-US" dirty="0"/>
          </a:p>
          <a:p>
            <a:r>
              <a:rPr lang="en-US" dirty="0"/>
              <a:t>State the information on this slide.</a:t>
            </a:r>
          </a:p>
          <a:p>
            <a:endParaRPr lang="en-US" sz="1500" b="1" dirty="0">
              <a:solidFill>
                <a:srgbClr val="00B050"/>
              </a:solidFill>
            </a:endParaRPr>
          </a:p>
          <a:p>
            <a:r>
              <a:rPr lang="en-US" sz="1500" b="1" dirty="0">
                <a:solidFill>
                  <a:schemeClr val="accent6">
                    <a:lumMod val="75000"/>
                  </a:schemeClr>
                </a:solidFill>
              </a:rPr>
              <a:t>You can follow along in your participant handout, beginning on page 4. </a:t>
            </a:r>
            <a:endParaRPr lang="en-US" dirty="0">
              <a:solidFill>
                <a:schemeClr val="accent6">
                  <a:lumMod val="75000"/>
                </a:schemeClr>
              </a:solidFill>
            </a:endParaRPr>
          </a:p>
          <a:p>
            <a:endParaRPr lang="en-US" dirty="0"/>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t>24</a:t>
            </a:fld>
            <a:endParaRPr lang="en-US"/>
          </a:p>
        </p:txBody>
      </p:sp>
    </p:spTree>
    <p:extLst>
      <p:ext uri="{BB962C8B-B14F-4D97-AF65-F5344CB8AC3E}">
        <p14:creationId xmlns:p14="http://schemas.microsoft.com/office/powerpoint/2010/main" val="1024412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FF"/>
                </a:highlight>
              </a:rPr>
              <a:t>A. Brief Overview of SIMIODE.org, 7 slides, Slides 24-30.  </a:t>
            </a:r>
            <a:r>
              <a:rPr lang="en-US" sz="1500" b="1" dirty="0">
                <a:highlight>
                  <a:srgbClr val="00FFFF"/>
                </a:highlight>
              </a:rPr>
              <a:t>Total Time  5 min </a:t>
            </a:r>
          </a:p>
          <a:p>
            <a:r>
              <a:rPr lang="en-US" dirty="0"/>
              <a:t>_______________________________________________________________________</a:t>
            </a:r>
          </a:p>
          <a:p>
            <a:r>
              <a:rPr lang="en-US" dirty="0"/>
              <a:t>This slide:</a:t>
            </a:r>
            <a:r>
              <a:rPr lang="en-US" sz="1500" b="1" dirty="0">
                <a:solidFill>
                  <a:srgbClr val="00B050"/>
                </a:solidFill>
              </a:rPr>
              <a:t>  &lt; 1 min </a:t>
            </a:r>
          </a:p>
          <a:p>
            <a:endParaRPr lang="en-US" dirty="0"/>
          </a:p>
          <a:p>
            <a:pPr lvl="1"/>
            <a:r>
              <a:rPr lang="en-US" dirty="0"/>
              <a:t>The SIMIODE website is full of resources and faculty with accounts have access to many features of the community.  We will spend a few minutes highlighting just a few of these features.</a:t>
            </a:r>
          </a:p>
          <a:p>
            <a:pPr lvl="1"/>
            <a:endParaRPr lang="en-US" dirty="0"/>
          </a:p>
          <a:p>
            <a:pPr lvl="1"/>
            <a:r>
              <a:rPr lang="en-US" dirty="0"/>
              <a:t>We’ve experienced  the Common Cold Spread modeling scenario available on SIMIODE and now we will start our overview of SIMIODE.org with how to access the modeling scenarios on the website.  To save time, rather than live-clicking through the website, we will proceed with slides.</a:t>
            </a:r>
          </a:p>
          <a:p>
            <a:endParaRPr lang="en-US" dirty="0"/>
          </a:p>
          <a:p>
            <a:endParaRPr lang="en-US" dirty="0"/>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pPr/>
              <a:t>25</a:t>
            </a:fld>
            <a:endParaRPr lang="en-US" dirty="0"/>
          </a:p>
        </p:txBody>
      </p:sp>
    </p:spTree>
    <p:extLst>
      <p:ext uri="{BB962C8B-B14F-4D97-AF65-F5344CB8AC3E}">
        <p14:creationId xmlns:p14="http://schemas.microsoft.com/office/powerpoint/2010/main" val="4174349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327E1C-4580-425A-9B3E-F35B3F94F0F6}"/>
              </a:ext>
            </a:extLst>
          </p:cNvPr>
          <p:cNvPicPr>
            <a:picLocks noChangeAspect="1"/>
          </p:cNvPicPr>
          <p:nvPr/>
        </p:nvPicPr>
        <p:blipFill>
          <a:blip r:embed="rId3"/>
          <a:stretch>
            <a:fillRect/>
          </a:stretch>
        </p:blipFill>
        <p:spPr>
          <a:xfrm>
            <a:off x="3245139" y="6654900"/>
            <a:ext cx="3787339" cy="2484168"/>
          </a:xfrm>
          <a:prstGeom prst="rect">
            <a:avLst/>
          </a:prstGeom>
        </p:spPr>
      </p:pic>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a:xfrm>
            <a:off x="510363" y="3996734"/>
            <a:ext cx="6294475" cy="5267582"/>
          </a:xfrm>
        </p:spPr>
        <p:txBody>
          <a:bodyPr/>
          <a:lstStyle/>
          <a:p>
            <a:r>
              <a:rPr lang="en-US" dirty="0">
                <a:highlight>
                  <a:srgbClr val="00FFFF"/>
                </a:highlight>
              </a:rPr>
              <a:t>A. Brief Overview of SIMIODE.org, 7 slides, Slides 24-30.  </a:t>
            </a:r>
            <a:r>
              <a:rPr lang="en-US" sz="1500" b="1" dirty="0">
                <a:highlight>
                  <a:srgbClr val="00FFFF"/>
                </a:highlight>
              </a:rPr>
              <a:t>Total Time  5 min </a:t>
            </a:r>
          </a:p>
          <a:p>
            <a:r>
              <a:rPr lang="en-US" dirty="0"/>
              <a:t>_______________________________________________________________________</a:t>
            </a:r>
          </a:p>
          <a:p>
            <a:r>
              <a:rPr lang="en-US" dirty="0"/>
              <a:t>This slide: </a:t>
            </a:r>
            <a:r>
              <a:rPr lang="en-US" sz="1500" b="1" dirty="0">
                <a:solidFill>
                  <a:srgbClr val="00B050"/>
                </a:solidFill>
              </a:rPr>
              <a:t> 1 min </a:t>
            </a:r>
          </a:p>
          <a:p>
            <a:endParaRPr lang="en-US" dirty="0"/>
          </a:p>
          <a:p>
            <a:r>
              <a:rPr lang="en-US" dirty="0"/>
              <a:t>Be sure to highlight the NOTE about approval needed before access to Teacher Materials is granted. </a:t>
            </a:r>
          </a:p>
          <a:p>
            <a:r>
              <a:rPr lang="en-US" dirty="0"/>
              <a:t>The screenshot on the slide points out the “Supporting Docs” tab available on the page dedicated to the modeling scenario.</a:t>
            </a:r>
          </a:p>
          <a:p>
            <a:endParaRPr lang="en-US" dirty="0"/>
          </a:p>
          <a:p>
            <a:pPr lvl="1"/>
            <a:r>
              <a:rPr lang="en-US" sz="1500" dirty="0"/>
              <a:t>To access the Teacher Versions of the modeling scenarios and the supporting documents, you will need to create an account so that your teacher status can be verified – this may take a day or so, so plan ahead.</a:t>
            </a:r>
          </a:p>
          <a:p>
            <a:pPr lvl="1"/>
            <a:endParaRPr lang="en-US" sz="1500" dirty="0"/>
          </a:p>
          <a:p>
            <a:pPr lvl="1"/>
            <a:r>
              <a:rPr lang="en-US" sz="1500" dirty="0"/>
              <a:t>Click-through instructions </a:t>
            </a:r>
          </a:p>
          <a:p>
            <a:pPr lvl="1"/>
            <a:r>
              <a:rPr lang="en-US" sz="1500" dirty="0"/>
              <a:t>to get you to the modeling </a:t>
            </a:r>
          </a:p>
          <a:p>
            <a:pPr lvl="1"/>
            <a:r>
              <a:rPr lang="en-US" sz="1500" dirty="0"/>
              <a:t>scenarios </a:t>
            </a:r>
            <a:r>
              <a:rPr lang="en-US" sz="1500" dirty="0" smtClean="0"/>
              <a:t>that are </a:t>
            </a:r>
            <a:r>
              <a:rPr lang="en-US" sz="1500" dirty="0"/>
              <a:t>in your</a:t>
            </a:r>
          </a:p>
          <a:p>
            <a:pPr lvl="1"/>
            <a:r>
              <a:rPr lang="en-US" sz="1500" dirty="0"/>
              <a:t>packet for future reference</a:t>
            </a:r>
          </a:p>
          <a:p>
            <a:pPr lvl="1"/>
            <a:r>
              <a:rPr lang="en-US" sz="1500" dirty="0"/>
              <a:t>so we will not go through </a:t>
            </a:r>
          </a:p>
          <a:p>
            <a:pPr lvl="1"/>
            <a:r>
              <a:rPr lang="en-US" sz="1500" dirty="0"/>
              <a:t>those.  But, note that</a:t>
            </a:r>
          </a:p>
          <a:p>
            <a:pPr lvl="1"/>
            <a:r>
              <a:rPr lang="en-US" sz="1500" dirty="0"/>
              <a:t>each scenario has a </a:t>
            </a:r>
          </a:p>
          <a:p>
            <a:pPr lvl="1"/>
            <a:r>
              <a:rPr lang="en-US" sz="1500" dirty="0"/>
              <a:t>dedicated page with </a:t>
            </a:r>
          </a:p>
          <a:p>
            <a:pPr lvl="1"/>
            <a:r>
              <a:rPr lang="en-US" sz="1500" dirty="0"/>
              <a:t>access to Supporting </a:t>
            </a:r>
          </a:p>
          <a:p>
            <a:pPr lvl="1"/>
            <a:r>
              <a:rPr lang="en-US" sz="1500" dirty="0"/>
              <a:t>Docs, Comments, etc.</a:t>
            </a:r>
            <a:endParaRPr lang="en-US" dirty="0"/>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a:xfrm>
            <a:off x="6603961" y="-132"/>
            <a:ext cx="635677" cy="481726"/>
          </a:xfrm>
        </p:spPr>
        <p:txBody>
          <a:bodyPr/>
          <a:lstStyle/>
          <a:p>
            <a:fld id="{56F72A8E-5C07-4F1F-8ABA-BE28B88A55DD}" type="slidenum">
              <a:rPr lang="en-US" smtClean="0"/>
              <a:pPr/>
              <a:t>26</a:t>
            </a:fld>
            <a:endParaRPr lang="en-US" dirty="0"/>
          </a:p>
        </p:txBody>
      </p:sp>
      <p:sp>
        <p:nvSpPr>
          <p:cNvPr id="5" name="Rectangle 4">
            <a:extLst>
              <a:ext uri="{FF2B5EF4-FFF2-40B4-BE49-F238E27FC236}">
                <a16:creationId xmlns:a16="http://schemas.microsoft.com/office/drawing/2014/main" id="{AEF941AE-EE96-48AA-9E86-D8BF047E47C7}"/>
              </a:ext>
            </a:extLst>
          </p:cNvPr>
          <p:cNvSpPr/>
          <p:nvPr/>
        </p:nvSpPr>
        <p:spPr>
          <a:xfrm>
            <a:off x="1849121" y="1630204"/>
            <a:ext cx="2184400" cy="67008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TextBox 7">
            <a:extLst>
              <a:ext uri="{FF2B5EF4-FFF2-40B4-BE49-F238E27FC236}">
                <a16:creationId xmlns:a16="http://schemas.microsoft.com/office/drawing/2014/main" id="{A6727CE2-A3B8-4A33-B37A-D10ED9625939}"/>
              </a:ext>
            </a:extLst>
          </p:cNvPr>
          <p:cNvSpPr txBox="1"/>
          <p:nvPr/>
        </p:nvSpPr>
        <p:spPr>
          <a:xfrm rot="5400000">
            <a:off x="5566590" y="7732837"/>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4</a:t>
            </a:r>
          </a:p>
        </p:txBody>
      </p:sp>
      <mc:AlternateContent xmlns:mc="http://schemas.openxmlformats.org/markup-compatibility/2006" xmlns:p14="http://schemas.microsoft.com/office/powerpoint/2010/main">
        <mc:Choice Requires="p14">
          <p:contentPart p14:bwMode="auto" r:id="rId4">
            <p14:nvContentPartPr>
              <p14:cNvPr id="33" name="Ink 32">
                <a:extLst>
                  <a:ext uri="{FF2B5EF4-FFF2-40B4-BE49-F238E27FC236}">
                    <a16:creationId xmlns:a16="http://schemas.microsoft.com/office/drawing/2014/main" id="{15198299-A82D-4298-9582-01040FB935FF}"/>
                  </a:ext>
                </a:extLst>
              </p14:cNvPr>
              <p14:cNvContentPartPr/>
              <p14:nvPr/>
            </p14:nvContentPartPr>
            <p14:xfrm>
              <a:off x="10229751" y="3069913"/>
              <a:ext cx="384" cy="378"/>
            </p14:xfrm>
          </p:contentPart>
        </mc:Choice>
        <mc:Fallback xmlns="">
          <p:pic>
            <p:nvPicPr>
              <p:cNvPr id="33" name="Ink 32">
                <a:extLst>
                  <a:ext uri="{FF2B5EF4-FFF2-40B4-BE49-F238E27FC236}">
                    <a16:creationId xmlns:a16="http://schemas.microsoft.com/office/drawing/2014/main" id="{15198299-A82D-4298-9582-01040FB935FF}"/>
                  </a:ext>
                </a:extLst>
              </p:cNvPr>
              <p:cNvPicPr/>
              <p:nvPr/>
            </p:nvPicPr>
            <p:blipFill>
              <a:blip r:embed="rId5"/>
              <a:stretch>
                <a:fillRect/>
              </a:stretch>
            </p:blipFill>
            <p:spPr>
              <a:xfrm>
                <a:off x="10223223" y="3063487"/>
                <a:ext cx="13440" cy="1323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3" name="Ink 72">
                <a:extLst>
                  <a:ext uri="{FF2B5EF4-FFF2-40B4-BE49-F238E27FC236}">
                    <a16:creationId xmlns:a16="http://schemas.microsoft.com/office/drawing/2014/main" id="{E7EA76C0-FD5C-41EA-AB23-75468867F25D}"/>
                  </a:ext>
                </a:extLst>
              </p14:cNvPr>
              <p14:cNvContentPartPr/>
              <p14:nvPr/>
            </p14:nvContentPartPr>
            <p14:xfrm>
              <a:off x="282723" y="1865893"/>
              <a:ext cx="929280" cy="3059154"/>
            </p14:xfrm>
          </p:contentPart>
        </mc:Choice>
        <mc:Fallback xmlns="">
          <p:pic>
            <p:nvPicPr>
              <p:cNvPr id="73" name="Ink 72">
                <a:extLst>
                  <a:ext uri="{FF2B5EF4-FFF2-40B4-BE49-F238E27FC236}">
                    <a16:creationId xmlns:a16="http://schemas.microsoft.com/office/drawing/2014/main" id="{E7EA76C0-FD5C-41EA-AB23-75468867F25D}"/>
                  </a:ext>
                </a:extLst>
              </p:cNvPr>
              <p:cNvPicPr/>
              <p:nvPr/>
            </p:nvPicPr>
            <p:blipFill>
              <a:blip r:embed="rId7"/>
              <a:stretch>
                <a:fillRect/>
              </a:stretch>
            </p:blipFill>
            <p:spPr>
              <a:xfrm>
                <a:off x="276602" y="1859773"/>
                <a:ext cx="941522" cy="307139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0" name="Ink 89">
                <a:extLst>
                  <a:ext uri="{FF2B5EF4-FFF2-40B4-BE49-F238E27FC236}">
                    <a16:creationId xmlns:a16="http://schemas.microsoft.com/office/drawing/2014/main" id="{5C0E755F-7120-4316-B35C-6DAD1A926C7C}"/>
                  </a:ext>
                </a:extLst>
              </p14:cNvPr>
              <p14:cNvContentPartPr/>
              <p14:nvPr/>
            </p14:nvContentPartPr>
            <p14:xfrm>
              <a:off x="2751213" y="7962171"/>
              <a:ext cx="245760" cy="1034208"/>
            </p14:xfrm>
          </p:contentPart>
        </mc:Choice>
        <mc:Fallback xmlns="">
          <p:pic>
            <p:nvPicPr>
              <p:cNvPr id="90" name="Ink 89">
                <a:extLst>
                  <a:ext uri="{FF2B5EF4-FFF2-40B4-BE49-F238E27FC236}">
                    <a16:creationId xmlns:a16="http://schemas.microsoft.com/office/drawing/2014/main" id="{5C0E755F-7120-4316-B35C-6DAD1A926C7C}"/>
                  </a:ext>
                </a:extLst>
              </p:cNvPr>
              <p:cNvPicPr/>
              <p:nvPr/>
            </p:nvPicPr>
            <p:blipFill>
              <a:blip r:embed="rId9"/>
              <a:stretch>
                <a:fillRect/>
              </a:stretch>
            </p:blipFill>
            <p:spPr>
              <a:xfrm>
                <a:off x="2745105" y="7956049"/>
                <a:ext cx="257976" cy="104645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1" name="Ink 90">
                <a:extLst>
                  <a:ext uri="{FF2B5EF4-FFF2-40B4-BE49-F238E27FC236}">
                    <a16:creationId xmlns:a16="http://schemas.microsoft.com/office/drawing/2014/main" id="{659A490D-3AC1-4951-BD0A-D1B127F7E057}"/>
                  </a:ext>
                </a:extLst>
              </p14:cNvPr>
              <p14:cNvContentPartPr/>
              <p14:nvPr/>
            </p14:nvContentPartPr>
            <p14:xfrm>
              <a:off x="3086235" y="8980601"/>
              <a:ext cx="571365" cy="138062"/>
            </p14:xfrm>
          </p:contentPart>
        </mc:Choice>
        <mc:Fallback xmlns="">
          <p:pic>
            <p:nvPicPr>
              <p:cNvPr id="91" name="Ink 90">
                <a:extLst>
                  <a:ext uri="{FF2B5EF4-FFF2-40B4-BE49-F238E27FC236}">
                    <a16:creationId xmlns:a16="http://schemas.microsoft.com/office/drawing/2014/main" id="{659A490D-3AC1-4951-BD0A-D1B127F7E057}"/>
                  </a:ext>
                </a:extLst>
              </p:cNvPr>
              <p:cNvPicPr/>
              <p:nvPr/>
            </p:nvPicPr>
            <p:blipFill>
              <a:blip r:embed="rId11"/>
              <a:stretch>
                <a:fillRect/>
              </a:stretch>
            </p:blipFill>
            <p:spPr>
              <a:xfrm>
                <a:off x="3080115" y="8974489"/>
                <a:ext cx="583606" cy="150286"/>
              </a:xfrm>
              <a:prstGeom prst="rect">
                <a:avLst/>
              </a:prstGeom>
            </p:spPr>
          </p:pic>
        </mc:Fallback>
      </mc:AlternateContent>
    </p:spTree>
    <p:extLst>
      <p:ext uri="{BB962C8B-B14F-4D97-AF65-F5344CB8AC3E}">
        <p14:creationId xmlns:p14="http://schemas.microsoft.com/office/powerpoint/2010/main" val="4281676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570177-BCF5-43A8-BA90-BC08B0498EA9}"/>
              </a:ext>
            </a:extLst>
          </p:cNvPr>
          <p:cNvPicPr>
            <a:picLocks noChangeAspect="1"/>
          </p:cNvPicPr>
          <p:nvPr/>
        </p:nvPicPr>
        <p:blipFill>
          <a:blip r:embed="rId3"/>
          <a:stretch>
            <a:fillRect/>
          </a:stretch>
        </p:blipFill>
        <p:spPr>
          <a:xfrm>
            <a:off x="3152268" y="6990347"/>
            <a:ext cx="3889478" cy="2052053"/>
          </a:xfrm>
          <a:prstGeom prst="rect">
            <a:avLst/>
          </a:prstGeom>
        </p:spPr>
      </p:pic>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a:xfrm>
            <a:off x="510363" y="3996734"/>
            <a:ext cx="6294475" cy="5402335"/>
          </a:xfrm>
        </p:spPr>
        <p:txBody>
          <a:bodyPr/>
          <a:lstStyle/>
          <a:p>
            <a:r>
              <a:rPr lang="en-US" dirty="0">
                <a:highlight>
                  <a:srgbClr val="00FFFF"/>
                </a:highlight>
              </a:rPr>
              <a:t>A. Brief Overview of SIMIODE.org, 7 slides, Slides 24-30.  </a:t>
            </a:r>
            <a:r>
              <a:rPr lang="en-US" sz="1500" b="1" dirty="0">
                <a:highlight>
                  <a:srgbClr val="00FFFF"/>
                </a:highlight>
              </a:rPr>
              <a:t>Total Time  5 min </a:t>
            </a:r>
          </a:p>
          <a:p>
            <a:r>
              <a:rPr lang="en-US" dirty="0"/>
              <a:t>___________________________________________________________________________</a:t>
            </a:r>
          </a:p>
          <a:p>
            <a:r>
              <a:rPr lang="en-US" dirty="0"/>
              <a:t>This slide: </a:t>
            </a:r>
            <a:r>
              <a:rPr lang="en-US" sz="1500" b="1" dirty="0">
                <a:solidFill>
                  <a:srgbClr val="00B050"/>
                </a:solidFill>
              </a:rPr>
              <a:t> 1 min </a:t>
            </a:r>
          </a:p>
          <a:p>
            <a:endParaRPr lang="en-US" dirty="0"/>
          </a:p>
          <a:p>
            <a:r>
              <a:rPr lang="en-US" dirty="0"/>
              <a:t>The screenshot on the slide shows the “Supporting Docs” for one particular modeling scenario: 1-001-T M </a:t>
            </a:r>
            <a:r>
              <a:rPr lang="en-US" dirty="0" smtClean="0"/>
              <a:t>&amp; </a:t>
            </a:r>
            <a:r>
              <a:rPr lang="en-US" dirty="0"/>
              <a:t>M Death and Immigration.  The number and type of supporting documents available will vary with each scenario.</a:t>
            </a:r>
            <a:endParaRPr lang="en-US" strike="sngStrike" dirty="0"/>
          </a:p>
          <a:p>
            <a:endParaRPr lang="en-US" dirty="0"/>
          </a:p>
          <a:p>
            <a:pPr lvl="1"/>
            <a:r>
              <a:rPr lang="en-US" sz="1500" dirty="0"/>
              <a:t>There is a Supporting Docs tab for each modeling scenario.  The supporting docs will ALWAYS include the pdf and </a:t>
            </a:r>
            <a:r>
              <a:rPr lang="en-US" sz="1500" dirty="0" err="1"/>
              <a:t>LaTeX</a:t>
            </a:r>
            <a:r>
              <a:rPr lang="en-US" sz="1500" dirty="0"/>
              <a:t> files for the student and teacher versions of the scenario.  Access to the </a:t>
            </a:r>
            <a:r>
              <a:rPr lang="en-US" sz="1500" dirty="0" err="1"/>
              <a:t>LaTeX</a:t>
            </a:r>
            <a:r>
              <a:rPr lang="en-US" sz="1500" dirty="0"/>
              <a:t> files allows you to customize the scenarios for your class.</a:t>
            </a:r>
          </a:p>
          <a:p>
            <a:pPr lvl="1"/>
            <a:endParaRPr lang="en-US" sz="1500" dirty="0"/>
          </a:p>
          <a:p>
            <a:pPr lvl="1"/>
            <a:r>
              <a:rPr lang="en-US" sz="1500" dirty="0"/>
              <a:t>The supporting documents </a:t>
            </a:r>
          </a:p>
          <a:p>
            <a:pPr lvl="1"/>
            <a:r>
              <a:rPr lang="en-US" sz="1500" dirty="0"/>
              <a:t>for the M &amp; M Death and </a:t>
            </a:r>
          </a:p>
          <a:p>
            <a:pPr lvl="1"/>
            <a:r>
              <a:rPr lang="en-US" sz="1500" dirty="0"/>
              <a:t>Immigration scenario are </a:t>
            </a:r>
          </a:p>
          <a:p>
            <a:pPr lvl="1"/>
            <a:r>
              <a:rPr lang="en-US" sz="1500" dirty="0"/>
              <a:t>shown.  Not all scenarios </a:t>
            </a:r>
          </a:p>
          <a:p>
            <a:pPr lvl="1"/>
            <a:r>
              <a:rPr lang="en-US" sz="1500" dirty="0"/>
              <a:t>will have this many </a:t>
            </a:r>
          </a:p>
          <a:p>
            <a:pPr lvl="1"/>
            <a:r>
              <a:rPr lang="en-US" sz="1500" dirty="0"/>
              <a:t>resources, but you can see </a:t>
            </a:r>
          </a:p>
          <a:p>
            <a:pPr lvl="1"/>
            <a:r>
              <a:rPr lang="en-US" sz="1500" dirty="0"/>
              <a:t>that here there are </a:t>
            </a:r>
          </a:p>
          <a:p>
            <a:pPr lvl="1"/>
            <a:r>
              <a:rPr lang="en-US" sz="1500" dirty="0"/>
              <a:t>Power Point files, videos, </a:t>
            </a:r>
          </a:p>
          <a:p>
            <a:pPr lvl="1"/>
            <a:r>
              <a:rPr lang="en-US" sz="1500" dirty="0"/>
              <a:t>and Mathematica files.  </a:t>
            </a:r>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r>
              <a:rPr lang="en-US" dirty="0"/>
              <a:t> </a:t>
            </a:r>
            <a:fld id="{56F72A8E-5C07-4F1F-8ABA-BE28B88A55DD}" type="slidenum">
              <a:rPr lang="en-US" smtClean="0"/>
              <a:pPr/>
              <a:t>27</a:t>
            </a:fld>
            <a:endParaRPr lang="en-US" dirty="0"/>
          </a:p>
        </p:txBody>
      </p:sp>
      <p:sp>
        <p:nvSpPr>
          <p:cNvPr id="6" name="TextBox 5">
            <a:extLst>
              <a:ext uri="{FF2B5EF4-FFF2-40B4-BE49-F238E27FC236}">
                <a16:creationId xmlns:a16="http://schemas.microsoft.com/office/drawing/2014/main" id="{8F5E6794-2AF1-4B70-AF40-2AD3F611F2BE}"/>
              </a:ext>
            </a:extLst>
          </p:cNvPr>
          <p:cNvSpPr txBox="1"/>
          <p:nvPr/>
        </p:nvSpPr>
        <p:spPr>
          <a:xfrm rot="5400000">
            <a:off x="5566590" y="7732837"/>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4</a:t>
            </a:r>
          </a:p>
        </p:txBody>
      </p:sp>
    </p:spTree>
    <p:extLst>
      <p:ext uri="{BB962C8B-B14F-4D97-AF65-F5344CB8AC3E}">
        <p14:creationId xmlns:p14="http://schemas.microsoft.com/office/powerpoint/2010/main" val="926776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25FB3F-A556-4779-B03D-0F689490C01B}"/>
              </a:ext>
            </a:extLst>
          </p:cNvPr>
          <p:cNvPicPr>
            <a:picLocks noChangeAspect="1"/>
          </p:cNvPicPr>
          <p:nvPr/>
        </p:nvPicPr>
        <p:blipFill>
          <a:blip r:embed="rId3"/>
          <a:stretch>
            <a:fillRect/>
          </a:stretch>
        </p:blipFill>
        <p:spPr>
          <a:xfrm>
            <a:off x="2978453" y="7100299"/>
            <a:ext cx="3769337" cy="1882139"/>
          </a:xfrm>
          <a:prstGeom prst="rect">
            <a:avLst/>
          </a:prstGeom>
        </p:spPr>
      </p:pic>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FF"/>
                </a:highlight>
              </a:rPr>
              <a:t>A. Brief Overview of SIMIODE.org, 7 slides, Slides 24-30.  </a:t>
            </a:r>
            <a:r>
              <a:rPr lang="en-US" sz="1500" b="1" dirty="0">
                <a:highlight>
                  <a:srgbClr val="00FFFF"/>
                </a:highlight>
              </a:rPr>
              <a:t>Total Time  5 min </a:t>
            </a:r>
          </a:p>
          <a:p>
            <a:r>
              <a:rPr lang="en-US" dirty="0"/>
              <a:t>_______________________________________________________________________</a:t>
            </a:r>
          </a:p>
          <a:p>
            <a:r>
              <a:rPr lang="en-US" dirty="0"/>
              <a:t>This slide: </a:t>
            </a:r>
            <a:r>
              <a:rPr lang="en-US" sz="1500" b="1" dirty="0">
                <a:solidFill>
                  <a:srgbClr val="00B050"/>
                </a:solidFill>
              </a:rPr>
              <a:t> 1 min </a:t>
            </a:r>
          </a:p>
          <a:p>
            <a:endParaRPr lang="en-US" dirty="0"/>
          </a:p>
          <a:p>
            <a:r>
              <a:rPr lang="en-US" dirty="0"/>
              <a:t>The screenshot on the slide shows the “Dashboard” for a member with an account.  Highlight the availability of creating and joining Groups and the access to messages and Group Forums. </a:t>
            </a:r>
          </a:p>
          <a:p>
            <a:endParaRPr lang="en-US" dirty="0"/>
          </a:p>
          <a:p>
            <a:pPr lvl="1"/>
            <a:r>
              <a:rPr lang="en-US" sz="1500" dirty="0"/>
              <a:t>SIMIODE is more than a website.  SIMIODE provides an online platform for its community members to actively engage with others.  With a SIMIODE account, members have access to their personal and customizable dashboard.  There, members can create and join Groups and participate in group forums and blogs.  </a:t>
            </a:r>
          </a:p>
          <a:p>
            <a:pPr lvl="1"/>
            <a:endParaRPr lang="en-US" sz="1500" dirty="0"/>
          </a:p>
          <a:p>
            <a:pPr lvl="1"/>
            <a:r>
              <a:rPr lang="en-US" sz="1500" dirty="0"/>
              <a:t>When you have a chance, </a:t>
            </a:r>
          </a:p>
          <a:p>
            <a:pPr lvl="1"/>
            <a:r>
              <a:rPr lang="en-US" sz="1500" dirty="0"/>
              <a:t>take some time to </a:t>
            </a:r>
          </a:p>
          <a:p>
            <a:pPr lvl="1"/>
            <a:r>
              <a:rPr lang="en-US" sz="1500" dirty="0"/>
              <a:t>explore the different </a:t>
            </a:r>
          </a:p>
          <a:p>
            <a:pPr lvl="1"/>
            <a:r>
              <a:rPr lang="en-US" sz="1500" dirty="0"/>
              <a:t>features of the </a:t>
            </a:r>
          </a:p>
          <a:p>
            <a:pPr lvl="1"/>
            <a:r>
              <a:rPr lang="en-US" sz="1500" dirty="0"/>
              <a:t>Dashboard and Group </a:t>
            </a:r>
          </a:p>
          <a:p>
            <a:pPr lvl="1"/>
            <a:r>
              <a:rPr lang="en-US" sz="1500" dirty="0" smtClean="0"/>
              <a:t>memberships.</a:t>
            </a:r>
            <a:endParaRPr lang="en-US" sz="1500" dirty="0"/>
          </a:p>
          <a:p>
            <a:endParaRPr lang="en-US" sz="1500" b="1" dirty="0">
              <a:solidFill>
                <a:srgbClr val="00B050"/>
              </a:solidFill>
            </a:endParaRPr>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r>
              <a:rPr lang="en-US" dirty="0"/>
              <a:t> </a:t>
            </a:r>
            <a:fld id="{56F72A8E-5C07-4F1F-8ABA-BE28B88A55DD}" type="slidenum">
              <a:rPr lang="en-US" smtClean="0"/>
              <a:pPr/>
              <a:t>28</a:t>
            </a:fld>
            <a:endParaRPr lang="en-US" dirty="0"/>
          </a:p>
        </p:txBody>
      </p:sp>
      <p:sp>
        <p:nvSpPr>
          <p:cNvPr id="6" name="TextBox 5">
            <a:extLst>
              <a:ext uri="{FF2B5EF4-FFF2-40B4-BE49-F238E27FC236}">
                <a16:creationId xmlns:a16="http://schemas.microsoft.com/office/drawing/2014/main" id="{84770812-CCF6-4C46-9A2E-2C718ED4FD0C}"/>
              </a:ext>
            </a:extLst>
          </p:cNvPr>
          <p:cNvSpPr txBox="1"/>
          <p:nvPr/>
        </p:nvSpPr>
        <p:spPr>
          <a:xfrm rot="5400000">
            <a:off x="5566590" y="7732837"/>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4</a:t>
            </a:r>
          </a:p>
        </p:txBody>
      </p:sp>
    </p:spTree>
    <p:extLst>
      <p:ext uri="{BB962C8B-B14F-4D97-AF65-F5344CB8AC3E}">
        <p14:creationId xmlns:p14="http://schemas.microsoft.com/office/powerpoint/2010/main" val="962314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FF"/>
                </a:highlight>
              </a:rPr>
              <a:t>A. Brief Overview of SIMIODE.org, 7 slides, Slides 24-30.  </a:t>
            </a:r>
            <a:r>
              <a:rPr lang="en-US" sz="1500" b="1" dirty="0">
                <a:highlight>
                  <a:srgbClr val="00FFFF"/>
                </a:highlight>
              </a:rPr>
              <a:t>Total Time  5 min </a:t>
            </a:r>
          </a:p>
          <a:p>
            <a:r>
              <a:rPr lang="en-US" dirty="0"/>
              <a:t>_______________________________________________________________________</a:t>
            </a:r>
          </a:p>
          <a:p>
            <a:r>
              <a:rPr lang="en-US" dirty="0"/>
              <a:t>This slide: </a:t>
            </a:r>
            <a:r>
              <a:rPr lang="en-US" sz="1500" b="1" dirty="0">
                <a:solidFill>
                  <a:srgbClr val="00B050"/>
                </a:solidFill>
              </a:rPr>
              <a:t> &lt; 1 min </a:t>
            </a:r>
          </a:p>
          <a:p>
            <a:endParaRPr lang="en-US" dirty="0"/>
          </a:p>
          <a:p>
            <a:r>
              <a:rPr lang="en-US" dirty="0"/>
              <a:t>The screenshot on the slide shows the </a:t>
            </a:r>
            <a:r>
              <a:rPr lang="en-US" dirty="0" smtClean="0"/>
              <a:t>Starter </a:t>
            </a:r>
            <a:r>
              <a:rPr lang="en-US" dirty="0"/>
              <a:t>Kit ad on the homepage (the images on the homepage cycle and this is one of them).  Participants have the link to the Starter Kit in their handout. </a:t>
            </a:r>
          </a:p>
          <a:p>
            <a:endParaRPr lang="en-US" dirty="0"/>
          </a:p>
          <a:p>
            <a:pPr lvl="1"/>
            <a:r>
              <a:rPr lang="en-US" dirty="0"/>
              <a:t>In addition to modeling scenarios, SIMIODE provides other valuable resources.  A Starter Kit is available for instructors who wish to try a modeling-based differential equations course.  To help you find the Starter Kit, the link is provided in your handout.</a:t>
            </a:r>
          </a:p>
          <a:p>
            <a:pPr lvl="1"/>
            <a:endParaRPr lang="en-US" sz="1500" b="1" dirty="0">
              <a:solidFill>
                <a:srgbClr val="00B050"/>
              </a:solidFill>
            </a:endParaRPr>
          </a:p>
          <a:p>
            <a:pPr lvl="1"/>
            <a:endParaRPr lang="en-US" sz="1500" b="1" dirty="0">
              <a:solidFill>
                <a:srgbClr val="00B050"/>
              </a:solidFill>
            </a:endParaRPr>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pPr/>
              <a:t>29</a:t>
            </a:fld>
            <a:endParaRPr lang="en-US" dirty="0"/>
          </a:p>
        </p:txBody>
      </p:sp>
      <p:pic>
        <p:nvPicPr>
          <p:cNvPr id="6" name="Picture 5"/>
          <p:cNvPicPr>
            <a:picLocks noChangeAspect="1"/>
          </p:cNvPicPr>
          <p:nvPr/>
        </p:nvPicPr>
        <p:blipFill>
          <a:blip r:embed="rId3"/>
          <a:stretch>
            <a:fillRect/>
          </a:stretch>
        </p:blipFill>
        <p:spPr>
          <a:xfrm>
            <a:off x="2775688" y="6937206"/>
            <a:ext cx="3807955" cy="2168025"/>
          </a:xfrm>
          <a:prstGeom prst="rect">
            <a:avLst/>
          </a:prstGeom>
        </p:spPr>
      </p:pic>
      <p:sp>
        <p:nvSpPr>
          <p:cNvPr id="7" name="TextBox 6">
            <a:extLst>
              <a:ext uri="{FF2B5EF4-FFF2-40B4-BE49-F238E27FC236}">
                <a16:creationId xmlns:a16="http://schemas.microsoft.com/office/drawing/2014/main" id="{84770812-CCF6-4C46-9A2E-2C718ED4FD0C}"/>
              </a:ext>
            </a:extLst>
          </p:cNvPr>
          <p:cNvSpPr txBox="1"/>
          <p:nvPr/>
        </p:nvSpPr>
        <p:spPr>
          <a:xfrm rot="5400000">
            <a:off x="5566590" y="7732837"/>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4</a:t>
            </a:r>
          </a:p>
        </p:txBody>
      </p:sp>
    </p:spTree>
    <p:extLst>
      <p:ext uri="{BB962C8B-B14F-4D97-AF65-F5344CB8AC3E}">
        <p14:creationId xmlns:p14="http://schemas.microsoft.com/office/powerpoint/2010/main" val="34181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noFill/>
        </p:spPr>
        <p:txBody>
          <a:bodyPr/>
          <a:lstStyle/>
          <a:p>
            <a:r>
              <a:rPr lang="en-US" dirty="0">
                <a:highlight>
                  <a:srgbClr val="00FFFF"/>
                </a:highlight>
              </a:rPr>
              <a:t>A.  Introduction to SIMIODE, 2 slides, Slides 3-4.  </a:t>
            </a:r>
            <a:r>
              <a:rPr lang="en-US" sz="1500" b="1" dirty="0">
                <a:highlight>
                  <a:srgbClr val="00FFFF"/>
                </a:highlight>
              </a:rPr>
              <a:t>Total Time  2 min </a:t>
            </a:r>
          </a:p>
          <a:p>
            <a:r>
              <a:rPr lang="en-US" dirty="0"/>
              <a:t>_______________________________________________________________________</a:t>
            </a:r>
          </a:p>
          <a:p>
            <a:endParaRPr lang="en-US" dirty="0"/>
          </a:p>
          <a:p>
            <a:r>
              <a:rPr lang="en-US" dirty="0"/>
              <a:t>State the information on this slide.</a:t>
            </a:r>
            <a:r>
              <a:rPr lang="en-US" sz="1500" b="1" dirty="0">
                <a:solidFill>
                  <a:srgbClr val="00B050"/>
                </a:solidFill>
              </a:rPr>
              <a:t> ( &lt; 1 min )</a:t>
            </a:r>
          </a:p>
          <a:p>
            <a:endParaRPr lang="en-US" dirty="0"/>
          </a:p>
          <a:p>
            <a:pPr lvl="1"/>
            <a:r>
              <a:rPr lang="en-US" sz="1700" dirty="0"/>
              <a:t>SIMIODE is the nonprofit organization that has organized the SCUDEM competition</a:t>
            </a:r>
            <a:r>
              <a:rPr lang="en-US" dirty="0"/>
              <a:t>.</a:t>
            </a:r>
          </a:p>
          <a:p>
            <a:endParaRPr lang="en-US" dirty="0"/>
          </a:p>
          <a:p>
            <a:r>
              <a:rPr lang="en-US" dirty="0"/>
              <a:t>See graphic: </a:t>
            </a:r>
          </a:p>
          <a:p>
            <a:pPr lvl="1"/>
            <a:r>
              <a:rPr lang="en-US" sz="1700" dirty="0"/>
              <a:t>SIMIODE stands for: </a:t>
            </a:r>
            <a:r>
              <a:rPr lang="en-US" sz="1700" dirty="0" smtClean="0"/>
              <a:t>Systemic </a:t>
            </a:r>
            <a:r>
              <a:rPr lang="en-US" sz="1700" dirty="0"/>
              <a:t>Initiative for Modeling Investigations &amp; Opportunities with Differential Equations.</a:t>
            </a:r>
          </a:p>
          <a:p>
            <a:endParaRPr lang="en-US" dirty="0"/>
          </a:p>
          <a:p>
            <a:r>
              <a:rPr lang="en-US" sz="1500" b="1" dirty="0">
                <a:solidFill>
                  <a:srgbClr val="00B050"/>
                </a:solidFill>
              </a:rPr>
              <a:t>NEXT SLIDE</a:t>
            </a:r>
          </a:p>
        </p:txBody>
      </p:sp>
      <p:sp>
        <p:nvSpPr>
          <p:cNvPr id="4" name="Slide Number Placeholder 3"/>
          <p:cNvSpPr>
            <a:spLocks noGrp="1"/>
          </p:cNvSpPr>
          <p:nvPr>
            <p:ph type="sldNum" sz="quarter" idx="10"/>
          </p:nvPr>
        </p:nvSpPr>
        <p:spPr/>
        <p:txBody>
          <a:bodyPr/>
          <a:lstStyle/>
          <a:p>
            <a:fld id="{56F72A8E-5C07-4F1F-8ABA-BE28B88A55DD}" type="slidenum">
              <a:rPr lang="en-US" smtClean="0"/>
              <a:pPr/>
              <a:t>3</a:t>
            </a:fld>
            <a:endParaRPr lang="en-US"/>
          </a:p>
        </p:txBody>
      </p:sp>
      <p:pic>
        <p:nvPicPr>
          <p:cNvPr id="6" name="Picture 5">
            <a:extLst>
              <a:ext uri="{FF2B5EF4-FFF2-40B4-BE49-F238E27FC236}">
                <a16:creationId xmlns:a16="http://schemas.microsoft.com/office/drawing/2014/main" id="{7BDDE89D-7484-455C-982B-01AF47BFCBB1}"/>
              </a:ext>
            </a:extLst>
          </p:cNvPr>
          <p:cNvPicPr>
            <a:picLocks noChangeAspect="1"/>
          </p:cNvPicPr>
          <p:nvPr/>
        </p:nvPicPr>
        <p:blipFill>
          <a:blip r:embed="rId3"/>
          <a:stretch>
            <a:fillRect/>
          </a:stretch>
        </p:blipFill>
        <p:spPr>
          <a:xfrm>
            <a:off x="2826905" y="6521724"/>
            <a:ext cx="3824692" cy="2820673"/>
          </a:xfrm>
          <a:prstGeom prst="rect">
            <a:avLst/>
          </a:prstGeom>
        </p:spPr>
      </p:pic>
      <p:sp>
        <p:nvSpPr>
          <p:cNvPr id="7" name="TextBox 6">
            <a:extLst>
              <a:ext uri="{FF2B5EF4-FFF2-40B4-BE49-F238E27FC236}">
                <a16:creationId xmlns:a16="http://schemas.microsoft.com/office/drawing/2014/main" id="{E05C7856-6401-449D-96EE-D2C081B914D7}"/>
              </a:ext>
            </a:extLst>
          </p:cNvPr>
          <p:cNvSpPr txBox="1"/>
          <p:nvPr/>
        </p:nvSpPr>
        <p:spPr>
          <a:xfrm rot="5400000">
            <a:off x="5566590" y="7732837"/>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2</a:t>
            </a:r>
          </a:p>
        </p:txBody>
      </p:sp>
      <p:sp>
        <p:nvSpPr>
          <p:cNvPr id="10" name="Slide Image Placeholder 9">
            <a:extLst>
              <a:ext uri="{FF2B5EF4-FFF2-40B4-BE49-F238E27FC236}">
                <a16:creationId xmlns:a16="http://schemas.microsoft.com/office/drawing/2014/main" id="{C7B36F97-88AA-44E2-9D40-5D6DCC2EB3A3}"/>
              </a:ext>
            </a:extLst>
          </p:cNvPr>
          <p:cNvSpPr>
            <a:spLocks noGrp="1" noRot="1" noChangeAspect="1"/>
          </p:cNvSpPr>
          <p:nvPr>
            <p:ph type="sldImg"/>
          </p:nvPr>
        </p:nvSpPr>
        <p:spPr>
          <a:xfrm>
            <a:off x="1497013" y="619125"/>
            <a:ext cx="4321175" cy="3240088"/>
          </a:xfrm>
        </p:spPr>
      </p:sp>
      <p:pic>
        <p:nvPicPr>
          <p:cNvPr id="8" name="Picture 7">
            <a:extLst>
              <a:ext uri="{FF2B5EF4-FFF2-40B4-BE49-F238E27FC236}">
                <a16:creationId xmlns:a16="http://schemas.microsoft.com/office/drawing/2014/main" id="{1F5CE6D2-AFAB-433C-A5A1-B83C007AD3FF}"/>
              </a:ext>
            </a:extLst>
          </p:cNvPr>
          <p:cNvPicPr>
            <a:picLocks noChangeAspect="1"/>
          </p:cNvPicPr>
          <p:nvPr/>
        </p:nvPicPr>
        <p:blipFill>
          <a:blip r:embed="rId4"/>
          <a:stretch>
            <a:fillRect/>
          </a:stretch>
        </p:blipFill>
        <p:spPr>
          <a:xfrm>
            <a:off x="5096794" y="7665056"/>
            <a:ext cx="1399894" cy="1261392"/>
          </a:xfrm>
          <a:prstGeom prst="rect">
            <a:avLst/>
          </a:prstGeom>
        </p:spPr>
      </p:pic>
      <p:sp>
        <p:nvSpPr>
          <p:cNvPr id="9" name="Rectangle 8">
            <a:extLst>
              <a:ext uri="{FF2B5EF4-FFF2-40B4-BE49-F238E27FC236}">
                <a16:creationId xmlns:a16="http://schemas.microsoft.com/office/drawing/2014/main" id="{64B5A3C3-BDFD-4EC5-8713-56C68E96C467}"/>
              </a:ext>
            </a:extLst>
          </p:cNvPr>
          <p:cNvSpPr/>
          <p:nvPr/>
        </p:nvSpPr>
        <p:spPr>
          <a:xfrm>
            <a:off x="3331597" y="8571505"/>
            <a:ext cx="1502796" cy="538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853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8CB007-9702-4344-85D4-62708B8C0FE9}"/>
              </a:ext>
            </a:extLst>
          </p:cNvPr>
          <p:cNvPicPr>
            <a:picLocks noChangeAspect="1"/>
          </p:cNvPicPr>
          <p:nvPr/>
        </p:nvPicPr>
        <p:blipFill rotWithShape="1">
          <a:blip r:embed="rId3"/>
          <a:srcRect r="11493"/>
          <a:stretch/>
        </p:blipFill>
        <p:spPr>
          <a:xfrm>
            <a:off x="2243540" y="6880899"/>
            <a:ext cx="4514392" cy="2203640"/>
          </a:xfrm>
          <a:prstGeom prst="rect">
            <a:avLst/>
          </a:prstGeom>
        </p:spPr>
      </p:pic>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FF"/>
                </a:highlight>
              </a:rPr>
              <a:t>A. Brief Overview of SIMIODE.org, 7 slides, Slides 24-30.  </a:t>
            </a:r>
            <a:r>
              <a:rPr lang="en-US" sz="1500" b="1" dirty="0">
                <a:highlight>
                  <a:srgbClr val="00FFFF"/>
                </a:highlight>
              </a:rPr>
              <a:t>Total Time  5 min </a:t>
            </a:r>
          </a:p>
          <a:p>
            <a:r>
              <a:rPr lang="en-US" dirty="0"/>
              <a:t>_______________________________________________________________________</a:t>
            </a:r>
          </a:p>
          <a:p>
            <a:r>
              <a:rPr lang="en-US" dirty="0"/>
              <a:t>This slide: </a:t>
            </a:r>
            <a:r>
              <a:rPr lang="en-US" sz="1500" b="1" dirty="0">
                <a:solidFill>
                  <a:srgbClr val="00B050"/>
                </a:solidFill>
              </a:rPr>
              <a:t> 1 min </a:t>
            </a:r>
          </a:p>
          <a:p>
            <a:endParaRPr lang="en-US" dirty="0"/>
          </a:p>
          <a:p>
            <a:r>
              <a:rPr lang="en-US" dirty="0"/>
              <a:t>This slide lists a few features of the </a:t>
            </a:r>
            <a:r>
              <a:rPr lang="en-US" dirty="0" smtClean="0"/>
              <a:t>Starter </a:t>
            </a:r>
            <a:r>
              <a:rPr lang="en-US" dirty="0"/>
              <a:t>K</a:t>
            </a:r>
            <a:r>
              <a:rPr lang="en-US" dirty="0" smtClean="0"/>
              <a:t>it</a:t>
            </a:r>
            <a:r>
              <a:rPr lang="en-US" dirty="0"/>
              <a:t>.  Be sure to state these.  SIMIODE also has a General Resources packet which lists texts etc. Having everything listed in one place is a good resource for a person teaching Differential Equations. Participants have the link to the General Resources in their handout. </a:t>
            </a:r>
          </a:p>
          <a:p>
            <a:endParaRPr lang="en-US" dirty="0"/>
          </a:p>
          <a:p>
            <a:pPr lvl="1"/>
            <a:r>
              <a:rPr lang="en-US" dirty="0"/>
              <a:t>The Starter Kit provides a guide for faculty who wish to transition to teaching Differential Equations with a modeling-based approach.  The “Kit” includes sample syllabi as well as specific SIMIODE modeling scenarios to be used for the </a:t>
            </a:r>
          </a:p>
          <a:p>
            <a:pPr lvl="1"/>
            <a:r>
              <a:rPr lang="en-US" dirty="0"/>
              <a:t>various </a:t>
            </a:r>
          </a:p>
          <a:p>
            <a:pPr lvl="1"/>
            <a:r>
              <a:rPr lang="en-US" dirty="0"/>
              <a:t>Differential </a:t>
            </a:r>
          </a:p>
          <a:p>
            <a:pPr lvl="1"/>
            <a:r>
              <a:rPr lang="en-US" dirty="0"/>
              <a:t>Equations </a:t>
            </a:r>
          </a:p>
          <a:p>
            <a:pPr lvl="1"/>
            <a:r>
              <a:rPr lang="en-US" dirty="0"/>
              <a:t>topics. </a:t>
            </a:r>
          </a:p>
          <a:p>
            <a:pPr lvl="1"/>
            <a:endParaRPr lang="en-US" sz="1500" b="1" dirty="0">
              <a:solidFill>
                <a:srgbClr val="00B050"/>
              </a:solidFill>
            </a:endParaRPr>
          </a:p>
          <a:p>
            <a:pPr lvl="1"/>
            <a:endParaRPr lang="en-US" sz="1500" b="1" dirty="0">
              <a:solidFill>
                <a:srgbClr val="00B050"/>
              </a:solidFill>
            </a:endParaRPr>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t>30</a:t>
            </a:fld>
            <a:endParaRPr lang="en-US"/>
          </a:p>
        </p:txBody>
      </p:sp>
      <p:sp>
        <p:nvSpPr>
          <p:cNvPr id="7" name="TextBox 6">
            <a:extLst>
              <a:ext uri="{FF2B5EF4-FFF2-40B4-BE49-F238E27FC236}">
                <a16:creationId xmlns:a16="http://schemas.microsoft.com/office/drawing/2014/main" id="{84770812-CCF6-4C46-9A2E-2C718ED4FD0C}"/>
              </a:ext>
            </a:extLst>
          </p:cNvPr>
          <p:cNvSpPr txBox="1"/>
          <p:nvPr/>
        </p:nvSpPr>
        <p:spPr>
          <a:xfrm rot="5400000">
            <a:off x="5566590" y="7732837"/>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4</a:t>
            </a:r>
          </a:p>
        </p:txBody>
      </p:sp>
    </p:spTree>
    <p:extLst>
      <p:ext uri="{BB962C8B-B14F-4D97-AF65-F5344CB8AC3E}">
        <p14:creationId xmlns:p14="http://schemas.microsoft.com/office/powerpoint/2010/main" val="2963014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487495-E037-485A-80EF-3F2A18123B44}"/>
              </a:ext>
            </a:extLst>
          </p:cNvPr>
          <p:cNvPicPr>
            <a:picLocks noChangeAspect="1"/>
          </p:cNvPicPr>
          <p:nvPr/>
        </p:nvPicPr>
        <p:blipFill>
          <a:blip r:embed="rId3"/>
          <a:stretch>
            <a:fillRect/>
          </a:stretch>
        </p:blipFill>
        <p:spPr>
          <a:xfrm>
            <a:off x="2461284" y="7681398"/>
            <a:ext cx="4531933" cy="1396787"/>
          </a:xfrm>
          <a:prstGeom prst="rect">
            <a:avLst/>
          </a:prstGeom>
        </p:spPr>
      </p:pic>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FF"/>
                </a:highlight>
              </a:rPr>
              <a:t>B.  Featured Modeling Scenarios, 5 slides, Slides 31-35.  </a:t>
            </a:r>
            <a:r>
              <a:rPr lang="en-US" sz="1500" b="1" dirty="0">
                <a:highlight>
                  <a:srgbClr val="00FFFF"/>
                </a:highlight>
              </a:rPr>
              <a:t>Total Time  7-12 min </a:t>
            </a:r>
          </a:p>
          <a:p>
            <a:r>
              <a:rPr lang="en-US" dirty="0"/>
              <a:t>_______________________________________________________________________</a:t>
            </a:r>
          </a:p>
          <a:p>
            <a:r>
              <a:rPr lang="en-US" dirty="0"/>
              <a:t>This slide:</a:t>
            </a:r>
            <a:r>
              <a:rPr lang="en-US" sz="1500" b="1" dirty="0">
                <a:solidFill>
                  <a:srgbClr val="00B050"/>
                </a:solidFill>
              </a:rPr>
              <a:t>  1-2 min </a:t>
            </a:r>
          </a:p>
          <a:p>
            <a:endParaRPr lang="en-US" dirty="0"/>
          </a:p>
          <a:p>
            <a:pPr lvl="1"/>
            <a:r>
              <a:rPr lang="en-US" dirty="0"/>
              <a:t>The scenarios accessible on the SIMIODE website range over a wide variety of topics and styles. Several attributes of available modeling scenarios are listed here and in your handout. </a:t>
            </a:r>
          </a:p>
          <a:p>
            <a:pPr lvl="1"/>
            <a:endParaRPr lang="en-US" dirty="0"/>
          </a:p>
          <a:p>
            <a:pPr lvl="1"/>
            <a:r>
              <a:rPr lang="en-US" dirty="0"/>
              <a:t>The selection of available scenarios span the topics covered in a typical Differential Equations course.  The scenarios are peer-reviewed and the diversity of authors brings a welcome variability in style and format.</a:t>
            </a:r>
          </a:p>
          <a:p>
            <a:pPr lvl="1"/>
            <a:endParaRPr lang="en-US" dirty="0"/>
          </a:p>
          <a:p>
            <a:pPr lvl="1"/>
            <a:r>
              <a:rPr lang="en-US" dirty="0"/>
              <a:t>In the following slides, select scenarios are featured to illustrate </a:t>
            </a:r>
          </a:p>
          <a:p>
            <a:pPr lvl="1"/>
            <a:r>
              <a:rPr lang="en-US" dirty="0"/>
              <a:t>the variety of scenario formats as well as other highlights.</a:t>
            </a:r>
          </a:p>
          <a:p>
            <a:endParaRPr lang="en-US" dirty="0"/>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pPr/>
              <a:t>31</a:t>
            </a:fld>
            <a:endParaRPr lang="en-US" dirty="0"/>
          </a:p>
        </p:txBody>
      </p:sp>
      <p:sp>
        <p:nvSpPr>
          <p:cNvPr id="6" name="TextBox 5">
            <a:extLst>
              <a:ext uri="{FF2B5EF4-FFF2-40B4-BE49-F238E27FC236}">
                <a16:creationId xmlns:a16="http://schemas.microsoft.com/office/drawing/2014/main" id="{84770812-CCF6-4C46-9A2E-2C718ED4FD0C}"/>
              </a:ext>
            </a:extLst>
          </p:cNvPr>
          <p:cNvSpPr txBox="1"/>
          <p:nvPr/>
        </p:nvSpPr>
        <p:spPr>
          <a:xfrm rot="5400000">
            <a:off x="5566590" y="7732837"/>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5</a:t>
            </a:r>
          </a:p>
        </p:txBody>
      </p:sp>
    </p:spTree>
    <p:extLst>
      <p:ext uri="{BB962C8B-B14F-4D97-AF65-F5344CB8AC3E}">
        <p14:creationId xmlns:p14="http://schemas.microsoft.com/office/powerpoint/2010/main" val="2546545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FF"/>
                </a:highlight>
              </a:rPr>
              <a:t>B.  Featured Modeling Scenarios, 5 slides, Slides 31-35.  </a:t>
            </a:r>
            <a:r>
              <a:rPr lang="en-US" sz="1500" b="1" dirty="0">
                <a:highlight>
                  <a:srgbClr val="00FFFF"/>
                </a:highlight>
              </a:rPr>
              <a:t>Total Time  7-12 min </a:t>
            </a:r>
          </a:p>
          <a:p>
            <a:r>
              <a:rPr lang="en-US" dirty="0"/>
              <a:t>_______________________________________________________________________</a:t>
            </a:r>
          </a:p>
          <a:p>
            <a:r>
              <a:rPr lang="en-US" dirty="0"/>
              <a:t>This slide:</a:t>
            </a:r>
            <a:r>
              <a:rPr lang="en-US" sz="1500" b="1" dirty="0">
                <a:solidFill>
                  <a:srgbClr val="00B050"/>
                </a:solidFill>
              </a:rPr>
              <a:t>  &lt; 1 min </a:t>
            </a:r>
          </a:p>
          <a:p>
            <a:r>
              <a:rPr lang="en-US" dirty="0"/>
              <a:t>There is no need to read every point in the tables, so we have selected a </a:t>
            </a:r>
          </a:p>
          <a:p>
            <a:r>
              <a:rPr lang="en-US" dirty="0"/>
              <a:t>handful of highlights to point out.</a:t>
            </a:r>
          </a:p>
          <a:p>
            <a:endParaRPr lang="en-US" dirty="0"/>
          </a:p>
          <a:p>
            <a:pPr lvl="1"/>
            <a:r>
              <a:rPr lang="en-US" sz="1500" dirty="0"/>
              <a:t>In addition to the project-type scenarios available, there are also scenarios that resemble examples or exercises that you may find in a textbook.  These can be used to supplement lecture with in-class activities.</a:t>
            </a:r>
          </a:p>
          <a:p>
            <a:pPr lvl="1"/>
            <a:endParaRPr lang="en-US" sz="1500" b="1" dirty="0">
              <a:solidFill>
                <a:srgbClr val="00B050"/>
              </a:solidFill>
            </a:endParaRPr>
          </a:p>
          <a:p>
            <a:pPr lvl="1"/>
            <a:endParaRPr lang="en-US" sz="1500" b="1" dirty="0">
              <a:solidFill>
                <a:srgbClr val="00B050"/>
              </a:solidFill>
            </a:endParaRPr>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r>
              <a:rPr lang="en-US" dirty="0"/>
              <a:t> </a:t>
            </a:r>
            <a:fld id="{56F72A8E-5C07-4F1F-8ABA-BE28B88A55DD}" type="slidenum">
              <a:rPr lang="en-US" smtClean="0"/>
              <a:pPr/>
              <a:t>32</a:t>
            </a:fld>
            <a:endParaRPr lang="en-US" dirty="0"/>
          </a:p>
        </p:txBody>
      </p:sp>
    </p:spTree>
    <p:extLst>
      <p:ext uri="{BB962C8B-B14F-4D97-AF65-F5344CB8AC3E}">
        <p14:creationId xmlns:p14="http://schemas.microsoft.com/office/powerpoint/2010/main" val="1458583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a:xfrm>
            <a:off x="510363" y="3996734"/>
            <a:ext cx="6294475" cy="5379046"/>
          </a:xfrm>
        </p:spPr>
        <p:txBody>
          <a:bodyPr/>
          <a:lstStyle/>
          <a:p>
            <a:r>
              <a:rPr lang="en-US" dirty="0">
                <a:highlight>
                  <a:srgbClr val="00FFFF"/>
                </a:highlight>
              </a:rPr>
              <a:t>B.  Featured Modeling Scenarios, 5 slides, Slides 31-35.  </a:t>
            </a:r>
            <a:r>
              <a:rPr lang="en-US" sz="1500" b="1" dirty="0">
                <a:highlight>
                  <a:srgbClr val="00FFFF"/>
                </a:highlight>
              </a:rPr>
              <a:t>Total Time  7-12 min </a:t>
            </a:r>
          </a:p>
          <a:p>
            <a:r>
              <a:rPr lang="en-US" dirty="0"/>
              <a:t>_______________________________________________________________________</a:t>
            </a:r>
          </a:p>
          <a:p>
            <a:r>
              <a:rPr lang="en-US" dirty="0"/>
              <a:t>This slide:</a:t>
            </a:r>
            <a:r>
              <a:rPr lang="en-US" sz="1500" b="1" dirty="0">
                <a:solidFill>
                  <a:srgbClr val="00B050"/>
                </a:solidFill>
              </a:rPr>
              <a:t>  1-2 min </a:t>
            </a:r>
          </a:p>
          <a:p>
            <a:endParaRPr lang="en-US" dirty="0"/>
          </a:p>
          <a:p>
            <a:r>
              <a:rPr lang="en-US" dirty="0"/>
              <a:t>The tables on this and the next three slides are found in the participant handout.  There is no need to read every point in the tables, so we have selected a handful of highlights to point out.</a:t>
            </a:r>
          </a:p>
          <a:p>
            <a:endParaRPr lang="en-US" dirty="0"/>
          </a:p>
          <a:p>
            <a:pPr lvl="1"/>
            <a:r>
              <a:rPr lang="en-US" sz="1500" dirty="0"/>
              <a:t>The first selection of featured modeling scenarios are scenarios that can be completed in class.  </a:t>
            </a:r>
          </a:p>
          <a:p>
            <a:pPr lvl="1"/>
            <a:endParaRPr lang="en-US" sz="1500" dirty="0"/>
          </a:p>
          <a:p>
            <a:pPr lvl="1"/>
            <a:r>
              <a:rPr lang="en-US" sz="1500" dirty="0"/>
              <a:t>While exponential growth is often introduced by modeling observations in the STEM fields, the </a:t>
            </a:r>
            <a:r>
              <a:rPr lang="en-US" sz="1500" b="1" u="sng" dirty="0"/>
              <a:t>Word Propagation </a:t>
            </a:r>
            <a:r>
              <a:rPr lang="en-US" sz="1500" dirty="0"/>
              <a:t>scenario brings a new idea.  The scenario makes use of Google Books Ngram Viewer which displays a graph showing how frequently a word or phrase has occurred in books over the years.  In this scenario that can be used on the first day of class, students model the rate at which the word jumbo has propagated through English language texts over time.</a:t>
            </a:r>
          </a:p>
          <a:p>
            <a:pPr lvl="1"/>
            <a:endParaRPr lang="en-US" sz="1500" dirty="0"/>
          </a:p>
          <a:p>
            <a:pPr lvl="1"/>
            <a:r>
              <a:rPr lang="en-US" sz="1500" dirty="0"/>
              <a:t>A feature of note in the </a:t>
            </a:r>
            <a:r>
              <a:rPr lang="en-US" sz="1500" b="1" u="sng" dirty="0"/>
              <a:t>Home Heating </a:t>
            </a:r>
            <a:r>
              <a:rPr lang="en-US" sz="1500" dirty="0"/>
              <a:t>scenario is that students are presented with a task sequence of 11 exercises that can be completed individually, in groups, or part of a class discussion.</a:t>
            </a:r>
          </a:p>
          <a:p>
            <a:endParaRPr lang="en-US" dirty="0"/>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pPr/>
              <a:t>33</a:t>
            </a:fld>
            <a:endParaRPr lang="en-US" dirty="0"/>
          </a:p>
        </p:txBody>
      </p:sp>
      <p:sp>
        <p:nvSpPr>
          <p:cNvPr id="5" name="Rectangle 4">
            <a:extLst>
              <a:ext uri="{FF2B5EF4-FFF2-40B4-BE49-F238E27FC236}">
                <a16:creationId xmlns:a16="http://schemas.microsoft.com/office/drawing/2014/main" id="{5D3CE2BB-012F-4F6E-B9C8-8764A0C7C388}"/>
              </a:ext>
            </a:extLst>
          </p:cNvPr>
          <p:cNvSpPr/>
          <p:nvPr/>
        </p:nvSpPr>
        <p:spPr>
          <a:xfrm>
            <a:off x="2230606" y="1669775"/>
            <a:ext cx="1077137" cy="94342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6" name="Rectangle 5">
            <a:extLst>
              <a:ext uri="{FF2B5EF4-FFF2-40B4-BE49-F238E27FC236}">
                <a16:creationId xmlns:a16="http://schemas.microsoft.com/office/drawing/2014/main" id="{88D7FEA8-C72D-46C0-BCE3-3A6A265A1FC4}"/>
              </a:ext>
            </a:extLst>
          </p:cNvPr>
          <p:cNvSpPr/>
          <p:nvPr/>
        </p:nvSpPr>
        <p:spPr>
          <a:xfrm>
            <a:off x="3266745" y="3036994"/>
            <a:ext cx="1016357" cy="31925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Tree>
    <p:extLst>
      <p:ext uri="{BB962C8B-B14F-4D97-AF65-F5344CB8AC3E}">
        <p14:creationId xmlns:p14="http://schemas.microsoft.com/office/powerpoint/2010/main" val="1634270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a:xfrm>
            <a:off x="510363" y="3996734"/>
            <a:ext cx="6294475" cy="5403511"/>
          </a:xfrm>
        </p:spPr>
        <p:txBody>
          <a:bodyPr/>
          <a:lstStyle/>
          <a:p>
            <a:r>
              <a:rPr lang="en-US" dirty="0">
                <a:highlight>
                  <a:srgbClr val="00FFFF"/>
                </a:highlight>
              </a:rPr>
              <a:t>B.  Featured Modeling Scenarios, 5 slides, Slides 31-35.  </a:t>
            </a:r>
            <a:r>
              <a:rPr lang="en-US" sz="1500" b="1" dirty="0">
                <a:highlight>
                  <a:srgbClr val="00FFFF"/>
                </a:highlight>
              </a:rPr>
              <a:t>Total Time  7-12 min </a:t>
            </a:r>
          </a:p>
          <a:p>
            <a:r>
              <a:rPr lang="en-US" dirty="0"/>
              <a:t>_______________________________________________________________________</a:t>
            </a:r>
          </a:p>
          <a:p>
            <a:r>
              <a:rPr lang="en-US" dirty="0"/>
              <a:t>This slide:</a:t>
            </a:r>
            <a:r>
              <a:rPr lang="en-US" sz="1500" b="1" dirty="0">
                <a:solidFill>
                  <a:srgbClr val="00B050"/>
                </a:solidFill>
              </a:rPr>
              <a:t>  1-2 min </a:t>
            </a:r>
          </a:p>
          <a:p>
            <a:r>
              <a:rPr lang="en-US" dirty="0"/>
              <a:t>There is no need to read every point in the tables, so we have selected a handful of highlights to point out.</a:t>
            </a:r>
          </a:p>
          <a:p>
            <a:endParaRPr lang="en-US" sz="700" dirty="0"/>
          </a:p>
          <a:p>
            <a:pPr lvl="1"/>
            <a:r>
              <a:rPr lang="en-US" sz="1500" dirty="0"/>
              <a:t>Often times we may wish to introduce modeling through an out of class project or over a sequence of class periods.  </a:t>
            </a:r>
            <a:r>
              <a:rPr lang="en-US" dirty="0"/>
              <a:t>This next selection </a:t>
            </a:r>
            <a:r>
              <a:rPr lang="en-US" sz="1500" dirty="0"/>
              <a:t>of featured modeling scenarios would work well for either situation.  </a:t>
            </a:r>
          </a:p>
          <a:p>
            <a:pPr lvl="1"/>
            <a:endParaRPr lang="en-US" sz="1500" dirty="0"/>
          </a:p>
          <a:p>
            <a:pPr lvl="1"/>
            <a:r>
              <a:rPr lang="en-US" sz="1500" dirty="0"/>
              <a:t>The </a:t>
            </a:r>
            <a:r>
              <a:rPr lang="en-US" sz="1500" b="1" u="sng" dirty="0"/>
              <a:t>Ebola</a:t>
            </a:r>
            <a:r>
              <a:rPr lang="en-US" sz="1500" dirty="0"/>
              <a:t> scenario uses data published by the World</a:t>
            </a:r>
          </a:p>
          <a:p>
            <a:pPr lvl="1"/>
            <a:r>
              <a:rPr lang="en-US" sz="1500" dirty="0"/>
              <a:t>Heath Organization to model the 2014 Ebola Outbreak </a:t>
            </a:r>
          </a:p>
          <a:p>
            <a:pPr lvl="1"/>
            <a:r>
              <a:rPr lang="en-US" sz="1500" dirty="0"/>
              <a:t>in West Africa with simple exponential and logistic </a:t>
            </a:r>
          </a:p>
          <a:p>
            <a:pPr lvl="1"/>
            <a:r>
              <a:rPr lang="en-US" sz="1500" dirty="0"/>
              <a:t>models.  The logistic model fits well to the data which</a:t>
            </a:r>
          </a:p>
          <a:p>
            <a:pPr lvl="1"/>
            <a:r>
              <a:rPr lang="en-US" sz="1500" dirty="0"/>
              <a:t>may come as a surprise to students who haven’t had </a:t>
            </a:r>
          </a:p>
          <a:p>
            <a:pPr lvl="1"/>
            <a:r>
              <a:rPr lang="en-US" sz="1500" dirty="0"/>
              <a:t>experience with modeling (see the plot on the </a:t>
            </a:r>
          </a:p>
          <a:p>
            <a:pPr lvl="1"/>
            <a:r>
              <a:rPr lang="en-US" sz="1500" dirty="0"/>
              <a:t>handout).  In a related yet very different modeling </a:t>
            </a:r>
          </a:p>
          <a:p>
            <a:pPr lvl="1"/>
            <a:r>
              <a:rPr lang="en-US" sz="1500" dirty="0"/>
              <a:t>scenario, students consider the threat of </a:t>
            </a:r>
            <a:r>
              <a:rPr lang="en-US" sz="1500" b="1" u="sng" dirty="0"/>
              <a:t>Malaria</a:t>
            </a:r>
            <a:r>
              <a:rPr lang="en-US" sz="1500" dirty="0"/>
              <a:t> for </a:t>
            </a:r>
          </a:p>
          <a:p>
            <a:pPr lvl="1"/>
            <a:r>
              <a:rPr lang="en-US" sz="1500" dirty="0"/>
              <a:t>soldiers who were deployed to West Africa to aid in </a:t>
            </a:r>
          </a:p>
          <a:p>
            <a:pPr lvl="1"/>
            <a:r>
              <a:rPr lang="en-US" sz="1500" dirty="0"/>
              <a:t>Ebola Outbreak of 2014.</a:t>
            </a:r>
          </a:p>
          <a:p>
            <a:pPr lvl="1"/>
            <a:endParaRPr lang="en-US" sz="1500" dirty="0"/>
          </a:p>
          <a:p>
            <a:pPr lvl="1"/>
            <a:r>
              <a:rPr lang="en-US" sz="1500" dirty="0"/>
              <a:t>While the </a:t>
            </a:r>
            <a:r>
              <a:rPr lang="en-US" sz="1500" b="1" u="sng" dirty="0"/>
              <a:t>Ebola</a:t>
            </a:r>
            <a:r>
              <a:rPr lang="en-US" sz="1500" dirty="0"/>
              <a:t> project is very guided for students, </a:t>
            </a:r>
            <a:r>
              <a:rPr lang="en-US" sz="1500" b="1" u="sng" dirty="0"/>
              <a:t>the Feral Cat Control </a:t>
            </a:r>
            <a:r>
              <a:rPr lang="en-US" sz="1500" dirty="0"/>
              <a:t>scenario is an example of a more open-ended problem.</a:t>
            </a:r>
            <a:endParaRPr lang="en-US" dirty="0"/>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pPr/>
              <a:t>34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398" y="6305267"/>
            <a:ext cx="1719386" cy="1359528"/>
          </a:xfrm>
          <a:prstGeom prst="rect">
            <a:avLst/>
          </a:prstGeom>
          <a:ln w="12700">
            <a:solidFill>
              <a:srgbClr val="4F81BD"/>
            </a:solidFill>
          </a:ln>
        </p:spPr>
      </p:pic>
      <p:sp>
        <p:nvSpPr>
          <p:cNvPr id="6" name="TextBox 5">
            <a:extLst>
              <a:ext uri="{FF2B5EF4-FFF2-40B4-BE49-F238E27FC236}">
                <a16:creationId xmlns:a16="http://schemas.microsoft.com/office/drawing/2014/main" id="{C5C528B5-9560-42E5-B903-0E7753725717}"/>
              </a:ext>
            </a:extLst>
          </p:cNvPr>
          <p:cNvSpPr txBox="1"/>
          <p:nvPr/>
        </p:nvSpPr>
        <p:spPr>
          <a:xfrm>
            <a:off x="5311950" y="7725374"/>
            <a:ext cx="1886207" cy="274691"/>
          </a:xfrm>
          <a:prstGeom prst="rect">
            <a:avLst/>
          </a:prstGeom>
          <a:noFill/>
          <a:ln>
            <a:solidFill>
              <a:schemeClr val="tx1"/>
            </a:solidFill>
          </a:ln>
        </p:spPr>
        <p:txBody>
          <a:bodyPr wrap="square" lIns="96661" tIns="48331" rIns="96661" bIns="48331" rtlCol="0">
            <a:spAutoFit/>
          </a:bodyPr>
          <a:lstStyle/>
          <a:p>
            <a:r>
              <a:rPr lang="en-US" sz="1100" dirty="0"/>
              <a:t>Participant Handout, Page 6</a:t>
            </a:r>
          </a:p>
        </p:txBody>
      </p:sp>
      <p:sp>
        <p:nvSpPr>
          <p:cNvPr id="7" name="Rectangle 6">
            <a:extLst>
              <a:ext uri="{FF2B5EF4-FFF2-40B4-BE49-F238E27FC236}">
                <a16:creationId xmlns:a16="http://schemas.microsoft.com/office/drawing/2014/main" id="{CA2CEEDC-77D8-4A11-AD81-7D96E618705E}"/>
              </a:ext>
            </a:extLst>
          </p:cNvPr>
          <p:cNvSpPr/>
          <p:nvPr/>
        </p:nvSpPr>
        <p:spPr>
          <a:xfrm>
            <a:off x="2452957" y="1862919"/>
            <a:ext cx="854785" cy="146167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ectangle 7">
            <a:extLst>
              <a:ext uri="{FF2B5EF4-FFF2-40B4-BE49-F238E27FC236}">
                <a16:creationId xmlns:a16="http://schemas.microsoft.com/office/drawing/2014/main" id="{7329490F-28DE-4F07-B545-A662D6037F88}"/>
              </a:ext>
            </a:extLst>
          </p:cNvPr>
          <p:cNvSpPr/>
          <p:nvPr/>
        </p:nvSpPr>
        <p:spPr>
          <a:xfrm>
            <a:off x="3307742" y="1858144"/>
            <a:ext cx="854785" cy="72844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7A03565E-C44C-4733-853D-59491E78F67F}"/>
                  </a:ext>
                </a:extLst>
              </p14:cNvPr>
              <p14:cNvContentPartPr/>
              <p14:nvPr/>
            </p14:nvContentPartPr>
            <p14:xfrm>
              <a:off x="5341717" y="7491152"/>
              <a:ext cx="384" cy="378"/>
            </p14:xfrm>
          </p:contentPart>
        </mc:Choice>
        <mc:Fallback xmlns="">
          <p:pic>
            <p:nvPicPr>
              <p:cNvPr id="10" name="Ink 9">
                <a:extLst>
                  <a:ext uri="{FF2B5EF4-FFF2-40B4-BE49-F238E27FC236}">
                    <a16:creationId xmlns:a16="http://schemas.microsoft.com/office/drawing/2014/main" id="{7A03565E-C44C-4733-853D-59491E78F67F}"/>
                  </a:ext>
                </a:extLst>
              </p:cNvPr>
              <p:cNvPicPr/>
              <p:nvPr/>
            </p:nvPicPr>
            <p:blipFill>
              <a:blip r:embed="rId5"/>
              <a:stretch>
                <a:fillRect/>
              </a:stretch>
            </p:blipFill>
            <p:spPr>
              <a:xfrm>
                <a:off x="5335189" y="7484726"/>
                <a:ext cx="13440" cy="13230"/>
              </a:xfrm>
              <a:prstGeom prst="rect">
                <a:avLst/>
              </a:prstGeom>
            </p:spPr>
          </p:pic>
        </mc:Fallback>
      </mc:AlternateContent>
      <p:cxnSp>
        <p:nvCxnSpPr>
          <p:cNvPr id="13" name="Straight Arrow Connector 12">
            <a:extLst>
              <a:ext uri="{FF2B5EF4-FFF2-40B4-BE49-F238E27FC236}">
                <a16:creationId xmlns:a16="http://schemas.microsoft.com/office/drawing/2014/main" id="{EBBF30AA-B0FC-4A87-964B-638C062D9093}"/>
              </a:ext>
            </a:extLst>
          </p:cNvPr>
          <p:cNvCxnSpPr>
            <a:cxnSpLocks/>
          </p:cNvCxnSpPr>
          <p:nvPr/>
        </p:nvCxnSpPr>
        <p:spPr>
          <a:xfrm flipV="1">
            <a:off x="4843010" y="7377134"/>
            <a:ext cx="733826" cy="2119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4FF344E-CB2E-4EAC-816E-B62F762F2DAE}"/>
              </a:ext>
            </a:extLst>
          </p:cNvPr>
          <p:cNvSpPr/>
          <p:nvPr/>
        </p:nvSpPr>
        <p:spPr>
          <a:xfrm>
            <a:off x="4208126" y="2952928"/>
            <a:ext cx="854785" cy="18420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16" name="Rectangle 15">
            <a:extLst>
              <a:ext uri="{FF2B5EF4-FFF2-40B4-BE49-F238E27FC236}">
                <a16:creationId xmlns:a16="http://schemas.microsoft.com/office/drawing/2014/main" id="{B9F91769-3A51-4720-8F27-E8D15290355F}"/>
              </a:ext>
            </a:extLst>
          </p:cNvPr>
          <p:cNvSpPr/>
          <p:nvPr/>
        </p:nvSpPr>
        <p:spPr>
          <a:xfrm>
            <a:off x="4208125" y="1858143"/>
            <a:ext cx="854785" cy="18420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Tree>
    <p:extLst>
      <p:ext uri="{BB962C8B-B14F-4D97-AF65-F5344CB8AC3E}">
        <p14:creationId xmlns:p14="http://schemas.microsoft.com/office/powerpoint/2010/main" val="2360450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a:xfrm>
            <a:off x="510363" y="3996735"/>
            <a:ext cx="6294475" cy="5329596"/>
          </a:xfrm>
        </p:spPr>
        <p:txBody>
          <a:bodyPr/>
          <a:lstStyle/>
          <a:p>
            <a:r>
              <a:rPr lang="en-US" dirty="0">
                <a:highlight>
                  <a:srgbClr val="00FFFF"/>
                </a:highlight>
              </a:rPr>
              <a:t>B.  Featured Modeling Scenarios, 5 slides, Slides 31-35.  </a:t>
            </a:r>
            <a:r>
              <a:rPr lang="en-US" sz="1500" b="1" dirty="0">
                <a:highlight>
                  <a:srgbClr val="00FFFF"/>
                </a:highlight>
              </a:rPr>
              <a:t>Total Time  7-12 min </a:t>
            </a:r>
          </a:p>
          <a:p>
            <a:r>
              <a:rPr lang="en-US" dirty="0"/>
              <a:t>_________________________________________________________________</a:t>
            </a:r>
          </a:p>
          <a:p>
            <a:r>
              <a:rPr lang="en-US" dirty="0"/>
              <a:t>This slide:</a:t>
            </a:r>
            <a:r>
              <a:rPr lang="en-US" sz="1500" b="1" dirty="0">
                <a:solidFill>
                  <a:srgbClr val="00B050"/>
                </a:solidFill>
              </a:rPr>
              <a:t>  1-2 min </a:t>
            </a:r>
          </a:p>
          <a:p>
            <a:r>
              <a:rPr lang="en-US" dirty="0"/>
              <a:t>There is no need to read every point in the tables, so we have selected a </a:t>
            </a:r>
          </a:p>
          <a:p>
            <a:r>
              <a:rPr lang="en-US" dirty="0"/>
              <a:t>handful of highlights to point out.</a:t>
            </a:r>
          </a:p>
          <a:p>
            <a:endParaRPr lang="en-US" dirty="0"/>
          </a:p>
          <a:p>
            <a:pPr lvl="1"/>
            <a:r>
              <a:rPr lang="en-US" sz="1500" dirty="0"/>
              <a:t>Experiments and simulations that involve data collection are </a:t>
            </a:r>
          </a:p>
          <a:p>
            <a:pPr lvl="1"/>
            <a:r>
              <a:rPr lang="en-US" sz="1500" dirty="0"/>
              <a:t>powerful tools for helping students make connections between</a:t>
            </a:r>
          </a:p>
          <a:p>
            <a:pPr lvl="1"/>
            <a:r>
              <a:rPr lang="en-US" sz="1500" dirty="0"/>
              <a:t>the observations they witness and the models they create and </a:t>
            </a:r>
          </a:p>
          <a:p>
            <a:pPr lvl="1"/>
            <a:r>
              <a:rPr lang="en-US" sz="1500" dirty="0"/>
              <a:t>use.</a:t>
            </a:r>
          </a:p>
          <a:p>
            <a:pPr lvl="1"/>
            <a:endParaRPr lang="en-US" sz="1000" dirty="0"/>
          </a:p>
          <a:p>
            <a:pPr lvl="1"/>
            <a:r>
              <a:rPr lang="en-US" sz="1500" dirty="0"/>
              <a:t>The Common Cold Spread can be customized by choosing a floor plan from your home college </a:t>
            </a:r>
            <a:r>
              <a:rPr lang="en-US" sz="1500" dirty="0" smtClean="0"/>
              <a:t>or university</a:t>
            </a:r>
            <a:r>
              <a:rPr lang="en-US" sz="1500" dirty="0"/>
              <a:t>.  This scenario is clever because it can span over two weeks and be used to introduce </a:t>
            </a:r>
          </a:p>
          <a:p>
            <a:pPr lvl="1"/>
            <a:r>
              <a:rPr lang="en-US" sz="1500" dirty="0"/>
              <a:t>several course topics, or an abridged version can be </a:t>
            </a:r>
          </a:p>
          <a:p>
            <a:pPr lvl="1"/>
            <a:r>
              <a:rPr lang="en-US" sz="1500" dirty="0"/>
              <a:t>completed in one day.</a:t>
            </a:r>
          </a:p>
          <a:p>
            <a:pPr lvl="1"/>
            <a:endParaRPr lang="en-US" sz="1000" dirty="0"/>
          </a:p>
          <a:p>
            <a:pPr lvl="1"/>
            <a:r>
              <a:rPr lang="en-US" sz="1500" dirty="0"/>
              <a:t>The Kool-Aid Mixing scenario has students observe the </a:t>
            </a:r>
          </a:p>
          <a:p>
            <a:pPr lvl="1"/>
            <a:r>
              <a:rPr lang="en-US" sz="1500" dirty="0"/>
              <a:t>actual mixing of solution as water flows in and out of </a:t>
            </a:r>
          </a:p>
          <a:p>
            <a:pPr lvl="1"/>
            <a:r>
              <a:rPr lang="en-US" sz="1500" dirty="0"/>
              <a:t>tanks (see picture in handout).</a:t>
            </a:r>
          </a:p>
          <a:p>
            <a:pPr lvl="1"/>
            <a:endParaRPr lang="en-US" sz="1000" dirty="0"/>
          </a:p>
          <a:p>
            <a:pPr lvl="1"/>
            <a:r>
              <a:rPr lang="en-US" sz="1500" dirty="0"/>
              <a:t>Fish Mixing uses pennies to simulate introducing a new </a:t>
            </a:r>
          </a:p>
          <a:p>
            <a:pPr lvl="1"/>
            <a:r>
              <a:rPr lang="en-US" sz="1500" dirty="0"/>
              <a:t>species of fish into a lake. </a:t>
            </a:r>
            <a:endParaRPr lang="en-US" sz="1050" b="1" dirty="0">
              <a:solidFill>
                <a:srgbClr val="00B050"/>
              </a:solidFill>
            </a:endParaRPr>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pPr/>
              <a:t>35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597" y="7100887"/>
            <a:ext cx="1108163" cy="2225444"/>
          </a:xfrm>
          <a:prstGeom prst="rect">
            <a:avLst/>
          </a:prstGeom>
          <a:ln w="12700">
            <a:solidFill>
              <a:srgbClr val="4F81BD"/>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050" y="4435155"/>
            <a:ext cx="974345" cy="1762890"/>
          </a:xfrm>
          <a:prstGeom prst="rect">
            <a:avLst/>
          </a:prstGeom>
        </p:spPr>
      </p:pic>
      <p:sp>
        <p:nvSpPr>
          <p:cNvPr id="8" name="TextBox 7">
            <a:extLst>
              <a:ext uri="{FF2B5EF4-FFF2-40B4-BE49-F238E27FC236}">
                <a16:creationId xmlns:a16="http://schemas.microsoft.com/office/drawing/2014/main" id="{D090CEEC-0AA6-49DC-8C7B-28578684F927}"/>
              </a:ext>
            </a:extLst>
          </p:cNvPr>
          <p:cNvSpPr txBox="1"/>
          <p:nvPr/>
        </p:nvSpPr>
        <p:spPr>
          <a:xfrm rot="5400000">
            <a:off x="5924502" y="8044703"/>
            <a:ext cx="1856735" cy="266883"/>
          </a:xfrm>
          <a:prstGeom prst="rect">
            <a:avLst/>
          </a:prstGeom>
          <a:noFill/>
          <a:ln>
            <a:solidFill>
              <a:schemeClr val="tx1"/>
            </a:solidFill>
          </a:ln>
        </p:spPr>
        <p:txBody>
          <a:bodyPr wrap="square" lIns="96661" tIns="48331" rIns="96661" bIns="48331" rtlCol="0">
            <a:spAutoFit/>
          </a:bodyPr>
          <a:lstStyle/>
          <a:p>
            <a:r>
              <a:rPr lang="en-US" sz="1100" dirty="0"/>
              <a:t>Participant Handout, Page 7</a:t>
            </a:r>
          </a:p>
        </p:txBody>
      </p:sp>
      <p:cxnSp>
        <p:nvCxnSpPr>
          <p:cNvPr id="10" name="Straight Arrow Connector 9">
            <a:extLst>
              <a:ext uri="{FF2B5EF4-FFF2-40B4-BE49-F238E27FC236}">
                <a16:creationId xmlns:a16="http://schemas.microsoft.com/office/drawing/2014/main" id="{CCE3D9BE-6A0C-41D8-BDEA-B037DFC1D384}"/>
              </a:ext>
            </a:extLst>
          </p:cNvPr>
          <p:cNvCxnSpPr/>
          <p:nvPr/>
        </p:nvCxnSpPr>
        <p:spPr>
          <a:xfrm>
            <a:off x="3617905" y="8155590"/>
            <a:ext cx="187133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E8A233C-34D5-4CC7-9574-749983357E71}"/>
              </a:ext>
            </a:extLst>
          </p:cNvPr>
          <p:cNvSpPr txBox="1"/>
          <p:nvPr/>
        </p:nvSpPr>
        <p:spPr>
          <a:xfrm rot="5400000">
            <a:off x="6006060" y="5183159"/>
            <a:ext cx="1856735" cy="266883"/>
          </a:xfrm>
          <a:prstGeom prst="rect">
            <a:avLst/>
          </a:prstGeom>
          <a:noFill/>
          <a:ln>
            <a:solidFill>
              <a:schemeClr val="tx1"/>
            </a:solidFill>
          </a:ln>
        </p:spPr>
        <p:txBody>
          <a:bodyPr wrap="square" lIns="96661" tIns="48331" rIns="96661" bIns="48331" rtlCol="0">
            <a:spAutoFit/>
          </a:bodyPr>
          <a:lstStyle/>
          <a:p>
            <a:r>
              <a:rPr lang="en-US" sz="1100" dirty="0"/>
              <a:t>Participant Handout, Page 7</a:t>
            </a:r>
          </a:p>
        </p:txBody>
      </p:sp>
      <p:cxnSp>
        <p:nvCxnSpPr>
          <p:cNvPr id="13" name="Connector: Elbow 12">
            <a:extLst>
              <a:ext uri="{FF2B5EF4-FFF2-40B4-BE49-F238E27FC236}">
                <a16:creationId xmlns:a16="http://schemas.microsoft.com/office/drawing/2014/main" id="{3ABC173D-5DFC-4424-AF3A-DE2A615F81DE}"/>
              </a:ext>
            </a:extLst>
          </p:cNvPr>
          <p:cNvCxnSpPr/>
          <p:nvPr/>
        </p:nvCxnSpPr>
        <p:spPr>
          <a:xfrm rot="5400000" flipH="1" flipV="1">
            <a:off x="6515805" y="6386074"/>
            <a:ext cx="422739" cy="347646"/>
          </a:xfrm>
          <a:prstGeom prst="bentConnector3">
            <a:avLst>
              <a:gd name="adj1" fmla="val 254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1B4741A-6452-4E98-8AE5-F2206EBC37AC}"/>
              </a:ext>
            </a:extLst>
          </p:cNvPr>
          <p:cNvSpPr/>
          <p:nvPr/>
        </p:nvSpPr>
        <p:spPr>
          <a:xfrm>
            <a:off x="2324848" y="1704996"/>
            <a:ext cx="902447" cy="41665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17" name="Rectangle 16">
            <a:extLst>
              <a:ext uri="{FF2B5EF4-FFF2-40B4-BE49-F238E27FC236}">
                <a16:creationId xmlns:a16="http://schemas.microsoft.com/office/drawing/2014/main" id="{C4B313FB-50F7-4F80-9E7F-71FEB57623D5}"/>
              </a:ext>
            </a:extLst>
          </p:cNvPr>
          <p:cNvSpPr/>
          <p:nvPr/>
        </p:nvSpPr>
        <p:spPr>
          <a:xfrm>
            <a:off x="2324847" y="2802585"/>
            <a:ext cx="902448" cy="46654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18" name="Rectangle 17">
            <a:extLst>
              <a:ext uri="{FF2B5EF4-FFF2-40B4-BE49-F238E27FC236}">
                <a16:creationId xmlns:a16="http://schemas.microsoft.com/office/drawing/2014/main" id="{B69C8DFC-0F92-4805-81D1-C0448A04CB15}"/>
              </a:ext>
            </a:extLst>
          </p:cNvPr>
          <p:cNvSpPr/>
          <p:nvPr/>
        </p:nvSpPr>
        <p:spPr>
          <a:xfrm>
            <a:off x="3275106" y="1700093"/>
            <a:ext cx="902447" cy="82197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14" name="Rectangle 13">
            <a:extLst>
              <a:ext uri="{FF2B5EF4-FFF2-40B4-BE49-F238E27FC236}">
                <a16:creationId xmlns:a16="http://schemas.microsoft.com/office/drawing/2014/main" id="{E14E35B3-817D-424F-ABF5-440EE237F76F}"/>
              </a:ext>
            </a:extLst>
          </p:cNvPr>
          <p:cNvSpPr/>
          <p:nvPr/>
        </p:nvSpPr>
        <p:spPr>
          <a:xfrm>
            <a:off x="4225364" y="1700092"/>
            <a:ext cx="902447" cy="82197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Tree>
    <p:extLst>
      <p:ext uri="{BB962C8B-B14F-4D97-AF65-F5344CB8AC3E}">
        <p14:creationId xmlns:p14="http://schemas.microsoft.com/office/powerpoint/2010/main" val="2159976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t>Transition to the focus on modeling in other courses.</a:t>
            </a:r>
          </a:p>
          <a:p>
            <a:endParaRPr lang="en-US" dirty="0"/>
          </a:p>
          <a:p>
            <a:pPr lvl="1"/>
            <a:r>
              <a:rPr lang="en-US" dirty="0"/>
              <a:t>After seeing some of what is available for modeling in Differential Equations, we now want to shift the focus to Modeling Throughout the Curriculum.  </a:t>
            </a:r>
          </a:p>
          <a:p>
            <a:pPr lvl="1"/>
            <a:endParaRPr lang="en-US" dirty="0"/>
          </a:p>
          <a:p>
            <a:pPr lvl="1"/>
            <a:r>
              <a:rPr lang="en-US" dirty="0"/>
              <a:t>Many of the scenarios found at the SIMIODE website can be modified for use in courses other than Differential Equations.  For example, the Common Cold Spread scenario from Session 1 may fit nicely into a Calculus II course.  </a:t>
            </a:r>
          </a:p>
          <a:p>
            <a:pPr lvl="1"/>
            <a:endParaRPr lang="en-US" dirty="0"/>
          </a:p>
          <a:p>
            <a:pPr lvl="1"/>
            <a:endParaRPr lang="en-US" dirty="0"/>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r>
              <a:rPr lang="en-US" dirty="0"/>
              <a:t> </a:t>
            </a:r>
            <a:fld id="{56F72A8E-5C07-4F1F-8ABA-BE28B88A55DD}" type="slidenum">
              <a:rPr lang="en-US" smtClean="0"/>
              <a:pPr/>
              <a:t>36</a:t>
            </a:fld>
            <a:endParaRPr lang="en-US" dirty="0"/>
          </a:p>
        </p:txBody>
      </p:sp>
    </p:spTree>
    <p:extLst>
      <p:ext uri="{BB962C8B-B14F-4D97-AF65-F5344CB8AC3E}">
        <p14:creationId xmlns:p14="http://schemas.microsoft.com/office/powerpoint/2010/main" val="2011300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a:xfrm>
            <a:off x="510363" y="3996734"/>
            <a:ext cx="6294475" cy="5336525"/>
          </a:xfrm>
        </p:spPr>
        <p:txBody>
          <a:bodyPr/>
          <a:lstStyle/>
          <a:p>
            <a:r>
              <a:rPr lang="en-US" dirty="0">
                <a:highlight>
                  <a:srgbClr val="00FF00"/>
                </a:highlight>
              </a:rPr>
              <a:t>C.  Modeling Throughout the Curriculum.  Course Activity Samples: Slides 37-39, </a:t>
            </a:r>
            <a:r>
              <a:rPr lang="en-US" sz="1500" b="1" dirty="0">
                <a:highlight>
                  <a:srgbClr val="00FF00"/>
                </a:highlight>
              </a:rPr>
              <a:t>5-10 min </a:t>
            </a:r>
          </a:p>
          <a:p>
            <a:r>
              <a:rPr lang="en-US" dirty="0"/>
              <a:t>______________________________________________________________________</a:t>
            </a:r>
          </a:p>
          <a:p>
            <a:r>
              <a:rPr lang="en-US" dirty="0"/>
              <a:t>This slide:</a:t>
            </a:r>
            <a:r>
              <a:rPr lang="en-US" sz="1500" b="1" dirty="0">
                <a:solidFill>
                  <a:srgbClr val="00B050"/>
                </a:solidFill>
              </a:rPr>
              <a:t>  &lt; 1 min </a:t>
            </a:r>
          </a:p>
          <a:p>
            <a:endParaRPr lang="en-US" dirty="0"/>
          </a:p>
          <a:p>
            <a:r>
              <a:rPr lang="en-US" dirty="0"/>
              <a:t>Course activity samples are provided for participants to take home.  These are not in the </a:t>
            </a:r>
            <a:r>
              <a:rPr lang="en-US" dirty="0" smtClean="0"/>
              <a:t>Participant </a:t>
            </a:r>
            <a:r>
              <a:rPr lang="en-US" dirty="0"/>
              <a:t>Handout packet but should be distributed to participants.  There are a couple slides that have the same info that is listed in the Participant Handout.  You can click through the slides or just give the participants time to look over the Sample Activities.</a:t>
            </a:r>
          </a:p>
          <a:p>
            <a:r>
              <a:rPr lang="en-US" dirty="0"/>
              <a:t> </a:t>
            </a:r>
          </a:p>
          <a:p>
            <a:pPr lvl="1"/>
            <a:r>
              <a:rPr lang="en-US" dirty="0"/>
              <a:t>To promote modeling throughout the curriculum, course activities that have been adapted from SIMIODE modeling scenarios are included in the materials for this workshop.  You are encouraged to use these activities in your own courses and to consider how you may</a:t>
            </a:r>
          </a:p>
          <a:p>
            <a:pPr lvl="1"/>
            <a:r>
              <a:rPr lang="en-US" dirty="0"/>
              <a:t>adapt other SIMIODE </a:t>
            </a:r>
          </a:p>
          <a:p>
            <a:pPr lvl="1"/>
            <a:r>
              <a:rPr lang="en-US" dirty="0"/>
              <a:t>scenarios for your </a:t>
            </a:r>
          </a:p>
          <a:p>
            <a:pPr lvl="1"/>
            <a:r>
              <a:rPr lang="en-US" dirty="0"/>
              <a:t>classes.    </a:t>
            </a:r>
          </a:p>
          <a:p>
            <a:r>
              <a:rPr lang="en-US" b="1" dirty="0"/>
              <a:t> </a:t>
            </a:r>
            <a:endParaRPr lang="en-US" dirty="0"/>
          </a:p>
          <a:p>
            <a:pPr lvl="1"/>
            <a:r>
              <a:rPr lang="en-US" b="1" dirty="0" err="1"/>
              <a:t>Retreive</a:t>
            </a:r>
            <a:r>
              <a:rPr lang="en-US" b="1" dirty="0"/>
              <a:t> your </a:t>
            </a:r>
          </a:p>
          <a:p>
            <a:pPr lvl="1"/>
            <a:r>
              <a:rPr lang="en-US" b="1" dirty="0"/>
              <a:t>Ready-to-use course </a:t>
            </a:r>
          </a:p>
          <a:p>
            <a:pPr lvl="1"/>
            <a:r>
              <a:rPr lang="en-US" b="1" dirty="0"/>
              <a:t>activities now.  </a:t>
            </a:r>
            <a:r>
              <a:rPr lang="en-US" dirty="0"/>
              <a:t>(There </a:t>
            </a:r>
          </a:p>
          <a:p>
            <a:pPr lvl="1"/>
            <a:r>
              <a:rPr lang="en-US" dirty="0"/>
              <a:t>should be 3 activities)</a:t>
            </a:r>
          </a:p>
          <a:p>
            <a:r>
              <a:rPr lang="en-US"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pPr/>
              <a:t>37</a:t>
            </a:fld>
            <a:endParaRPr lang="en-US" dirty="0"/>
          </a:p>
        </p:txBody>
      </p:sp>
      <p:pic>
        <p:nvPicPr>
          <p:cNvPr id="5" name="Picture 4"/>
          <p:cNvPicPr>
            <a:picLocks noChangeAspect="1"/>
          </p:cNvPicPr>
          <p:nvPr/>
        </p:nvPicPr>
        <p:blipFill rotWithShape="1">
          <a:blip r:embed="rId3"/>
          <a:srcRect t="15706"/>
          <a:stretch/>
        </p:blipFill>
        <p:spPr>
          <a:xfrm>
            <a:off x="3358262" y="7315561"/>
            <a:ext cx="3262740" cy="1933287"/>
          </a:xfrm>
          <a:prstGeom prst="rect">
            <a:avLst/>
          </a:prstGeom>
        </p:spPr>
      </p:pic>
      <p:sp>
        <p:nvSpPr>
          <p:cNvPr id="6" name="TextBox 5">
            <a:extLst>
              <a:ext uri="{FF2B5EF4-FFF2-40B4-BE49-F238E27FC236}">
                <a16:creationId xmlns:a16="http://schemas.microsoft.com/office/drawing/2014/main" id="{84770812-CCF6-4C46-9A2E-2C718ED4FD0C}"/>
              </a:ext>
            </a:extLst>
          </p:cNvPr>
          <p:cNvSpPr txBox="1"/>
          <p:nvPr/>
        </p:nvSpPr>
        <p:spPr>
          <a:xfrm rot="5400000">
            <a:off x="5566590" y="7855649"/>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8</a:t>
            </a:r>
          </a:p>
        </p:txBody>
      </p:sp>
    </p:spTree>
    <p:extLst>
      <p:ext uri="{BB962C8B-B14F-4D97-AF65-F5344CB8AC3E}">
        <p14:creationId xmlns:p14="http://schemas.microsoft.com/office/powerpoint/2010/main" val="1340659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00"/>
                </a:highlight>
              </a:rPr>
              <a:t>C.  Modeling Throughout the Curriculum.  Course Activity Samples: Slides 37-39, </a:t>
            </a:r>
            <a:r>
              <a:rPr lang="en-US" sz="1500" b="1" dirty="0">
                <a:highlight>
                  <a:srgbClr val="00FF00"/>
                </a:highlight>
              </a:rPr>
              <a:t>5-10 min </a:t>
            </a:r>
          </a:p>
          <a:p>
            <a:r>
              <a:rPr lang="en-US" dirty="0"/>
              <a:t>_______________________________________________________________________</a:t>
            </a:r>
          </a:p>
          <a:p>
            <a:r>
              <a:rPr lang="en-US" dirty="0"/>
              <a:t>This slide:</a:t>
            </a:r>
            <a:r>
              <a:rPr lang="en-US" sz="1500" b="1" dirty="0">
                <a:solidFill>
                  <a:srgbClr val="00B050"/>
                </a:solidFill>
              </a:rPr>
              <a:t>  2-4 min </a:t>
            </a:r>
          </a:p>
          <a:p>
            <a:r>
              <a:rPr lang="en-US" dirty="0"/>
              <a:t>Course activity samples:  </a:t>
            </a:r>
          </a:p>
          <a:p>
            <a:r>
              <a:rPr lang="en-US" dirty="0"/>
              <a:t>You can read the info on this and the next slide but also give the participants a little time to look over the Sample Activities.</a:t>
            </a:r>
          </a:p>
          <a:p>
            <a:endParaRPr lang="en-US" dirty="0"/>
          </a:p>
          <a:p>
            <a:pPr lvl="1"/>
            <a:r>
              <a:rPr lang="en-US" sz="1500" dirty="0"/>
              <a:t>The first two course activity samples can be used in a College Algebra course.  In the first sample, Exponential Decay Using Data and the TI-83/84 Calculator, students generate data by tossing dice, or using a phone app.  The second sample comes from the </a:t>
            </a:r>
            <a:r>
              <a:rPr lang="en-US" sz="1500" u="sng" dirty="0"/>
              <a:t>Ebola</a:t>
            </a:r>
            <a:r>
              <a:rPr lang="en-US" sz="1500" dirty="0"/>
              <a:t> scenario discussed earlier. </a:t>
            </a:r>
            <a:r>
              <a:rPr lang="en-US" sz="1500" b="1" i="1" dirty="0"/>
              <a:t>Take a couple minutes to look over the activities.</a:t>
            </a:r>
          </a:p>
        </p:txBody>
      </p:sp>
      <p:sp>
        <p:nvSpPr>
          <p:cNvPr id="4" name="Slide Number Placeholder 3"/>
          <p:cNvSpPr>
            <a:spLocks noGrp="1"/>
          </p:cNvSpPr>
          <p:nvPr>
            <p:ph type="sldNum" sz="quarter" idx="10"/>
          </p:nvPr>
        </p:nvSpPr>
        <p:spPr/>
        <p:txBody>
          <a:bodyPr/>
          <a:lstStyle/>
          <a:p>
            <a:fld id="{56F72A8E-5C07-4F1F-8ABA-BE28B88A55DD}" type="slidenum">
              <a:rPr lang="en-US" smtClean="0"/>
              <a:pPr/>
              <a:t>38</a:t>
            </a:fld>
            <a:endParaRPr lang="en-US" dirty="0"/>
          </a:p>
        </p:txBody>
      </p:sp>
      <p:pic>
        <p:nvPicPr>
          <p:cNvPr id="5" name="Picture 4"/>
          <p:cNvPicPr>
            <a:picLocks noChangeAspect="1"/>
          </p:cNvPicPr>
          <p:nvPr/>
        </p:nvPicPr>
        <p:blipFill rotWithShape="1">
          <a:blip r:embed="rId3"/>
          <a:srcRect t="13136"/>
          <a:stretch/>
        </p:blipFill>
        <p:spPr>
          <a:xfrm>
            <a:off x="3423964" y="7099324"/>
            <a:ext cx="3380873" cy="2071602"/>
          </a:xfrm>
          <a:prstGeom prst="rect">
            <a:avLst/>
          </a:prstGeom>
        </p:spPr>
      </p:pic>
      <p:sp>
        <p:nvSpPr>
          <p:cNvPr id="6" name="TextBox 5">
            <a:extLst>
              <a:ext uri="{FF2B5EF4-FFF2-40B4-BE49-F238E27FC236}">
                <a16:creationId xmlns:a16="http://schemas.microsoft.com/office/drawing/2014/main" id="{84770812-CCF6-4C46-9A2E-2C718ED4FD0C}"/>
              </a:ext>
            </a:extLst>
          </p:cNvPr>
          <p:cNvSpPr txBox="1"/>
          <p:nvPr/>
        </p:nvSpPr>
        <p:spPr>
          <a:xfrm rot="5400000">
            <a:off x="5566590" y="7822830"/>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8</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711"/>
          <a:stretch/>
        </p:blipFill>
        <p:spPr bwMode="auto">
          <a:xfrm>
            <a:off x="337215" y="7297171"/>
            <a:ext cx="1561677" cy="1950376"/>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 b="460"/>
          <a:stretch/>
        </p:blipFill>
        <p:spPr bwMode="auto">
          <a:xfrm>
            <a:off x="1982813" y="7297171"/>
            <a:ext cx="1564189" cy="1950376"/>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F215B296-553B-446D-903D-5AE3EAF2E656}"/>
              </a:ext>
            </a:extLst>
          </p:cNvPr>
          <p:cNvSpPr txBox="1"/>
          <p:nvPr/>
        </p:nvSpPr>
        <p:spPr>
          <a:xfrm>
            <a:off x="828197" y="6921876"/>
            <a:ext cx="2156685" cy="328438"/>
          </a:xfrm>
          <a:prstGeom prst="rect">
            <a:avLst/>
          </a:prstGeom>
          <a:noFill/>
          <a:ln>
            <a:solidFill>
              <a:schemeClr val="tx1"/>
            </a:solidFill>
          </a:ln>
        </p:spPr>
        <p:txBody>
          <a:bodyPr wrap="square" lIns="96661" tIns="48331" rIns="96661" bIns="48331" rtlCol="0">
            <a:spAutoFit/>
          </a:bodyPr>
          <a:lstStyle/>
          <a:p>
            <a:r>
              <a:rPr lang="en-US" sz="1500" dirty="0"/>
              <a:t>Sample Activities 1 and 2</a:t>
            </a:r>
          </a:p>
        </p:txBody>
      </p:sp>
    </p:spTree>
    <p:extLst>
      <p:ext uri="{BB962C8B-B14F-4D97-AF65-F5344CB8AC3E}">
        <p14:creationId xmlns:p14="http://schemas.microsoft.com/office/powerpoint/2010/main" val="701346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00"/>
                </a:highlight>
              </a:rPr>
              <a:t>C.  Modeling Throughout the Curriculum.  Course Activity Samples: Slides 37-39, </a:t>
            </a:r>
            <a:r>
              <a:rPr lang="en-US" sz="1500" b="1" dirty="0">
                <a:highlight>
                  <a:srgbClr val="00FF00"/>
                </a:highlight>
              </a:rPr>
              <a:t>5-10 min </a:t>
            </a:r>
          </a:p>
          <a:p>
            <a:r>
              <a:rPr lang="en-US" dirty="0"/>
              <a:t>_______________________________________________________________________</a:t>
            </a:r>
          </a:p>
          <a:p>
            <a:r>
              <a:rPr lang="en-US" dirty="0"/>
              <a:t>This slide:</a:t>
            </a:r>
            <a:r>
              <a:rPr lang="en-US" sz="1500" b="1" dirty="0">
                <a:solidFill>
                  <a:srgbClr val="00B050"/>
                </a:solidFill>
              </a:rPr>
              <a:t>  2-4 min </a:t>
            </a:r>
          </a:p>
          <a:p>
            <a:endParaRPr lang="en-US" dirty="0"/>
          </a:p>
          <a:p>
            <a:r>
              <a:rPr lang="en-US" dirty="0"/>
              <a:t>You can read the info on this slide but also give the participants a little time to look over the Sample Activities.</a:t>
            </a:r>
          </a:p>
          <a:p>
            <a:pPr lvl="1"/>
            <a:r>
              <a:rPr lang="en-US" sz="1500" dirty="0"/>
              <a:t>The third course activity sample is designed for a Calculus 2 course. While the topic of differential equations and direction fields are often included in the course, the relationship to the verbal description of the situation is not always incorporated.  Here, students will match the verbal description with the equations and the direction fields.  Other scenarios, such as the </a:t>
            </a:r>
            <a:r>
              <a:rPr lang="en-US" sz="1500" u="sng" dirty="0"/>
              <a:t>Word Propagation </a:t>
            </a:r>
            <a:r>
              <a:rPr lang="en-US" sz="1500" dirty="0"/>
              <a:t>and the </a:t>
            </a:r>
            <a:r>
              <a:rPr lang="en-US" sz="1500" u="sng" dirty="0"/>
              <a:t>Ebola</a:t>
            </a:r>
            <a:r>
              <a:rPr lang="en-US" sz="1500" dirty="0"/>
              <a:t> scenarios that we saw earlier can be used in a Calculus 2 course with little or no modification.  </a:t>
            </a:r>
            <a:r>
              <a:rPr lang="en-US" sz="1500" b="1" i="1" dirty="0"/>
              <a:t>Take a couple minutes to look over this activity </a:t>
            </a:r>
            <a:r>
              <a:rPr lang="en-US" sz="1500" dirty="0"/>
              <a:t>and to think about how some of the </a:t>
            </a:r>
          </a:p>
          <a:p>
            <a:pPr lvl="1"/>
            <a:r>
              <a:rPr lang="en-US" sz="1500" dirty="0"/>
              <a:t>activities featured earlier could be </a:t>
            </a:r>
          </a:p>
          <a:p>
            <a:pPr lvl="1"/>
            <a:r>
              <a:rPr lang="en-US" sz="1500" dirty="0"/>
              <a:t>adapted for calculus courses.</a:t>
            </a:r>
          </a:p>
          <a:p>
            <a:endParaRPr lang="en-US" dirty="0"/>
          </a:p>
        </p:txBody>
      </p:sp>
      <p:sp>
        <p:nvSpPr>
          <p:cNvPr id="4" name="Slide Number Placeholder 3"/>
          <p:cNvSpPr>
            <a:spLocks noGrp="1"/>
          </p:cNvSpPr>
          <p:nvPr>
            <p:ph type="sldNum" sz="quarter" idx="10"/>
          </p:nvPr>
        </p:nvSpPr>
        <p:spPr/>
        <p:txBody>
          <a:bodyPr/>
          <a:lstStyle/>
          <a:p>
            <a:r>
              <a:rPr lang="en-US" dirty="0"/>
              <a:t> </a:t>
            </a:r>
            <a:fld id="{56F72A8E-5C07-4F1F-8ABA-BE28B88A55DD}" type="slidenum">
              <a:rPr lang="en-US" smtClean="0"/>
              <a:pPr/>
              <a:t>39</a:t>
            </a:fld>
            <a:endParaRPr lang="en-US" dirty="0"/>
          </a:p>
        </p:txBody>
      </p:sp>
      <p:pic>
        <p:nvPicPr>
          <p:cNvPr id="5" name="Picture 4"/>
          <p:cNvPicPr>
            <a:picLocks noChangeAspect="1"/>
          </p:cNvPicPr>
          <p:nvPr/>
        </p:nvPicPr>
        <p:blipFill rotWithShape="1">
          <a:blip r:embed="rId3"/>
          <a:srcRect t="16900"/>
          <a:stretch/>
        </p:blipFill>
        <p:spPr>
          <a:xfrm>
            <a:off x="3877651" y="7429499"/>
            <a:ext cx="3031927" cy="1769627"/>
          </a:xfrm>
          <a:prstGeom prst="rect">
            <a:avLst/>
          </a:prstGeom>
        </p:spPr>
      </p:pic>
      <p:sp>
        <p:nvSpPr>
          <p:cNvPr id="6" name="TextBox 5">
            <a:extLst>
              <a:ext uri="{FF2B5EF4-FFF2-40B4-BE49-F238E27FC236}">
                <a16:creationId xmlns:a16="http://schemas.microsoft.com/office/drawing/2014/main" id="{84770812-CCF6-4C46-9A2E-2C718ED4FD0C}"/>
              </a:ext>
            </a:extLst>
          </p:cNvPr>
          <p:cNvSpPr txBox="1"/>
          <p:nvPr/>
        </p:nvSpPr>
        <p:spPr>
          <a:xfrm rot="5400000">
            <a:off x="5602273" y="7920174"/>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9</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429" y="7804575"/>
            <a:ext cx="2044943" cy="1567511"/>
          </a:xfrm>
          <a:prstGeom prst="rect">
            <a:avLst/>
          </a:prstGeom>
        </p:spPr>
      </p:pic>
      <p:sp>
        <p:nvSpPr>
          <p:cNvPr id="8" name="TextBox 7">
            <a:extLst>
              <a:ext uri="{FF2B5EF4-FFF2-40B4-BE49-F238E27FC236}">
                <a16:creationId xmlns:a16="http://schemas.microsoft.com/office/drawing/2014/main" id="{E2359551-E9CC-4998-AC5D-145F2CDDDA6F}"/>
              </a:ext>
            </a:extLst>
          </p:cNvPr>
          <p:cNvSpPr txBox="1"/>
          <p:nvPr/>
        </p:nvSpPr>
        <p:spPr>
          <a:xfrm rot="5400000">
            <a:off x="2522400" y="8458669"/>
            <a:ext cx="1658126" cy="282272"/>
          </a:xfrm>
          <a:prstGeom prst="rect">
            <a:avLst/>
          </a:prstGeom>
          <a:noFill/>
          <a:ln>
            <a:solidFill>
              <a:schemeClr val="tx1"/>
            </a:solidFill>
          </a:ln>
        </p:spPr>
        <p:txBody>
          <a:bodyPr wrap="square" lIns="96661" tIns="48331" rIns="96661" bIns="48331" rtlCol="0">
            <a:spAutoFit/>
          </a:bodyPr>
          <a:lstStyle/>
          <a:p>
            <a:pPr algn="ctr"/>
            <a:r>
              <a:rPr lang="en-US" sz="1200" dirty="0"/>
              <a:t>Sample Activity 3</a:t>
            </a:r>
          </a:p>
        </p:txBody>
      </p:sp>
    </p:spTree>
    <p:extLst>
      <p:ext uri="{BB962C8B-B14F-4D97-AF65-F5344CB8AC3E}">
        <p14:creationId xmlns:p14="http://schemas.microsoft.com/office/powerpoint/2010/main" val="103582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619125"/>
            <a:ext cx="4321175" cy="3240088"/>
          </a:xfrm>
        </p:spPr>
      </p:sp>
      <p:sp>
        <p:nvSpPr>
          <p:cNvPr id="3" name="Notes Placeholder 2"/>
          <p:cNvSpPr>
            <a:spLocks noGrp="1"/>
          </p:cNvSpPr>
          <p:nvPr>
            <p:ph type="body" idx="1"/>
          </p:nvPr>
        </p:nvSpPr>
        <p:spPr/>
        <p:txBody>
          <a:bodyPr/>
          <a:lstStyle/>
          <a:p>
            <a:r>
              <a:rPr lang="en-US" dirty="0">
                <a:highlight>
                  <a:srgbClr val="00FFFF"/>
                </a:highlight>
              </a:rPr>
              <a:t>A.  Introduction to SIMIODE, 2 slides, Slides 3-4.  </a:t>
            </a:r>
            <a:r>
              <a:rPr lang="en-US" sz="1500" b="1" dirty="0">
                <a:highlight>
                  <a:srgbClr val="00FFFF"/>
                </a:highlight>
              </a:rPr>
              <a:t>Total Time  2 min </a:t>
            </a:r>
          </a:p>
          <a:p>
            <a:r>
              <a:rPr lang="en-US" dirty="0"/>
              <a:t>_______________________________________________________________________</a:t>
            </a:r>
          </a:p>
          <a:p>
            <a:endParaRPr lang="en-US" dirty="0"/>
          </a:p>
          <a:p>
            <a:r>
              <a:rPr lang="en-US" dirty="0"/>
              <a:t>State the information on this slide.</a:t>
            </a:r>
            <a:r>
              <a:rPr lang="en-US" sz="1500" b="1" dirty="0">
                <a:solidFill>
                  <a:srgbClr val="00B050"/>
                </a:solidFill>
              </a:rPr>
              <a:t> ( &lt; 1 min )</a:t>
            </a:r>
          </a:p>
          <a:p>
            <a:endParaRPr lang="en-US" dirty="0"/>
          </a:p>
          <a:p>
            <a:pPr lvl="1"/>
            <a:r>
              <a:rPr lang="en-US" sz="1700" dirty="0"/>
              <a:t>SIMIODE offers materials and support for faculty who want to use modeling to motivate and teach differential equations. </a:t>
            </a:r>
          </a:p>
          <a:p>
            <a:pPr lvl="1"/>
            <a:endParaRPr lang="en-US" sz="1500" dirty="0"/>
          </a:p>
          <a:p>
            <a:pPr lvl="1"/>
            <a:r>
              <a:rPr lang="en-US" sz="1500" dirty="0"/>
              <a:t>Resources are also available for students and we will mention of few of those resources at the end of this session.</a:t>
            </a:r>
          </a:p>
          <a:p>
            <a:pPr lvl="1"/>
            <a:endParaRPr lang="en-US" sz="1500" dirty="0"/>
          </a:p>
          <a:p>
            <a:pPr lvl="1"/>
            <a:r>
              <a:rPr lang="en-US" sz="1700" dirty="0"/>
              <a:t>Everything in SIMIODE </a:t>
            </a:r>
          </a:p>
          <a:p>
            <a:pPr lvl="1"/>
            <a:r>
              <a:rPr lang="en-US" sz="1700" dirty="0"/>
              <a:t>is FREE and all materials are</a:t>
            </a:r>
          </a:p>
          <a:p>
            <a:pPr lvl="1"/>
            <a:r>
              <a:rPr lang="en-US" sz="1700" dirty="0"/>
              <a:t>offered according to a </a:t>
            </a:r>
          </a:p>
          <a:p>
            <a:pPr lvl="1"/>
            <a:r>
              <a:rPr lang="en-US" sz="1700" dirty="0"/>
              <a:t>Creative Commons </a:t>
            </a:r>
          </a:p>
          <a:p>
            <a:pPr lvl="1"/>
            <a:r>
              <a:rPr lang="en-US" sz="1700" dirty="0"/>
              <a:t>license. </a:t>
            </a:r>
          </a:p>
          <a:p>
            <a:endParaRPr lang="en-US" dirty="0"/>
          </a:p>
          <a:p>
            <a:endParaRPr lang="en-US" dirty="0"/>
          </a:p>
          <a:p>
            <a:r>
              <a:rPr lang="en-US" sz="1500" b="1" dirty="0">
                <a:solidFill>
                  <a:srgbClr val="00B050"/>
                </a:solidFill>
              </a:rPr>
              <a:t>NEXT SLIDE</a:t>
            </a:r>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t>4</a:t>
            </a:fld>
            <a:endParaRPr lang="en-US"/>
          </a:p>
        </p:txBody>
      </p:sp>
      <p:grpSp>
        <p:nvGrpSpPr>
          <p:cNvPr id="9" name="Group 8">
            <a:extLst>
              <a:ext uri="{FF2B5EF4-FFF2-40B4-BE49-F238E27FC236}">
                <a16:creationId xmlns:a16="http://schemas.microsoft.com/office/drawing/2014/main" id="{C2C0DA0C-96F7-47BB-8C8E-E17064F9BB03}"/>
              </a:ext>
            </a:extLst>
          </p:cNvPr>
          <p:cNvGrpSpPr>
            <a:grpSpLocks noChangeAspect="1"/>
          </p:cNvGrpSpPr>
          <p:nvPr/>
        </p:nvGrpSpPr>
        <p:grpSpPr>
          <a:xfrm>
            <a:off x="3195978" y="6544334"/>
            <a:ext cx="3534890" cy="2634917"/>
            <a:chOff x="2851218" y="6487200"/>
            <a:chExt cx="3841550" cy="2863502"/>
          </a:xfrm>
        </p:grpSpPr>
        <p:pic>
          <p:nvPicPr>
            <p:cNvPr id="5" name="Picture 4">
              <a:extLst>
                <a:ext uri="{FF2B5EF4-FFF2-40B4-BE49-F238E27FC236}">
                  <a16:creationId xmlns:a16="http://schemas.microsoft.com/office/drawing/2014/main" id="{06CF72CE-2FCF-4D72-90BB-069D87668AD2}"/>
                </a:ext>
              </a:extLst>
            </p:cNvPr>
            <p:cNvPicPr>
              <a:picLocks noChangeAspect="1"/>
            </p:cNvPicPr>
            <p:nvPr/>
          </p:nvPicPr>
          <p:blipFill>
            <a:blip r:embed="rId3"/>
            <a:stretch>
              <a:fillRect/>
            </a:stretch>
          </p:blipFill>
          <p:spPr>
            <a:xfrm>
              <a:off x="2851218" y="6487200"/>
              <a:ext cx="3841550" cy="2863502"/>
            </a:xfrm>
            <a:prstGeom prst="rect">
              <a:avLst/>
            </a:prstGeom>
          </p:spPr>
        </p:pic>
        <p:pic>
          <p:nvPicPr>
            <p:cNvPr id="6" name="Picture 5">
              <a:extLst>
                <a:ext uri="{FF2B5EF4-FFF2-40B4-BE49-F238E27FC236}">
                  <a16:creationId xmlns:a16="http://schemas.microsoft.com/office/drawing/2014/main" id="{B5B42488-0DC7-4D8F-96BE-9BBB6A6B261A}"/>
                </a:ext>
              </a:extLst>
            </p:cNvPr>
            <p:cNvPicPr>
              <a:picLocks noChangeAspect="1"/>
            </p:cNvPicPr>
            <p:nvPr/>
          </p:nvPicPr>
          <p:blipFill>
            <a:blip r:embed="rId4"/>
            <a:stretch>
              <a:fillRect/>
            </a:stretch>
          </p:blipFill>
          <p:spPr>
            <a:xfrm>
              <a:off x="5112696" y="7641203"/>
              <a:ext cx="1399894" cy="1261392"/>
            </a:xfrm>
            <a:prstGeom prst="rect">
              <a:avLst/>
            </a:prstGeom>
          </p:spPr>
        </p:pic>
        <p:sp>
          <p:nvSpPr>
            <p:cNvPr id="8" name="Rectangle 7">
              <a:extLst>
                <a:ext uri="{FF2B5EF4-FFF2-40B4-BE49-F238E27FC236}">
                  <a16:creationId xmlns:a16="http://schemas.microsoft.com/office/drawing/2014/main" id="{77251557-F4D1-432A-92CB-285EF86D1756}"/>
                </a:ext>
              </a:extLst>
            </p:cNvPr>
            <p:cNvSpPr/>
            <p:nvPr/>
          </p:nvSpPr>
          <p:spPr>
            <a:xfrm>
              <a:off x="3339548" y="8539701"/>
              <a:ext cx="1502796" cy="538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91277E96-8952-41A8-8340-5413755A7551}"/>
              </a:ext>
            </a:extLst>
          </p:cNvPr>
          <p:cNvSpPr txBox="1"/>
          <p:nvPr/>
        </p:nvSpPr>
        <p:spPr>
          <a:xfrm rot="5400000">
            <a:off x="5566590" y="7732837"/>
            <a:ext cx="2362400" cy="328295"/>
          </a:xfrm>
          <a:prstGeom prst="rect">
            <a:avLst/>
          </a:prstGeom>
          <a:noFill/>
          <a:ln>
            <a:solidFill>
              <a:schemeClr val="tx1"/>
            </a:solidFill>
          </a:ln>
        </p:spPr>
        <p:txBody>
          <a:bodyPr wrap="square" lIns="96661" tIns="48331" rIns="96661" bIns="48331" rtlCol="0">
            <a:spAutoFit/>
          </a:bodyPr>
          <a:lstStyle/>
          <a:p>
            <a:r>
              <a:rPr lang="en-US" sz="1500" dirty="0"/>
              <a:t>Participant Handout, Page 2</a:t>
            </a:r>
          </a:p>
        </p:txBody>
      </p:sp>
    </p:spTree>
    <p:extLst>
      <p:ext uri="{BB962C8B-B14F-4D97-AF65-F5344CB8AC3E}">
        <p14:creationId xmlns:p14="http://schemas.microsoft.com/office/powerpoint/2010/main" val="1923221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21213" y="550863"/>
            <a:ext cx="2314575" cy="1736725"/>
          </a:xfrm>
        </p:spPr>
      </p:sp>
      <p:sp>
        <p:nvSpPr>
          <p:cNvPr id="3" name="Notes Placeholder 2"/>
          <p:cNvSpPr>
            <a:spLocks noGrp="1"/>
          </p:cNvSpPr>
          <p:nvPr>
            <p:ph type="body" idx="1"/>
          </p:nvPr>
        </p:nvSpPr>
        <p:spPr>
          <a:xfrm>
            <a:off x="510363" y="961788"/>
            <a:ext cx="6294475" cy="8504185"/>
          </a:xfrm>
        </p:spPr>
        <p:txBody>
          <a:bodyPr/>
          <a:lstStyle/>
          <a:p>
            <a:r>
              <a:rPr lang="en-US" dirty="0">
                <a:highlight>
                  <a:srgbClr val="00FF00"/>
                </a:highlight>
              </a:rPr>
              <a:t>B. Modeling Throughout the Curriculum.  </a:t>
            </a:r>
          </a:p>
          <a:p>
            <a:r>
              <a:rPr lang="en-US" dirty="0">
                <a:highlight>
                  <a:srgbClr val="00FF00"/>
                </a:highlight>
              </a:rPr>
              <a:t>Discussion II:  </a:t>
            </a:r>
            <a:r>
              <a:rPr lang="en-US" b="1" dirty="0">
                <a:highlight>
                  <a:srgbClr val="00FF00"/>
                </a:highlight>
              </a:rPr>
              <a:t>TOTAL Time:  </a:t>
            </a:r>
            <a:r>
              <a:rPr lang="en-US" sz="1500" b="1" dirty="0">
                <a:highlight>
                  <a:srgbClr val="00FF00"/>
                </a:highlight>
              </a:rPr>
              <a:t>20-30 min </a:t>
            </a:r>
          </a:p>
          <a:p>
            <a:r>
              <a:rPr lang="en-US" dirty="0"/>
              <a:t>_______________________________________________</a:t>
            </a:r>
          </a:p>
          <a:p>
            <a:r>
              <a:rPr lang="en-US" sz="1500" dirty="0"/>
              <a:t>Small Group Discussion:</a:t>
            </a:r>
            <a:r>
              <a:rPr lang="en-US" sz="1500" b="1" dirty="0">
                <a:solidFill>
                  <a:srgbClr val="00B050"/>
                </a:solidFill>
              </a:rPr>
              <a:t>  15 min </a:t>
            </a:r>
          </a:p>
          <a:p>
            <a:r>
              <a:rPr lang="en-US" sz="1500" dirty="0"/>
              <a:t>Share with Large Group: </a:t>
            </a:r>
            <a:r>
              <a:rPr lang="en-US" sz="1500" b="1" dirty="0">
                <a:solidFill>
                  <a:srgbClr val="00B050"/>
                </a:solidFill>
              </a:rPr>
              <a:t>5-15 min</a:t>
            </a:r>
          </a:p>
          <a:p>
            <a:r>
              <a:rPr lang="en-US" dirty="0"/>
              <a:t>Finish by 1:47 to Leave a couple minutes for the next slide.</a:t>
            </a:r>
          </a:p>
          <a:p>
            <a:endParaRPr lang="en-US" dirty="0"/>
          </a:p>
          <a:p>
            <a:r>
              <a:rPr lang="en-US" dirty="0"/>
              <a:t>Discussion II: Sharing Experiences</a:t>
            </a:r>
          </a:p>
          <a:p>
            <a:pPr lvl="1"/>
            <a:r>
              <a:rPr lang="en-US" sz="1500" dirty="0"/>
              <a:t>This last discussion centers on sharing your experiences with using modeling in courses other than Differential Equations and the logistics involved in facilitating modeling activities.  There are likely too many questions for the time allotted. This is intentional so focus on the questions that are most relevant to your group based on your interests and experiences.</a:t>
            </a:r>
          </a:p>
          <a:p>
            <a:pPr lvl="1"/>
            <a:endParaRPr lang="en-US" sz="1100" dirty="0"/>
          </a:p>
          <a:p>
            <a:pPr lvl="1"/>
            <a:r>
              <a:rPr lang="en-US" sz="1500" dirty="0"/>
              <a:t>Please refer to Page 9 of your handout and use the given prompts and questions to guide your Discussion.  Begin by exchanging ideas within your small group and in 15 minutes, we’ll share our ideas with the entire group.</a:t>
            </a:r>
          </a:p>
          <a:p>
            <a:endParaRPr lang="en-US" dirty="0"/>
          </a:p>
          <a:p>
            <a:r>
              <a:rPr lang="en-US" dirty="0"/>
              <a:t>Discussion Prompts in the Handout: </a:t>
            </a:r>
          </a:p>
          <a:p>
            <a:endParaRPr lang="en-US" u="sng" dirty="0"/>
          </a:p>
          <a:p>
            <a:r>
              <a:rPr lang="en-US" u="sng" dirty="0"/>
              <a:t>Using Modeling Activities in Other Mathematics Courses</a:t>
            </a:r>
          </a:p>
          <a:p>
            <a:pPr marL="181240" indent="-181240">
              <a:buFont typeface="Arial" panose="020B0604020202020204" pitchFamily="34" charset="0"/>
              <a:buChar char="•"/>
            </a:pPr>
            <a:r>
              <a:rPr lang="en-US" dirty="0"/>
              <a:t>​Do you use modeling in courses other than Differential Equations and if so, what is one of your favorite activities?</a:t>
            </a:r>
          </a:p>
          <a:p>
            <a:pPr marL="181240" indent="-181240">
              <a:buFont typeface="Arial" panose="020B0604020202020204" pitchFamily="34" charset="0"/>
              <a:buChar char="•"/>
            </a:pPr>
            <a:r>
              <a:rPr lang="en-US" dirty="0"/>
              <a:t>Which topics from other courses lend themselves well to modeling activities?</a:t>
            </a:r>
          </a:p>
          <a:p>
            <a:pPr marL="181240" indent="-181240">
              <a:buFont typeface="Arial" panose="020B0604020202020204" pitchFamily="34" charset="0"/>
              <a:buChar char="•"/>
            </a:pPr>
            <a:r>
              <a:rPr lang="en-US" dirty="0"/>
              <a:t>For which courses or topics do you wish you had more modeling activity ideas?</a:t>
            </a:r>
          </a:p>
          <a:p>
            <a:pPr marL="181240" indent="-181240">
              <a:buFont typeface="Arial" panose="020B0604020202020204" pitchFamily="34" charset="0"/>
              <a:buChar char="•"/>
            </a:pPr>
            <a:r>
              <a:rPr lang="en-US" dirty="0"/>
              <a:t>Do you have favorite resources for ideas for modeling projects and activities?</a:t>
            </a:r>
          </a:p>
          <a:p>
            <a:r>
              <a:rPr lang="en-US" dirty="0"/>
              <a:t> </a:t>
            </a:r>
          </a:p>
          <a:p>
            <a:r>
              <a:rPr lang="en-US" u="sng" dirty="0"/>
              <a:t>Logistics of Facilitating Modeling Activities</a:t>
            </a:r>
          </a:p>
          <a:p>
            <a:pPr marL="181240" indent="-181240">
              <a:buFont typeface="Arial" panose="020B0604020202020204" pitchFamily="34" charset="0"/>
              <a:buChar char="•"/>
            </a:pPr>
            <a:r>
              <a:rPr lang="en-US" dirty="0"/>
              <a:t>How do you assign groups? Do the students self-select?  Do you pre-assign (randomly or intentionally)?  What are the pros and cons of the different methods of group assignment?</a:t>
            </a:r>
          </a:p>
          <a:p>
            <a:pPr marL="181240" indent="-181240">
              <a:buFont typeface="Arial" panose="020B0604020202020204" pitchFamily="34" charset="0"/>
              <a:buChar char="•"/>
            </a:pPr>
            <a:r>
              <a:rPr lang="en-US" dirty="0"/>
              <a:t>How large is your ideal group size?  Why?</a:t>
            </a:r>
          </a:p>
          <a:p>
            <a:pPr marL="181240" indent="-181240">
              <a:buFont typeface="Arial" panose="020B0604020202020204" pitchFamily="34" charset="0"/>
              <a:buChar char="•"/>
            </a:pPr>
            <a:r>
              <a:rPr lang="en-US" dirty="0"/>
              <a:t>What modeling activity formats have you used in your classes (in-class activity, out-of-class project, simulation, short exercise, other)?  </a:t>
            </a:r>
          </a:p>
          <a:p>
            <a:pPr marL="181240" indent="-181240">
              <a:buFont typeface="Arial" panose="020B0604020202020204" pitchFamily="34" charset="0"/>
              <a:buChar char="•"/>
            </a:pPr>
            <a:r>
              <a:rPr lang="en-US" dirty="0"/>
              <a:t>How do you assess group activities?</a:t>
            </a:r>
          </a:p>
          <a:p>
            <a:pPr marL="181240" indent="-181240">
              <a:buFont typeface="Arial" panose="020B0604020202020204" pitchFamily="34" charset="0"/>
              <a:buChar char="•"/>
            </a:pPr>
            <a:r>
              <a:rPr lang="en-US" dirty="0"/>
              <a:t>How does class size and room arrangement (tables, moveable seating, immoveable seating, computer classroom, etc.) impact each of the previous discussion points (group assignment method, group size, activity format, assessment)?</a:t>
            </a:r>
          </a:p>
          <a:p>
            <a:pPr lvl="0"/>
            <a:endParaRPr lang="en-US" sz="1300" dirty="0"/>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t>40</a:t>
            </a:fld>
            <a:endParaRPr lang="en-US"/>
          </a:p>
        </p:txBody>
      </p:sp>
    </p:spTree>
    <p:extLst>
      <p:ext uri="{BB962C8B-B14F-4D97-AF65-F5344CB8AC3E}">
        <p14:creationId xmlns:p14="http://schemas.microsoft.com/office/powerpoint/2010/main" val="2096529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a:xfrm>
            <a:off x="510363" y="3996735"/>
            <a:ext cx="6294475" cy="5259560"/>
          </a:xfrm>
        </p:spPr>
        <p:txBody>
          <a:bodyPr/>
          <a:lstStyle/>
          <a:p>
            <a:r>
              <a:rPr lang="en-US" dirty="0">
                <a:highlight>
                  <a:srgbClr val="00FFFF"/>
                </a:highlight>
              </a:rPr>
              <a:t>D.  Opportunities to Get Involved, 1 slide, </a:t>
            </a:r>
            <a:r>
              <a:rPr lang="en-US" sz="1500" b="1" dirty="0">
                <a:highlight>
                  <a:srgbClr val="00FFFF"/>
                </a:highlight>
              </a:rPr>
              <a:t>2 min </a:t>
            </a:r>
          </a:p>
          <a:p>
            <a:r>
              <a:rPr lang="en-US" dirty="0"/>
              <a:t>_______________________________________________________________________</a:t>
            </a:r>
          </a:p>
          <a:p>
            <a:r>
              <a:rPr lang="en-US" dirty="0"/>
              <a:t>This slide:</a:t>
            </a:r>
            <a:r>
              <a:rPr lang="en-US" sz="1500" b="1" dirty="0">
                <a:solidFill>
                  <a:srgbClr val="00B050"/>
                </a:solidFill>
              </a:rPr>
              <a:t> 2 min </a:t>
            </a:r>
          </a:p>
          <a:p>
            <a:endParaRPr lang="en-US" sz="900" b="1" dirty="0">
              <a:solidFill>
                <a:srgbClr val="00B050"/>
              </a:solidFill>
            </a:endParaRPr>
          </a:p>
          <a:p>
            <a:pPr lvl="0"/>
            <a:r>
              <a:rPr lang="en-US" dirty="0"/>
              <a:t>Opportunities to Get Involved</a:t>
            </a:r>
            <a:endParaRPr lang="en-US" sz="1000" dirty="0"/>
          </a:p>
          <a:p>
            <a:pPr lvl="1"/>
            <a:r>
              <a:rPr lang="en-US" sz="1400" dirty="0"/>
              <a:t>If you would like to get more involved with the movement to incorporate modeling across the curriculum, there are several great ways to do so.  First, consider becoming a contributor by turning some of your favorite differential equations modeling projects into scenarios to be published on SIMIODE. All scenarios are double-blind peer-reviewed.</a:t>
            </a:r>
          </a:p>
          <a:p>
            <a:pPr lvl="1"/>
            <a:endParaRPr lang="en-US" sz="1000" dirty="0"/>
          </a:p>
          <a:p>
            <a:pPr lvl="1"/>
            <a:r>
              <a:rPr lang="en-US" sz="1400" dirty="0"/>
              <a:t>SIMIODE has successfully run </a:t>
            </a:r>
            <a:r>
              <a:rPr lang="en-US" sz="1400" dirty="0" err="1"/>
              <a:t>Minicourses</a:t>
            </a:r>
            <a:r>
              <a:rPr lang="en-US" sz="1400" dirty="0"/>
              <a:t> at MathFest and Joint Mathematics Meetings as well as summer Developer Workshops and an MAA PREP workshop in the past.  The good news is that these opportunities will be offered again this year!</a:t>
            </a:r>
          </a:p>
          <a:p>
            <a:pPr lvl="1"/>
            <a:endParaRPr lang="en-US" sz="1000" dirty="0"/>
          </a:p>
          <a:p>
            <a:pPr lvl="1"/>
            <a:r>
              <a:rPr lang="en-US" sz="1400" dirty="0"/>
              <a:t>With new funding from the NSF, SIMIODE will be offering two summer workshops in Oregon in July 2019.  The first is a Developer Workshop for creating scenarios and the second is a Practitioner Workshop for instructors interested in teaching a modeling-based differential equations course.  The dates are in your handout.</a:t>
            </a:r>
          </a:p>
          <a:p>
            <a:pPr lvl="1"/>
            <a:endParaRPr lang="en-US" sz="1000" dirty="0"/>
          </a:p>
          <a:p>
            <a:pPr lvl="1"/>
            <a:r>
              <a:rPr lang="en-US" sz="1400" dirty="0"/>
              <a:t>Finally, join SIMIODE at MathFest in San Antonio for the Joint Meetings or Cincinnati for MathFest </a:t>
            </a:r>
            <a:r>
              <a:rPr lang="en-US" sz="1400" dirty="0" smtClean="0"/>
              <a:t>2019.  </a:t>
            </a:r>
            <a:r>
              <a:rPr lang="en-US" sz="1400" dirty="0"/>
              <a:t>Consider attending a minicourse and </a:t>
            </a:r>
          </a:p>
          <a:p>
            <a:pPr lvl="1"/>
            <a:r>
              <a:rPr lang="en-US" sz="1400" dirty="0"/>
              <a:t>Participating in the contributed paper sessions!</a:t>
            </a:r>
          </a:p>
          <a:p>
            <a:r>
              <a:rPr lang="en-US" sz="1400" b="1" dirty="0">
                <a:solidFill>
                  <a:srgbClr val="00B050"/>
                </a:solidFill>
              </a:rPr>
              <a:t>NEXT SLIDE</a:t>
            </a:r>
          </a:p>
        </p:txBody>
      </p:sp>
      <p:sp>
        <p:nvSpPr>
          <p:cNvPr id="4" name="Slide Number Placeholder 3"/>
          <p:cNvSpPr>
            <a:spLocks noGrp="1"/>
          </p:cNvSpPr>
          <p:nvPr>
            <p:ph type="sldNum" sz="quarter" idx="10"/>
          </p:nvPr>
        </p:nvSpPr>
        <p:spPr/>
        <p:txBody>
          <a:bodyPr/>
          <a:lstStyle/>
          <a:p>
            <a:fld id="{56F72A8E-5C07-4F1F-8ABA-BE28B88A55DD}" type="slidenum">
              <a:rPr lang="en-US" smtClean="0"/>
              <a:pPr/>
              <a:t>41</a:t>
            </a:fld>
            <a:endParaRPr lang="en-US" dirty="0"/>
          </a:p>
        </p:txBody>
      </p:sp>
      <p:sp>
        <p:nvSpPr>
          <p:cNvPr id="6" name="TextBox 5">
            <a:extLst>
              <a:ext uri="{FF2B5EF4-FFF2-40B4-BE49-F238E27FC236}">
                <a16:creationId xmlns:a16="http://schemas.microsoft.com/office/drawing/2014/main" id="{84770812-CCF6-4C46-9A2E-2C718ED4FD0C}"/>
              </a:ext>
            </a:extLst>
          </p:cNvPr>
          <p:cNvSpPr txBox="1"/>
          <p:nvPr/>
        </p:nvSpPr>
        <p:spPr>
          <a:xfrm rot="5400000">
            <a:off x="5676816" y="6849952"/>
            <a:ext cx="2465525" cy="328295"/>
          </a:xfrm>
          <a:prstGeom prst="rect">
            <a:avLst/>
          </a:prstGeom>
          <a:noFill/>
          <a:ln>
            <a:solidFill>
              <a:schemeClr val="tx1"/>
            </a:solidFill>
          </a:ln>
        </p:spPr>
        <p:txBody>
          <a:bodyPr wrap="square" lIns="96661" tIns="48331" rIns="96661" bIns="48331" rtlCol="0">
            <a:spAutoFit/>
          </a:bodyPr>
          <a:lstStyle/>
          <a:p>
            <a:r>
              <a:rPr lang="en-US" sz="1500" dirty="0"/>
              <a:t>Participant Handout, Page 10</a:t>
            </a:r>
          </a:p>
        </p:txBody>
      </p:sp>
    </p:spTree>
    <p:extLst>
      <p:ext uri="{BB962C8B-B14F-4D97-AF65-F5344CB8AC3E}">
        <p14:creationId xmlns:p14="http://schemas.microsoft.com/office/powerpoint/2010/main" val="3681585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pPr/>
              <a:t>42</a:t>
            </a:fld>
            <a:endParaRPr lang="en-US" dirty="0"/>
          </a:p>
        </p:txBody>
      </p:sp>
    </p:spTree>
    <p:extLst>
      <p:ext uri="{BB962C8B-B14F-4D97-AF65-F5344CB8AC3E}">
        <p14:creationId xmlns:p14="http://schemas.microsoft.com/office/powerpoint/2010/main" val="1792092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a:xfrm>
            <a:off x="510363" y="3996735"/>
            <a:ext cx="6294475" cy="5124405"/>
          </a:xfrm>
        </p:spPr>
        <p:txBody>
          <a:bodyPr/>
          <a:lstStyle/>
          <a:p>
            <a:endParaRPr lang="en-US" dirty="0"/>
          </a:p>
          <a:p>
            <a:r>
              <a:rPr lang="en-US" dirty="0"/>
              <a:t>This slide does not need to be discussed in detail. </a:t>
            </a:r>
          </a:p>
          <a:p>
            <a:endParaRPr lang="en-US" dirty="0"/>
          </a:p>
          <a:p>
            <a:pPr lvl="1"/>
            <a:r>
              <a:rPr lang="en-US" dirty="0"/>
              <a:t>Note that this Session of the workshop will run until 11:30 when we break for lunch.  For the bulk of this section, you will be working through a scenario as if you are student then a  Discussion will follow. </a:t>
            </a:r>
          </a:p>
          <a:p>
            <a:pPr lvl="1"/>
            <a:endParaRPr lang="en-US" dirty="0"/>
          </a:p>
          <a:p>
            <a:pPr lvl="1"/>
            <a:r>
              <a:rPr lang="en-US" dirty="0"/>
              <a:t>After lunch, during Session 2, the faculty will have a quick tour of SIMIODE.org and the offerings available there and then briefly review featured modeling scenarios.  Sample Course Activities will be provided to promote and inspire modeling throughout the curriculum.  We will conclude our time with a lengthy discussion of  sharing ideas and classroom experiences.</a:t>
            </a:r>
          </a:p>
          <a:p>
            <a:pPr lvl="1"/>
            <a:endParaRPr lang="en-US" b="1" dirty="0">
              <a:solidFill>
                <a:srgbClr val="00B050"/>
              </a:solidFill>
            </a:endParaRPr>
          </a:p>
          <a:p>
            <a:r>
              <a:rPr lang="en-US" sz="1500" b="1" dirty="0">
                <a:solidFill>
                  <a:srgbClr val="00B050"/>
                </a:solidFill>
              </a:rPr>
              <a:t>NEXT SLIDE</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56F72A8E-5C07-4F1F-8ABA-BE28B88A55DD}" type="slidenum">
              <a:rPr lang="en-US" smtClean="0"/>
              <a:t>5</a:t>
            </a:fld>
            <a:endParaRPr lang="en-US"/>
          </a:p>
        </p:txBody>
      </p:sp>
    </p:spTree>
    <p:extLst>
      <p:ext uri="{BB962C8B-B14F-4D97-AF65-F5344CB8AC3E}">
        <p14:creationId xmlns:p14="http://schemas.microsoft.com/office/powerpoint/2010/main" val="251093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a:xfrm>
            <a:off x="510363" y="3996735"/>
            <a:ext cx="6404787" cy="5337765"/>
          </a:xfrm>
        </p:spPr>
        <p:txBody>
          <a:bodyPr/>
          <a:lstStyle/>
          <a:p>
            <a:r>
              <a:rPr lang="en-US" dirty="0">
                <a:highlight>
                  <a:srgbClr val="00FF00"/>
                </a:highlight>
              </a:rPr>
              <a:t>B.  Sample a Scenario: Experience the Common Cold Spread Scenario, </a:t>
            </a:r>
            <a:r>
              <a:rPr lang="en-US" sz="1500" b="1" dirty="0">
                <a:highlight>
                  <a:srgbClr val="00FF00"/>
                </a:highlight>
              </a:rPr>
              <a:t>Total Time  40-45 min </a:t>
            </a:r>
          </a:p>
          <a:p>
            <a:r>
              <a:rPr lang="en-US" dirty="0"/>
              <a:t>______________________________________________________________________</a:t>
            </a:r>
          </a:p>
          <a:p>
            <a:r>
              <a:rPr lang="en-US" sz="1100" dirty="0"/>
              <a:t>This Slide: </a:t>
            </a:r>
            <a:r>
              <a:rPr lang="en-US" b="1" dirty="0"/>
              <a:t>( &lt; 1 min )</a:t>
            </a:r>
          </a:p>
          <a:p>
            <a:endParaRPr lang="en-US" sz="1000" dirty="0"/>
          </a:p>
          <a:p>
            <a:r>
              <a:rPr lang="en-US" sz="1600" dirty="0">
                <a:solidFill>
                  <a:schemeClr val="accent6">
                    <a:lumMod val="75000"/>
                  </a:schemeClr>
                </a:solidFill>
              </a:rPr>
              <a:t>The scenario activity we will sample today is a modification of the Common Cold Scenario by Corban Harwood.  The scenario would be appropriate for a first day or early semester activity.  Today’s workshop version is adapted from a multi-week project.</a:t>
            </a:r>
          </a:p>
          <a:p>
            <a:r>
              <a:rPr lang="en-US" dirty="0"/>
              <a:t>-- -- -- -- -- -- -- -- -- -- -- -- -- -- -- -- -- -- -- -- -- -- -- -- -- -- -- -- -- </a:t>
            </a:r>
          </a:p>
          <a:p>
            <a:endParaRPr lang="en-US" dirty="0">
              <a:solidFill>
                <a:schemeClr val="accent6">
                  <a:lumMod val="75000"/>
                </a:schemeClr>
              </a:solidFill>
            </a:endParaRPr>
          </a:p>
          <a:p>
            <a:r>
              <a:rPr lang="en-US" dirty="0"/>
              <a:t>The Facilitator comments for this section are notes only without a script.  The participants will be working together to run the simulation and work through the scenario handout.  Notes provided on the following slides will help you guide the participants and move them along, if needed,  to stay within the time allowance.  But we expect the participants to work in groups on the scenario independently of the slides.</a:t>
            </a:r>
          </a:p>
          <a:p>
            <a:endParaRPr lang="en-US" dirty="0"/>
          </a:p>
          <a:p>
            <a:r>
              <a:rPr lang="en-US" dirty="0"/>
              <a:t>The main goal of the  “Sample a Scenario” section of the workshop is to provide participants with an opportunity to experience one of the SIMIODE scenarios along with their students, thus getting a feel for the perspective of the student while also interacting directly with the students.</a:t>
            </a:r>
            <a:br>
              <a:rPr lang="en-US" dirty="0"/>
            </a:br>
            <a:endParaRPr lang="en-US" dirty="0"/>
          </a:p>
          <a:p>
            <a:r>
              <a:rPr lang="en-US" dirty="0"/>
              <a:t>There should be enough time for them to think about the problem, work through the “hands-on” simulation, plot the data, and choose the model.  </a:t>
            </a:r>
            <a:r>
              <a:rPr lang="en-US" dirty="0">
                <a:highlight>
                  <a:srgbClr val="FFFF00"/>
                </a:highlight>
              </a:rPr>
              <a:t>In order to allow enough time for the analysis and possible variations discussions, you may wish to provide the solution to the differential equation rather than having participants solve.  </a:t>
            </a:r>
            <a:r>
              <a:rPr lang="en-US" dirty="0"/>
              <a:t>There is a slide with the solution if you wish to use it.</a:t>
            </a:r>
          </a:p>
          <a:p>
            <a:endParaRPr lang="en-US" dirty="0"/>
          </a:p>
          <a:p>
            <a:r>
              <a:rPr lang="en-US" dirty="0"/>
              <a:t>Please see next slide for outline and section time limits. </a:t>
            </a:r>
          </a:p>
        </p:txBody>
      </p:sp>
      <p:sp>
        <p:nvSpPr>
          <p:cNvPr id="4" name="Slide Number Placeholder 3"/>
          <p:cNvSpPr>
            <a:spLocks noGrp="1"/>
          </p:cNvSpPr>
          <p:nvPr>
            <p:ph type="sldNum" sz="quarter" idx="10"/>
          </p:nvPr>
        </p:nvSpPr>
        <p:spPr/>
        <p:txBody>
          <a:bodyPr/>
          <a:lstStyle/>
          <a:p>
            <a:fld id="{B42ED776-6FE1-461E-BF77-81073BCD1A1C}" type="slidenum">
              <a:rPr lang="en-US" smtClean="0"/>
              <a:t>6</a:t>
            </a:fld>
            <a:endParaRPr lang="en-US"/>
          </a:p>
        </p:txBody>
      </p:sp>
    </p:spTree>
    <p:extLst>
      <p:ext uri="{BB962C8B-B14F-4D97-AF65-F5344CB8AC3E}">
        <p14:creationId xmlns:p14="http://schemas.microsoft.com/office/powerpoint/2010/main" val="221684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00"/>
                </a:highlight>
              </a:rPr>
              <a:t>B.  Sample a Scenario: Experience the Common Cold Spread Scenario, </a:t>
            </a:r>
            <a:r>
              <a:rPr lang="en-US" sz="1500" b="1" dirty="0">
                <a:highlight>
                  <a:srgbClr val="00FF00"/>
                </a:highlight>
              </a:rPr>
              <a:t>Total Time  40-45min </a:t>
            </a:r>
          </a:p>
          <a:p>
            <a:r>
              <a:rPr lang="en-US" dirty="0"/>
              <a:t>______________________________________________________________________</a:t>
            </a:r>
          </a:p>
          <a:p>
            <a:endParaRPr lang="en-US" dirty="0"/>
          </a:p>
          <a:p>
            <a:r>
              <a:rPr lang="en-US" dirty="0"/>
              <a:t>The entire length of this activity should be 40-45 minutes, ending by 11:18 to leave time for Discussion I among the faculty and students.  A couple minutes are needed at the end for the SIMIODE resources for students slide.</a:t>
            </a:r>
          </a:p>
          <a:p>
            <a:endParaRPr lang="en-US" dirty="0"/>
          </a:p>
          <a:p>
            <a:r>
              <a:rPr lang="en-US" dirty="0"/>
              <a:t>At the end of the allotted time for each section, participants should be guided to move on to the next section.  Giving a one-minute warning may be helpful.  Of course, if individual groups complete a section early, they should go ahead and proceed to the next section.  </a:t>
            </a:r>
          </a:p>
          <a:p>
            <a:endParaRPr lang="en-US" dirty="0"/>
          </a:p>
          <a:p>
            <a:r>
              <a:rPr lang="en-US" dirty="0"/>
              <a:t>There is a slide with Sample data and one with the solution to the differential equation.  These are included for your reference.  You may choose whether to display them or not based on the progress and questions of the participants.  In particular, to save time, you may wish to show the solution rather than having participants </a:t>
            </a:r>
            <a:r>
              <a:rPr lang="en-US" dirty="0" smtClean="0"/>
              <a:t>do </a:t>
            </a:r>
            <a:r>
              <a:rPr lang="en-US" dirty="0"/>
              <a:t>the solving.</a:t>
            </a:r>
          </a:p>
          <a:p>
            <a:r>
              <a:rPr lang="en-US" dirty="0"/>
              <a:t>-- -- -- -- -- -- -- -- -- -- -- -- -- -- -- -- -- -- -- -- -- -- -- -- -- -- -- -- -- </a:t>
            </a:r>
          </a:p>
          <a:p>
            <a:r>
              <a:rPr lang="en-US" sz="1500" dirty="0"/>
              <a:t>This Slide: </a:t>
            </a:r>
            <a:r>
              <a:rPr lang="en-US" sz="1700" b="1" dirty="0">
                <a:solidFill>
                  <a:srgbClr val="00B050"/>
                </a:solidFill>
              </a:rPr>
              <a:t>( 1 min) </a:t>
            </a:r>
            <a:endParaRPr lang="en-US" sz="1700" dirty="0"/>
          </a:p>
          <a:p>
            <a:endParaRPr lang="en-US" dirty="0"/>
          </a:p>
          <a:p>
            <a:r>
              <a:rPr lang="en-US" dirty="0"/>
              <a:t>Alert participants that you will be guiding them to move on to the next section when the time for the current section is running low (1 minute warning) but that they should proceed to the next section if they finish a section early. </a:t>
            </a:r>
          </a:p>
        </p:txBody>
      </p:sp>
      <p:sp>
        <p:nvSpPr>
          <p:cNvPr id="4" name="Slide Number Placeholder 3"/>
          <p:cNvSpPr>
            <a:spLocks noGrp="1"/>
          </p:cNvSpPr>
          <p:nvPr>
            <p:ph type="sldNum" sz="quarter" idx="10"/>
          </p:nvPr>
        </p:nvSpPr>
        <p:spPr/>
        <p:txBody>
          <a:bodyPr/>
          <a:lstStyle/>
          <a:p>
            <a:fld id="{B42ED776-6FE1-461E-BF77-81073BCD1A1C}" type="slidenum">
              <a:rPr lang="en-US" smtClean="0"/>
              <a:t>7</a:t>
            </a:fld>
            <a:endParaRPr lang="en-US"/>
          </a:p>
        </p:txBody>
      </p:sp>
    </p:spTree>
    <p:extLst>
      <p:ext uri="{BB962C8B-B14F-4D97-AF65-F5344CB8AC3E}">
        <p14:creationId xmlns:p14="http://schemas.microsoft.com/office/powerpoint/2010/main" val="26748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p:txBody>
          <a:bodyPr/>
          <a:lstStyle/>
          <a:p>
            <a:r>
              <a:rPr lang="en-US" dirty="0">
                <a:highlight>
                  <a:srgbClr val="00FF00"/>
                </a:highlight>
              </a:rPr>
              <a:t>B.  Sample a Scenario: Experience the Common Cold Spread Scenario, </a:t>
            </a:r>
            <a:r>
              <a:rPr lang="en-US" sz="1500" b="1" dirty="0">
                <a:highlight>
                  <a:srgbClr val="00FF00"/>
                </a:highlight>
              </a:rPr>
              <a:t>Total Time  40-45 min </a:t>
            </a:r>
          </a:p>
          <a:p>
            <a:r>
              <a:rPr lang="en-US" dirty="0"/>
              <a:t>______________________________________________________________________</a:t>
            </a:r>
          </a:p>
          <a:p>
            <a:endParaRPr lang="en-US" dirty="0"/>
          </a:p>
          <a:p>
            <a:r>
              <a:rPr lang="en-US" sz="1500" dirty="0"/>
              <a:t>Statement and Set-Up  </a:t>
            </a:r>
            <a:r>
              <a:rPr lang="en-US" sz="1700" b="1" dirty="0">
                <a:solidFill>
                  <a:srgbClr val="00B050"/>
                </a:solidFill>
              </a:rPr>
              <a:t>(4 min)</a:t>
            </a:r>
          </a:p>
          <a:p>
            <a:endParaRPr lang="en-US" dirty="0"/>
          </a:p>
          <a:p>
            <a:r>
              <a:rPr lang="en-US" dirty="0"/>
              <a:t>Inform participants that they should get into groups (student teams with their faculty member)</a:t>
            </a:r>
          </a:p>
          <a:p>
            <a:endParaRPr lang="en-US" dirty="0"/>
          </a:p>
          <a:p>
            <a:r>
              <a:rPr lang="en-US" dirty="0"/>
              <a:t>Distribute beans and a cup (optional) to each group.</a:t>
            </a:r>
          </a:p>
          <a:p>
            <a:r>
              <a:rPr lang="en-US" dirty="0"/>
              <a:t>Distribute the scenario handout to all students and faculty.</a:t>
            </a:r>
          </a:p>
          <a:p>
            <a:endParaRPr lang="en-US" dirty="0"/>
          </a:p>
          <a:p>
            <a:r>
              <a:rPr lang="en-US" dirty="0"/>
              <a:t>Participants read the STATEMENT on page 1 of the  Workshop Version scenario handout.</a:t>
            </a:r>
          </a:p>
          <a:p>
            <a:endParaRPr lang="en-US" dirty="0"/>
          </a:p>
          <a:p>
            <a:r>
              <a:rPr lang="en-US" dirty="0"/>
              <a:t>The residence hall floor plan is the last page of the packet.</a:t>
            </a:r>
          </a:p>
          <a:p>
            <a:endParaRPr lang="en-US" dirty="0"/>
          </a:p>
          <a:p>
            <a:r>
              <a:rPr lang="en-US" dirty="0"/>
              <a:t>Each group uses one floor plan.  They should fold the paper as pictured to create walls to contain the beans as they re dropped. </a:t>
            </a:r>
          </a:p>
          <a:p>
            <a:endParaRPr lang="en-US" dirty="0"/>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B42ED776-6FE1-461E-BF77-81073BCD1A1C}" type="slidenum">
              <a:rPr lang="en-US" smtClean="0"/>
              <a:t>8</a:t>
            </a:fld>
            <a:endParaRPr lang="en-US"/>
          </a:p>
        </p:txBody>
      </p:sp>
    </p:spTree>
    <p:extLst>
      <p:ext uri="{BB962C8B-B14F-4D97-AF65-F5344CB8AC3E}">
        <p14:creationId xmlns:p14="http://schemas.microsoft.com/office/powerpoint/2010/main" val="266459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8800"/>
            <a:ext cx="4321175" cy="3240088"/>
          </a:xfrm>
        </p:spPr>
      </p:sp>
      <p:sp>
        <p:nvSpPr>
          <p:cNvPr id="3" name="Notes Placeholder 2"/>
          <p:cNvSpPr>
            <a:spLocks noGrp="1"/>
          </p:cNvSpPr>
          <p:nvPr>
            <p:ph type="body" idx="1"/>
          </p:nvPr>
        </p:nvSpPr>
        <p:spPr>
          <a:xfrm>
            <a:off x="510363" y="4003085"/>
            <a:ext cx="6294475" cy="4889957"/>
          </a:xfrm>
        </p:spPr>
        <p:txBody>
          <a:bodyPr/>
          <a:lstStyle/>
          <a:p>
            <a:r>
              <a:rPr lang="en-US" dirty="0">
                <a:highlight>
                  <a:srgbClr val="00FF00"/>
                </a:highlight>
              </a:rPr>
              <a:t>B.  Sample a Scenario: Experience the Common Cold Spread Scenario, </a:t>
            </a:r>
            <a:r>
              <a:rPr lang="en-US" sz="1500" b="1" dirty="0">
                <a:highlight>
                  <a:srgbClr val="00FF00"/>
                </a:highlight>
              </a:rPr>
              <a:t>Total Time  40-45 min </a:t>
            </a:r>
          </a:p>
          <a:p>
            <a:r>
              <a:rPr lang="en-US" dirty="0"/>
              <a:t>______________________________________________________________________</a:t>
            </a:r>
          </a:p>
          <a:p>
            <a:endParaRPr lang="en-US" dirty="0"/>
          </a:p>
          <a:p>
            <a:r>
              <a:rPr lang="en-US" sz="1500" dirty="0"/>
              <a:t>Simulation </a:t>
            </a:r>
            <a:r>
              <a:rPr lang="en-US" sz="1700" b="1" dirty="0">
                <a:solidFill>
                  <a:srgbClr val="00B050"/>
                </a:solidFill>
              </a:rPr>
              <a:t>(8 min)</a:t>
            </a:r>
          </a:p>
          <a:p>
            <a:endParaRPr lang="en-US" dirty="0"/>
          </a:p>
          <a:p>
            <a:r>
              <a:rPr lang="en-US" dirty="0"/>
              <a:t>Note, we will be using </a:t>
            </a:r>
            <a:r>
              <a:rPr lang="en-US" i="1" dirty="0"/>
              <a:t>N</a:t>
            </a:r>
            <a:r>
              <a:rPr lang="en-US" dirty="0"/>
              <a:t> = 30 </a:t>
            </a:r>
            <a:r>
              <a:rPr lang="en-US" dirty="0" smtClean="0"/>
              <a:t>residents (beans) </a:t>
            </a:r>
            <a:r>
              <a:rPr lang="en-US" dirty="0"/>
              <a:t>and </a:t>
            </a:r>
            <a:r>
              <a:rPr lang="en-US" i="1" dirty="0"/>
              <a:t>y</a:t>
            </a:r>
            <a:r>
              <a:rPr lang="en-US" i="1" baseline="-25000" dirty="0"/>
              <a:t>0</a:t>
            </a:r>
            <a:r>
              <a:rPr lang="en-US" dirty="0"/>
              <a:t> = 3 for our simulation.</a:t>
            </a:r>
          </a:p>
          <a:p>
            <a:endParaRPr lang="en-US" dirty="0"/>
          </a:p>
          <a:p>
            <a:r>
              <a:rPr lang="en-US" dirty="0" smtClean="0"/>
              <a:t>Initially 3 </a:t>
            </a:r>
            <a:r>
              <a:rPr lang="en-US" dirty="0"/>
              <a:t>beans should be set </a:t>
            </a:r>
            <a:r>
              <a:rPr lang="en-US" dirty="0" smtClean="0"/>
              <a:t>aside </a:t>
            </a:r>
            <a:r>
              <a:rPr lang="en-US" dirty="0"/>
              <a:t>(since </a:t>
            </a:r>
            <a:r>
              <a:rPr lang="en-US" i="1" dirty="0"/>
              <a:t>y</a:t>
            </a:r>
            <a:r>
              <a:rPr lang="en-US" i="1" baseline="-25000" dirty="0"/>
              <a:t>0</a:t>
            </a:r>
            <a:r>
              <a:rPr lang="en-US" dirty="0"/>
              <a:t> = 3) and only 27 beans tossed at round 1. </a:t>
            </a:r>
          </a:p>
          <a:p>
            <a:endParaRPr lang="en-US" dirty="0"/>
          </a:p>
          <a:p>
            <a:r>
              <a:rPr lang="en-US" dirty="0"/>
              <a:t>Suggest participants read the simulation steps before beginning the simulation.</a:t>
            </a:r>
          </a:p>
        </p:txBody>
      </p:sp>
      <p:sp>
        <p:nvSpPr>
          <p:cNvPr id="4" name="Slide Number Placeholder 3"/>
          <p:cNvSpPr>
            <a:spLocks noGrp="1"/>
          </p:cNvSpPr>
          <p:nvPr>
            <p:ph type="sldNum" sz="quarter" idx="10"/>
          </p:nvPr>
        </p:nvSpPr>
        <p:spPr/>
        <p:txBody>
          <a:bodyPr/>
          <a:lstStyle/>
          <a:p>
            <a:fld id="{B42ED776-6FE1-461E-BF77-81073BCD1A1C}" type="slidenum">
              <a:rPr lang="en-US" smtClean="0"/>
              <a:t>9</a:t>
            </a:fld>
            <a:endParaRPr lang="en-US"/>
          </a:p>
        </p:txBody>
      </p:sp>
    </p:spTree>
    <p:extLst>
      <p:ext uri="{BB962C8B-B14F-4D97-AF65-F5344CB8AC3E}">
        <p14:creationId xmlns:p14="http://schemas.microsoft.com/office/powerpoint/2010/main" val="226668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2">
                    <a:lumMod val="75000"/>
                  </a:schemeClr>
                </a:solidFill>
                <a:latin typeface="Corbel" panose="020B0503020204020204" pitchFamily="34" charset="0"/>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1">
                    <a:lumMod val="75000"/>
                    <a:lumOff val="25000"/>
                  </a:schemeClr>
                </a:solidFill>
                <a:latin typeface="Corbel" panose="020B0503020204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905744" y="4343400"/>
            <a:ext cx="7406640"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5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grpSp>
        <p:nvGrpSpPr>
          <p:cNvPr id="10" name="Group 9">
            <a:extLst>
              <a:ext uri="{FF2B5EF4-FFF2-40B4-BE49-F238E27FC236}">
                <a16:creationId xmlns:a16="http://schemas.microsoft.com/office/drawing/2014/main" id="{E1C09EEE-F30B-4020-BDC7-C5C4C380D93A}"/>
              </a:ext>
            </a:extLst>
          </p:cNvPr>
          <p:cNvGrpSpPr/>
          <p:nvPr userDrawn="1"/>
        </p:nvGrpSpPr>
        <p:grpSpPr>
          <a:xfrm>
            <a:off x="2448095" y="5544058"/>
            <a:ext cx="1219975" cy="1256792"/>
            <a:chOff x="7800509" y="5601209"/>
            <a:chExt cx="1219975" cy="1256792"/>
          </a:xfrm>
        </p:grpSpPr>
        <p:pic>
          <p:nvPicPr>
            <p:cNvPr id="11" name="Picture 10">
              <a:extLst>
                <a:ext uri="{FF2B5EF4-FFF2-40B4-BE49-F238E27FC236}">
                  <a16:creationId xmlns:a16="http://schemas.microsoft.com/office/drawing/2014/main" id="{E8DC7B8A-23B3-48F6-A3F1-0B5FEDBE8BED}"/>
                </a:ext>
              </a:extLst>
            </p:cNvPr>
            <p:cNvPicPr/>
            <p:nvPr userDrawn="1"/>
          </p:nvPicPr>
          <p:blipFill>
            <a:blip r:embed="rId2">
              <a:extLst>
                <a:ext uri="{BEBA8EAE-BF5A-486C-A8C5-ECC9F3942E4B}">
                  <a14:imgProps xmlns:a14="http://schemas.microsoft.com/office/drawing/2010/main">
                    <a14:imgLayer r:embed="rId3">
                      <a14:imgEffect>
                        <a14:backgroundRemoval t="2174" b="96196" l="0" r="100000"/>
                      </a14:imgEffect>
                    </a14:imgLayer>
                  </a14:imgProps>
                </a:ext>
                <a:ext uri="{28A0092B-C50C-407E-A947-70E740481C1C}">
                  <a14:useLocalDpi xmlns:a14="http://schemas.microsoft.com/office/drawing/2010/main" val="0"/>
                </a:ext>
              </a:extLst>
            </a:blip>
            <a:srcRect/>
            <a:stretch>
              <a:fillRect/>
            </a:stretch>
          </p:blipFill>
          <p:spPr bwMode="auto">
            <a:xfrm>
              <a:off x="7800509" y="5601209"/>
              <a:ext cx="1219975" cy="1256792"/>
            </a:xfrm>
            <a:prstGeom prst="rect">
              <a:avLst/>
            </a:prstGeom>
            <a:noFill/>
            <a:ln>
              <a:noFill/>
            </a:ln>
          </p:spPr>
        </p:pic>
        <p:sp>
          <p:nvSpPr>
            <p:cNvPr id="12" name="Oval 11">
              <a:extLst>
                <a:ext uri="{FF2B5EF4-FFF2-40B4-BE49-F238E27FC236}">
                  <a16:creationId xmlns:a16="http://schemas.microsoft.com/office/drawing/2014/main" id="{9D2DE102-39A9-4D89-8FFD-7F3E9DEEA37F}"/>
                </a:ext>
              </a:extLst>
            </p:cNvPr>
            <p:cNvSpPr/>
            <p:nvPr userDrawn="1"/>
          </p:nvSpPr>
          <p:spPr>
            <a:xfrm>
              <a:off x="7821095" y="5630343"/>
              <a:ext cx="1159512" cy="1165614"/>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416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7" name="Content Placeholder 9">
            <a:extLst>
              <a:ext uri="{FF2B5EF4-FFF2-40B4-BE49-F238E27FC236}">
                <a16:creationId xmlns:a16="http://schemas.microsoft.com/office/drawing/2014/main" id="{79E81A23-64D3-4F6C-B92B-20C1A2F99105}"/>
              </a:ext>
            </a:extLst>
          </p:cNvPr>
          <p:cNvPicPr>
            <a:picLocks noChangeAspect="1"/>
          </p:cNvPicPr>
          <p:nvPr userDrawn="1"/>
        </p:nvPicPr>
        <p:blipFill>
          <a:blip r:embed="rId2"/>
          <a:stretch>
            <a:fillRect/>
          </a:stretch>
        </p:blipFill>
        <p:spPr>
          <a:xfrm>
            <a:off x="-1" y="-52490"/>
            <a:ext cx="5896459" cy="4967566"/>
          </a:xfrm>
          <a:prstGeom prst="rect">
            <a:avLst/>
          </a:prstGeom>
        </p:spPr>
      </p:pic>
    </p:spTree>
    <p:extLst>
      <p:ext uri="{BB962C8B-B14F-4D97-AF65-F5344CB8AC3E}">
        <p14:creationId xmlns:p14="http://schemas.microsoft.com/office/powerpoint/2010/main" val="205795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505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264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543801" cy="1450757"/>
          </a:xfrm>
        </p:spPr>
        <p:txBody>
          <a:bodyPr/>
          <a:lstStyle>
            <a:lvl1pPr>
              <a:defRPr>
                <a:latin typeface="Corbel" panose="020B05030202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latin typeface="Corbel" panose="020B0503020204020204" pitchFamily="34" charset="0"/>
              </a:defRPr>
            </a:lvl1pPr>
            <a:lvl2pPr>
              <a:defRPr>
                <a:solidFill>
                  <a:schemeClr val="tx1">
                    <a:lumMod val="75000"/>
                    <a:lumOff val="25000"/>
                  </a:schemeClr>
                </a:solidFill>
                <a:latin typeface="Corbel" panose="020B0503020204020204" pitchFamily="34" charset="0"/>
              </a:defRPr>
            </a:lvl2pPr>
            <a:lvl3pPr>
              <a:defRPr>
                <a:solidFill>
                  <a:schemeClr val="tx1">
                    <a:lumMod val="75000"/>
                    <a:lumOff val="25000"/>
                  </a:schemeClr>
                </a:solidFill>
                <a:latin typeface="Corbel" panose="020B0503020204020204" pitchFamily="34" charset="0"/>
              </a:defRPr>
            </a:lvl3pPr>
            <a:lvl4pPr>
              <a:defRPr>
                <a:solidFill>
                  <a:schemeClr val="tx1">
                    <a:lumMod val="75000"/>
                    <a:lumOff val="25000"/>
                  </a:schemeClr>
                </a:solidFill>
                <a:latin typeface="Corbel" panose="020B0503020204020204" pitchFamily="34" charset="0"/>
              </a:defRPr>
            </a:lvl4pPr>
            <a:lvl5pPr>
              <a:defRPr>
                <a:solidFill>
                  <a:schemeClr val="tx1">
                    <a:lumMod val="75000"/>
                    <a:lumOff val="25000"/>
                  </a:schemeClr>
                </a:solidFill>
                <a:latin typeface="Corbel" panose="020B05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158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631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907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543801" cy="1450757"/>
          </a:xfrm>
        </p:spPr>
        <p:txBody>
          <a:bodyPr/>
          <a:lstStyle/>
          <a:p>
            <a:r>
              <a:rPr lang="en-US" dirty="0"/>
              <a:t>Click to edit Master title style</a:t>
            </a:r>
          </a:p>
        </p:txBody>
      </p:sp>
    </p:spTree>
    <p:extLst>
      <p:ext uri="{BB962C8B-B14F-4D97-AF65-F5344CB8AC3E}">
        <p14:creationId xmlns:p14="http://schemas.microsoft.com/office/powerpoint/2010/main" val="65412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gradFill flip="none" rotWithShape="1">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
            <a:extLst>
              <a:ext uri="{FF2B5EF4-FFF2-40B4-BE49-F238E27FC236}">
                <a16:creationId xmlns:a16="http://schemas.microsoft.com/office/drawing/2014/main" id="{E4A7D85F-2F90-4560-ABBB-21C70B43FB8F}"/>
              </a:ext>
            </a:extLst>
          </p:cNvPr>
          <p:cNvSpPr/>
          <p:nvPr userDrawn="1"/>
        </p:nvSpPr>
        <p:spPr>
          <a:xfrm>
            <a:off x="2382" y="6400800"/>
            <a:ext cx="9141619"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5E8EFBDC-7DCF-40D9-8718-823E0C98141F}"/>
              </a:ext>
            </a:extLst>
          </p:cNvPr>
          <p:cNvSpPr/>
          <p:nvPr userDrawn="1"/>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52C6FFB8-9A38-4FA7-89EA-88F2DD11C3F4}"/>
              </a:ext>
            </a:extLst>
          </p:cNvPr>
          <p:cNvCxnSpPr/>
          <p:nvPr userDrawn="1"/>
        </p:nvCxnSpPr>
        <p:spPr>
          <a:xfrm>
            <a:off x="895149" y="1737845"/>
            <a:ext cx="7475220"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03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a:extLst>
              <a:ext uri="{FF2B5EF4-FFF2-40B4-BE49-F238E27FC236}">
                <a16:creationId xmlns:a16="http://schemas.microsoft.com/office/drawing/2014/main" id="{CF3BDC33-9837-4F23-9538-D20496720977}"/>
              </a:ext>
            </a:extLst>
          </p:cNvPr>
          <p:cNvGrpSpPr/>
          <p:nvPr userDrawn="1"/>
        </p:nvGrpSpPr>
        <p:grpSpPr>
          <a:xfrm>
            <a:off x="7800509" y="5601209"/>
            <a:ext cx="1219975" cy="1256792"/>
            <a:chOff x="7800509" y="5601209"/>
            <a:chExt cx="1219975" cy="1256792"/>
          </a:xfrm>
        </p:grpSpPr>
        <p:pic>
          <p:nvPicPr>
            <p:cNvPr id="11" name="Picture 10">
              <a:extLst>
                <a:ext uri="{FF2B5EF4-FFF2-40B4-BE49-F238E27FC236}">
                  <a16:creationId xmlns:a16="http://schemas.microsoft.com/office/drawing/2014/main" id="{33F39EBB-6771-41A8-8DDF-3603763AB08C}"/>
                </a:ext>
              </a:extLst>
            </p:cNvPr>
            <p:cNvPicPr/>
            <p:nvPr userDrawn="1"/>
          </p:nvPicPr>
          <p:blipFill>
            <a:blip r:embed="rId2">
              <a:extLst>
                <a:ext uri="{BEBA8EAE-BF5A-486C-A8C5-ECC9F3942E4B}">
                  <a14:imgProps xmlns:a14="http://schemas.microsoft.com/office/drawing/2010/main">
                    <a14:imgLayer r:embed="rId3">
                      <a14:imgEffect>
                        <a14:backgroundRemoval t="2174" b="96196" l="0" r="100000"/>
                      </a14:imgEffect>
                    </a14:imgLayer>
                  </a14:imgProps>
                </a:ext>
                <a:ext uri="{28A0092B-C50C-407E-A947-70E740481C1C}">
                  <a14:useLocalDpi xmlns:a14="http://schemas.microsoft.com/office/drawing/2010/main" val="0"/>
                </a:ext>
              </a:extLst>
            </a:blip>
            <a:srcRect/>
            <a:stretch>
              <a:fillRect/>
            </a:stretch>
          </p:blipFill>
          <p:spPr bwMode="auto">
            <a:xfrm>
              <a:off x="7800509" y="5601209"/>
              <a:ext cx="1219975" cy="1256792"/>
            </a:xfrm>
            <a:prstGeom prst="rect">
              <a:avLst/>
            </a:prstGeom>
            <a:noFill/>
            <a:ln>
              <a:noFill/>
            </a:ln>
          </p:spPr>
        </p:pic>
        <p:sp>
          <p:nvSpPr>
            <p:cNvPr id="12" name="Oval 11">
              <a:extLst>
                <a:ext uri="{FF2B5EF4-FFF2-40B4-BE49-F238E27FC236}">
                  <a16:creationId xmlns:a16="http://schemas.microsoft.com/office/drawing/2014/main" id="{1D2989C1-6B86-4423-A080-CFA14A6ABC94}"/>
                </a:ext>
              </a:extLst>
            </p:cNvPr>
            <p:cNvSpPr/>
            <p:nvPr userDrawn="1"/>
          </p:nvSpPr>
          <p:spPr>
            <a:xfrm>
              <a:off x="7821095" y="5630343"/>
              <a:ext cx="1159512" cy="1165614"/>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4000D30F-0DF2-490C-B5AF-74EE1BD26955}"/>
              </a:ext>
            </a:extLst>
          </p:cNvPr>
          <p:cNvSpPr txBox="1"/>
          <p:nvPr userDrawn="1"/>
        </p:nvSpPr>
        <p:spPr>
          <a:xfrm>
            <a:off x="6027486" y="6352566"/>
            <a:ext cx="2020529" cy="307777"/>
          </a:xfrm>
          <a:prstGeom prst="rect">
            <a:avLst/>
          </a:prstGeom>
          <a:noFill/>
        </p:spPr>
        <p:txBody>
          <a:bodyPr wrap="square" rtlCol="0">
            <a:spAutoFit/>
          </a:bodyPr>
          <a:lstStyle/>
          <a:p>
            <a:r>
              <a:rPr lang="en-US" sz="1400" b="1" dirty="0">
                <a:solidFill>
                  <a:schemeClr val="accent1"/>
                </a:solidFill>
                <a:latin typeface="Arial Black" panose="020B0A04020102020204" pitchFamily="34" charset="0"/>
              </a:rPr>
              <a:t>www.simiode.org</a:t>
            </a:r>
          </a:p>
        </p:txBody>
      </p:sp>
    </p:spTree>
    <p:extLst>
      <p:ext uri="{BB962C8B-B14F-4D97-AF65-F5344CB8AC3E}">
        <p14:creationId xmlns:p14="http://schemas.microsoft.com/office/powerpoint/2010/main" val="331531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4_Blank">
    <p:bg>
      <p:bgPr>
        <a:blipFill dpi="0" rotWithShape="1">
          <a:blip r:embed="rId2">
            <a:alphaModFix amt="70000"/>
            <a:lum/>
          </a:blip>
          <a:srcRect/>
          <a:stretch>
            <a:fillRect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E74BAD-96D1-4949-94C5-672786C3B0A1}"/>
              </a:ext>
            </a:extLst>
          </p:cNvPr>
          <p:cNvSpPr/>
          <p:nvPr userDrawn="1"/>
        </p:nvSpPr>
        <p:spPr>
          <a:xfrm>
            <a:off x="0" y="5568300"/>
            <a:ext cx="9144000" cy="7660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82" y="6400800"/>
            <a:ext cx="9141619"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a:extLst>
              <a:ext uri="{FF2B5EF4-FFF2-40B4-BE49-F238E27FC236}">
                <a16:creationId xmlns:a16="http://schemas.microsoft.com/office/drawing/2014/main" id="{CF3BDC33-9837-4F23-9538-D20496720977}"/>
              </a:ext>
            </a:extLst>
          </p:cNvPr>
          <p:cNvGrpSpPr/>
          <p:nvPr userDrawn="1"/>
        </p:nvGrpSpPr>
        <p:grpSpPr>
          <a:xfrm>
            <a:off x="7800509" y="5601209"/>
            <a:ext cx="1219975" cy="1256792"/>
            <a:chOff x="7800509" y="5601209"/>
            <a:chExt cx="1219975" cy="1256792"/>
          </a:xfrm>
        </p:grpSpPr>
        <p:pic>
          <p:nvPicPr>
            <p:cNvPr id="11" name="Picture 10">
              <a:extLst>
                <a:ext uri="{FF2B5EF4-FFF2-40B4-BE49-F238E27FC236}">
                  <a16:creationId xmlns:a16="http://schemas.microsoft.com/office/drawing/2014/main" id="{33F39EBB-6771-41A8-8DDF-3603763AB08C}"/>
                </a:ext>
              </a:extLst>
            </p:cNvPr>
            <p:cNvPicPr/>
            <p:nvPr userDrawn="1"/>
          </p:nvPicPr>
          <p:blipFill>
            <a:blip r:embed="rId3">
              <a:extLst>
                <a:ext uri="{BEBA8EAE-BF5A-486C-A8C5-ECC9F3942E4B}">
                  <a14:imgProps xmlns:a14="http://schemas.microsoft.com/office/drawing/2010/main">
                    <a14:imgLayer r:embed="rId4">
                      <a14:imgEffect>
                        <a14:backgroundRemoval t="2174" b="96196" l="0" r="100000"/>
                      </a14:imgEffect>
                    </a14:imgLayer>
                  </a14:imgProps>
                </a:ext>
                <a:ext uri="{28A0092B-C50C-407E-A947-70E740481C1C}">
                  <a14:useLocalDpi xmlns:a14="http://schemas.microsoft.com/office/drawing/2010/main" val="0"/>
                </a:ext>
              </a:extLst>
            </a:blip>
            <a:srcRect/>
            <a:stretch>
              <a:fillRect/>
            </a:stretch>
          </p:blipFill>
          <p:spPr bwMode="auto">
            <a:xfrm>
              <a:off x="7800509" y="5601209"/>
              <a:ext cx="1219975" cy="1256792"/>
            </a:xfrm>
            <a:prstGeom prst="rect">
              <a:avLst/>
            </a:prstGeom>
            <a:noFill/>
            <a:ln>
              <a:noFill/>
            </a:ln>
          </p:spPr>
        </p:pic>
        <p:sp>
          <p:nvSpPr>
            <p:cNvPr id="12" name="Oval 11">
              <a:extLst>
                <a:ext uri="{FF2B5EF4-FFF2-40B4-BE49-F238E27FC236}">
                  <a16:creationId xmlns:a16="http://schemas.microsoft.com/office/drawing/2014/main" id="{1D2989C1-6B86-4423-A080-CFA14A6ABC94}"/>
                </a:ext>
              </a:extLst>
            </p:cNvPr>
            <p:cNvSpPr/>
            <p:nvPr userDrawn="1"/>
          </p:nvSpPr>
          <p:spPr>
            <a:xfrm>
              <a:off x="7821095" y="5630343"/>
              <a:ext cx="1159512" cy="1165614"/>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4000D30F-0DF2-490C-B5AF-74EE1BD26955}"/>
              </a:ext>
            </a:extLst>
          </p:cNvPr>
          <p:cNvSpPr txBox="1"/>
          <p:nvPr userDrawn="1"/>
        </p:nvSpPr>
        <p:spPr>
          <a:xfrm>
            <a:off x="6027486" y="6352566"/>
            <a:ext cx="2020529" cy="307777"/>
          </a:xfrm>
          <a:prstGeom prst="rect">
            <a:avLst/>
          </a:prstGeom>
          <a:noFill/>
        </p:spPr>
        <p:txBody>
          <a:bodyPr wrap="square" rtlCol="0">
            <a:spAutoFit/>
          </a:bodyPr>
          <a:lstStyle/>
          <a:p>
            <a:r>
              <a:rPr lang="en-US" sz="1400" b="1" dirty="0">
                <a:solidFill>
                  <a:schemeClr val="accent1"/>
                </a:solidFill>
                <a:latin typeface="Arial Black" panose="020B0A04020102020204" pitchFamily="34" charset="0"/>
              </a:rPr>
              <a:t>www.simiode.org</a:t>
            </a:r>
          </a:p>
        </p:txBody>
      </p:sp>
    </p:spTree>
    <p:extLst>
      <p:ext uri="{BB962C8B-B14F-4D97-AF65-F5344CB8AC3E}">
        <p14:creationId xmlns:p14="http://schemas.microsoft.com/office/powerpoint/2010/main" val="60746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5789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59" y="286604"/>
            <a:ext cx="7543801" cy="1450757"/>
          </a:xfrm>
          <a:prstGeom prst="rect">
            <a:avLst/>
          </a:prstGeom>
        </p:spPr>
        <p:txBody>
          <a:bodyPr vert="horz" lIns="91440" tIns="45720" rIns="91440" bIns="45720" rtlCol="0" anchor="b">
            <a:normAutofit/>
          </a:bodyPr>
          <a:lstStyle/>
          <a:p>
            <a:r>
              <a:rPr lang="en-US" dirty="0"/>
              <a:t>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895149" y="1737845"/>
            <a:ext cx="7475220"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2415D99-B4E7-4AAD-AB1E-207509558468}"/>
              </a:ext>
            </a:extLst>
          </p:cNvPr>
          <p:cNvGrpSpPr/>
          <p:nvPr userDrawn="1"/>
        </p:nvGrpSpPr>
        <p:grpSpPr>
          <a:xfrm>
            <a:off x="7800509" y="5601209"/>
            <a:ext cx="1219975" cy="1256792"/>
            <a:chOff x="7800509" y="5601209"/>
            <a:chExt cx="1219975" cy="1256792"/>
          </a:xfrm>
        </p:grpSpPr>
        <p:pic>
          <p:nvPicPr>
            <p:cNvPr id="19" name="Picture 18"/>
            <p:cNvPicPr/>
            <p:nvPr userDrawn="1"/>
          </p:nvPicPr>
          <p:blipFill>
            <a:blip r:embed="rId15">
              <a:extLst>
                <a:ext uri="{BEBA8EAE-BF5A-486C-A8C5-ECC9F3942E4B}">
                  <a14:imgProps xmlns:a14="http://schemas.microsoft.com/office/drawing/2010/main">
                    <a14:imgLayer r:embed="rId16">
                      <a14:imgEffect>
                        <a14:backgroundRemoval t="2174" b="96196" l="0" r="100000"/>
                      </a14:imgEffect>
                    </a14:imgLayer>
                  </a14:imgProps>
                </a:ext>
                <a:ext uri="{28A0092B-C50C-407E-A947-70E740481C1C}">
                  <a14:useLocalDpi xmlns:a14="http://schemas.microsoft.com/office/drawing/2010/main" val="0"/>
                </a:ext>
              </a:extLst>
            </a:blip>
            <a:srcRect/>
            <a:stretch>
              <a:fillRect/>
            </a:stretch>
          </p:blipFill>
          <p:spPr bwMode="auto">
            <a:xfrm>
              <a:off x="7800509" y="5601209"/>
              <a:ext cx="1219975" cy="1256792"/>
            </a:xfrm>
            <a:prstGeom prst="rect">
              <a:avLst/>
            </a:prstGeom>
            <a:noFill/>
            <a:ln>
              <a:noFill/>
            </a:ln>
          </p:spPr>
        </p:pic>
        <p:sp>
          <p:nvSpPr>
            <p:cNvPr id="21" name="Oval 20"/>
            <p:cNvSpPr/>
            <p:nvPr userDrawn="1"/>
          </p:nvSpPr>
          <p:spPr>
            <a:xfrm>
              <a:off x="7821095" y="5630343"/>
              <a:ext cx="1159512" cy="1165614"/>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53D8CF9A-9C07-4F00-A41C-4481C70F379D}"/>
              </a:ext>
            </a:extLst>
          </p:cNvPr>
          <p:cNvSpPr txBox="1"/>
          <p:nvPr userDrawn="1"/>
        </p:nvSpPr>
        <p:spPr>
          <a:xfrm>
            <a:off x="6027486" y="6352566"/>
            <a:ext cx="2020529" cy="307777"/>
          </a:xfrm>
          <a:prstGeom prst="rect">
            <a:avLst/>
          </a:prstGeom>
          <a:noFill/>
        </p:spPr>
        <p:txBody>
          <a:bodyPr wrap="square" rtlCol="0">
            <a:spAutoFit/>
          </a:bodyPr>
          <a:lstStyle/>
          <a:p>
            <a:r>
              <a:rPr lang="en-US" sz="1400" b="1" dirty="0">
                <a:solidFill>
                  <a:schemeClr val="accent1"/>
                </a:solidFill>
                <a:latin typeface="Arial Black" panose="020B0A04020102020204" pitchFamily="34" charset="0"/>
              </a:rPr>
              <a:t>www.simiode.org</a:t>
            </a:r>
          </a:p>
        </p:txBody>
      </p:sp>
    </p:spTree>
    <p:extLst>
      <p:ext uri="{BB962C8B-B14F-4D97-AF65-F5344CB8AC3E}">
        <p14:creationId xmlns:p14="http://schemas.microsoft.com/office/powerpoint/2010/main" val="25590841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88" r:id="rId5"/>
    <p:sldLayoutId id="2147483678" r:id="rId6"/>
    <p:sldLayoutId id="2147483679" r:id="rId7"/>
    <p:sldLayoutId id="2147483687" r:id="rId8"/>
    <p:sldLayoutId id="2147483684" r:id="rId9"/>
    <p:sldLayoutId id="2147483680" r:id="rId10"/>
    <p:sldLayoutId id="2147483681" r:id="rId11"/>
    <p:sldLayoutId id="2147483682" r:id="rId12"/>
    <p:sldLayoutId id="2147483683" r:id="rId13"/>
  </p:sldLayoutIdLst>
  <p:txStyles>
    <p:titleStyle>
      <a:lvl1pPr algn="l" defTabSz="914400" rtl="0" eaLnBrk="1" latinLnBrk="0" hangingPunct="1">
        <a:lnSpc>
          <a:spcPct val="85000"/>
        </a:lnSpc>
        <a:spcBef>
          <a:spcPct val="0"/>
        </a:spcBef>
        <a:buNone/>
        <a:defRPr sz="4800" kern="1200" spc="-50" baseline="0">
          <a:solidFill>
            <a:schemeClr val="tx2">
              <a:lumMod val="75000"/>
            </a:schemeClr>
          </a:solidFill>
          <a:latin typeface="Corbel" panose="020B0503020204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Corbel" panose="020B0503020204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Corbel" panose="020B0503020204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s://www.simiode.org/starterki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simiode.org/resources/881/supportingdoc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3037" y="487481"/>
            <a:ext cx="4508052" cy="3566160"/>
          </a:xfrm>
        </p:spPr>
        <p:txBody>
          <a:bodyPr>
            <a:noAutofit/>
          </a:bodyPr>
          <a:lstStyle/>
          <a:p>
            <a:r>
              <a:rPr lang="en-US" sz="6000" dirty="0"/>
              <a:t>Faculty Professional Development </a:t>
            </a:r>
          </a:p>
        </p:txBody>
      </p:sp>
      <p:sp>
        <p:nvSpPr>
          <p:cNvPr id="7" name="Text Box 23">
            <a:extLst>
              <a:ext uri="{FF2B5EF4-FFF2-40B4-BE49-F238E27FC236}">
                <a16:creationId xmlns:a16="http://schemas.microsoft.com/office/drawing/2014/main" id="{A46873E9-70BE-4B90-8800-9C0AA417D371}"/>
              </a:ext>
            </a:extLst>
          </p:cNvPr>
          <p:cNvSpPr txBox="1"/>
          <p:nvPr/>
        </p:nvSpPr>
        <p:spPr>
          <a:xfrm rot="18260287">
            <a:off x="228765" y="318063"/>
            <a:ext cx="4129074" cy="4051404"/>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prstTxWarp>
            <a:noAutofit/>
          </a:bodyPr>
          <a:lstStyle/>
          <a:p>
            <a:pPr marL="0" marR="0" algn="ctr">
              <a:lnSpc>
                <a:spcPct val="107000"/>
              </a:lnSpc>
              <a:spcBef>
                <a:spcPts val="0"/>
              </a:spcBef>
              <a:spcAft>
                <a:spcPts val="0"/>
              </a:spcAft>
            </a:pPr>
            <a:r>
              <a:rPr lang="en-US" sz="2000" dirty="0">
                <a:ln>
                  <a:noFill/>
                </a:ln>
                <a:solidFill>
                  <a:srgbClr val="000000"/>
                </a:solidFill>
                <a:effectLst>
                  <a:outerShdw blurRad="38100" dist="19050" dir="2700000" algn="tl">
                    <a:schemeClr val="dk1">
                      <a:alpha val="40000"/>
                    </a:schemeClr>
                  </a:outerShdw>
                </a:effectLst>
                <a:latin typeface="MV Boli" panose="02000500030200090000" pitchFamily="2" charset="0"/>
                <a:ea typeface="Calibri" panose="020F0502020204030204" pitchFamily="34" charset="0"/>
                <a:cs typeface="Times New Roman" panose="02020603050405020304" pitchFamily="18" charset="0"/>
              </a:rPr>
              <a:t>Saturday, </a:t>
            </a:r>
            <a:r>
              <a:rPr lang="en-US" sz="2000" dirty="0">
                <a:solidFill>
                  <a:srgbClr val="000000"/>
                </a:solidFill>
                <a:effectLst>
                  <a:outerShdw blurRad="38100" dist="19050" dir="2700000" algn="tl">
                    <a:schemeClr val="dk1">
                      <a:alpha val="40000"/>
                    </a:schemeClr>
                  </a:outerShdw>
                </a:effectLst>
                <a:latin typeface="MV Boli" panose="02000500030200090000" pitchFamily="2" charset="0"/>
                <a:ea typeface="Calibri" panose="020F0502020204030204" pitchFamily="34" charset="0"/>
                <a:cs typeface="Times New Roman" panose="02020603050405020304" pitchFamily="18" charset="0"/>
              </a:rPr>
              <a:t>October 27</a:t>
            </a:r>
            <a:r>
              <a:rPr lang="en-US" sz="2000" dirty="0">
                <a:ln>
                  <a:noFill/>
                </a:ln>
                <a:solidFill>
                  <a:srgbClr val="000000"/>
                </a:solidFill>
                <a:effectLst>
                  <a:outerShdw blurRad="38100" dist="19050" dir="2700000" algn="tl">
                    <a:schemeClr val="dk1">
                      <a:alpha val="40000"/>
                    </a:schemeClr>
                  </a:outerShdw>
                </a:effectLst>
                <a:latin typeface="MV Boli" panose="02000500030200090000" pitchFamily="2" charset="0"/>
                <a:ea typeface="Calibri" panose="020F0502020204030204" pitchFamily="34" charset="0"/>
                <a:cs typeface="Times New Roman" panose="02020603050405020304" pitchFamily="18" charset="0"/>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ubtitle 8">
            <a:extLst>
              <a:ext uri="{FF2B5EF4-FFF2-40B4-BE49-F238E27FC236}">
                <a16:creationId xmlns:a16="http://schemas.microsoft.com/office/drawing/2014/main" id="{674D9D99-FDCC-4CDD-A116-67A039C60B6F}"/>
              </a:ext>
            </a:extLst>
          </p:cNvPr>
          <p:cNvSpPr>
            <a:spLocks noGrp="1"/>
          </p:cNvSpPr>
          <p:nvPr>
            <p:ph type="subTitle" idx="1"/>
          </p:nvPr>
        </p:nvSpPr>
        <p:spPr>
          <a:xfrm>
            <a:off x="806200" y="4373346"/>
            <a:ext cx="8337800" cy="1907080"/>
          </a:xfrm>
        </p:spPr>
        <p:txBody>
          <a:bodyPr>
            <a:normAutofit/>
          </a:bodyPr>
          <a:lstStyle/>
          <a:p>
            <a:pPr defTabSz="91440">
              <a:lnSpc>
                <a:spcPct val="100000"/>
              </a:lnSpc>
              <a:spcBef>
                <a:spcPts val="0"/>
              </a:spcBef>
              <a:spcAft>
                <a:spcPts val="0"/>
              </a:spcAft>
              <a:tabLst>
                <a:tab pos="91440" algn="l"/>
              </a:tabLst>
            </a:pPr>
            <a:r>
              <a:rPr lang="en-US" sz="2200" dirty="0"/>
              <a:t>Organized BY:				Catherine Bonan-Hamada,</a:t>
            </a:r>
          </a:p>
          <a:p>
            <a:pPr defTabSz="91440">
              <a:lnSpc>
                <a:spcPct val="100000"/>
              </a:lnSpc>
              <a:spcBef>
                <a:spcPts val="0"/>
              </a:spcBef>
              <a:spcAft>
                <a:spcPts val="0"/>
              </a:spcAft>
              <a:tabLst>
                <a:tab pos="91440" algn="l"/>
              </a:tabLst>
            </a:pPr>
            <a:r>
              <a:rPr lang="en-US" sz="2200" dirty="0"/>
              <a:t>																												</a:t>
            </a:r>
            <a:r>
              <a:rPr lang="en-US" sz="2200"/>
              <a:t>Lisa </a:t>
            </a:r>
            <a:r>
              <a:rPr lang="en-US" sz="2200" smtClean="0"/>
              <a:t>Driskell </a:t>
            </a:r>
            <a:r>
              <a:rPr lang="en-US" sz="2200" dirty="0"/>
              <a:t>&amp; Tracii Friedman 																															</a:t>
            </a:r>
            <a:r>
              <a:rPr lang="en-US" sz="2200"/>
              <a:t>  </a:t>
            </a:r>
            <a:r>
              <a:rPr lang="en-US" sz="2200" smtClean="0"/>
              <a:t> </a:t>
            </a:r>
            <a:r>
              <a:rPr lang="en-US" sz="2200" i="1" smtClean="0"/>
              <a:t>Colorado </a:t>
            </a:r>
            <a:r>
              <a:rPr lang="en-US" sz="2200" i="1" dirty="0"/>
              <a:t>Mesa University</a:t>
            </a:r>
          </a:p>
          <a:p>
            <a:pPr defTabSz="91440">
              <a:tabLst>
                <a:tab pos="91440" algn="l"/>
              </a:tabLst>
            </a:pPr>
            <a:r>
              <a:rPr lang="en-US" sz="2200" dirty="0"/>
              <a:t>Facilitated By:			Local Host Site </a:t>
            </a:r>
          </a:p>
          <a:p>
            <a:endParaRPr lang="en-US" sz="2200" dirty="0"/>
          </a:p>
          <a:p>
            <a:endParaRPr lang="en-US" sz="2200" dirty="0"/>
          </a:p>
        </p:txBody>
      </p:sp>
      <p:grpSp>
        <p:nvGrpSpPr>
          <p:cNvPr id="10" name="Group 9"/>
          <p:cNvGrpSpPr/>
          <p:nvPr/>
        </p:nvGrpSpPr>
        <p:grpSpPr>
          <a:xfrm>
            <a:off x="419100" y="451502"/>
            <a:ext cx="3748404" cy="3861578"/>
            <a:chOff x="419100" y="451502"/>
            <a:chExt cx="3748404" cy="3861578"/>
          </a:xfrm>
        </p:grpSpPr>
        <p:pic>
          <p:nvPicPr>
            <p:cNvPr id="11" name="Picture 10">
              <a:extLst>
                <a:ext uri="{FF2B5EF4-FFF2-40B4-BE49-F238E27FC236}">
                  <a16:creationId xmlns:a16="http://schemas.microsoft.com/office/drawing/2014/main" id="{E8DC7B8A-23B3-48F6-A3F1-0B5FEDBE8BED}"/>
                </a:ext>
              </a:extLst>
            </p:cNvPr>
            <p:cNvPicPr/>
            <p:nvPr/>
          </p:nvPicPr>
          <p:blipFill>
            <a:blip r:embed="rId3">
              <a:extLst>
                <a:ext uri="{BEBA8EAE-BF5A-486C-A8C5-ECC9F3942E4B}">
                  <a14:imgProps xmlns:a14="http://schemas.microsoft.com/office/drawing/2010/main">
                    <a14:imgLayer r:embed="rId4">
                      <a14:imgEffect>
                        <a14:backgroundRemoval t="2174" b="96196" l="0" r="100000"/>
                      </a14:imgEffect>
                    </a14:imgLayer>
                  </a14:imgProps>
                </a:ext>
                <a:ext uri="{28A0092B-C50C-407E-A947-70E740481C1C}">
                  <a14:useLocalDpi xmlns:a14="http://schemas.microsoft.com/office/drawing/2010/main" val="0"/>
                </a:ext>
              </a:extLst>
            </a:blip>
            <a:srcRect/>
            <a:stretch>
              <a:fillRect/>
            </a:stretch>
          </p:blipFill>
          <p:spPr bwMode="auto">
            <a:xfrm>
              <a:off x="419100" y="451502"/>
              <a:ext cx="3748404" cy="3861578"/>
            </a:xfrm>
            <a:prstGeom prst="rect">
              <a:avLst/>
            </a:prstGeom>
            <a:noFill/>
            <a:ln>
              <a:noFill/>
            </a:ln>
          </p:spPr>
        </p:pic>
        <p:sp>
          <p:nvSpPr>
            <p:cNvPr id="12" name="Oval 11">
              <a:extLst>
                <a:ext uri="{FF2B5EF4-FFF2-40B4-BE49-F238E27FC236}">
                  <a16:creationId xmlns:a16="http://schemas.microsoft.com/office/drawing/2014/main" id="{9D2DE102-39A9-4D89-8FFD-7F3E9DEEA37F}"/>
                </a:ext>
              </a:extLst>
            </p:cNvPr>
            <p:cNvSpPr/>
            <p:nvPr/>
          </p:nvSpPr>
          <p:spPr>
            <a:xfrm>
              <a:off x="482351" y="541018"/>
              <a:ext cx="3562629" cy="3581428"/>
            </a:xfrm>
            <a:prstGeom prst="ellipse">
              <a:avLst/>
            </a:prstGeom>
            <a:noFill/>
            <a:ln w="114300">
              <a:solidFill>
                <a:srgbClr val="337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348553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77B2-DB23-42E4-BEDA-D3D560B5F472}"/>
              </a:ext>
            </a:extLst>
          </p:cNvPr>
          <p:cNvSpPr>
            <a:spLocks noGrp="1"/>
          </p:cNvSpPr>
          <p:nvPr>
            <p:ph type="title"/>
          </p:nvPr>
        </p:nvSpPr>
        <p:spPr/>
        <p:txBody>
          <a:bodyPr/>
          <a:lstStyle/>
          <a:p>
            <a:r>
              <a:rPr lang="en-US" dirty="0"/>
              <a:t>Common Cold Spread</a:t>
            </a:r>
          </a:p>
        </p:txBody>
      </p:sp>
      <p:sp>
        <p:nvSpPr>
          <p:cNvPr id="3" name="Content Placeholder 2">
            <a:extLst>
              <a:ext uri="{FF2B5EF4-FFF2-40B4-BE49-F238E27FC236}">
                <a16:creationId xmlns:a16="http://schemas.microsoft.com/office/drawing/2014/main" id="{5646BED9-3D6E-47F0-AEB1-4ACF6D82B6B3}"/>
              </a:ext>
            </a:extLst>
          </p:cNvPr>
          <p:cNvSpPr>
            <a:spLocks noGrp="1"/>
          </p:cNvSpPr>
          <p:nvPr>
            <p:ph idx="1"/>
          </p:nvPr>
        </p:nvSpPr>
        <p:spPr>
          <a:xfrm>
            <a:off x="822959" y="2009955"/>
            <a:ext cx="7543801" cy="4244196"/>
          </a:xfrm>
        </p:spPr>
        <p:txBody>
          <a:bodyPr>
            <a:normAutofit/>
          </a:bodyPr>
          <a:lstStyle/>
          <a:p>
            <a:pPr marL="942975" lvl="1" indent="-742950">
              <a:spcBef>
                <a:spcPts val="1200"/>
              </a:spcBef>
              <a:spcAft>
                <a:spcPts val="0"/>
              </a:spcAft>
              <a:buSzPct val="100000"/>
              <a:buFont typeface="+mj-lt"/>
              <a:buAutoNum type="arabicPeriod" startAt="3"/>
            </a:pPr>
            <a:r>
              <a:rPr lang="en-US" sz="3600" dirty="0"/>
              <a:t>Data Visualization </a:t>
            </a:r>
            <a:r>
              <a:rPr lang="en-US" sz="2800" dirty="0">
                <a:solidFill>
                  <a:srgbClr val="0070C0"/>
                </a:solidFill>
              </a:rPr>
              <a:t>(6 min)</a:t>
            </a:r>
            <a:endParaRPr lang="en-US" sz="3400" dirty="0"/>
          </a:p>
          <a:p>
            <a:pPr marL="687388" lvl="1" indent="-487363">
              <a:spcBef>
                <a:spcPts val="1200"/>
              </a:spcBef>
              <a:spcAft>
                <a:spcPts val="0"/>
              </a:spcAft>
              <a:buSzPct val="100000"/>
              <a:buFont typeface="Calibri" panose="020F0502020204030204" pitchFamily="34" charset="0"/>
              <a:buAutoNum type="arabicPeriod" startAt="3"/>
            </a:pPr>
            <a:endParaRPr lang="en-US" sz="1400" dirty="0"/>
          </a:p>
          <a:p>
            <a:pPr marL="460375" lvl="1" indent="-227013">
              <a:spcAft>
                <a:spcPts val="1200"/>
              </a:spcAft>
            </a:pPr>
            <a:r>
              <a:rPr lang="en-US" sz="2800" dirty="0"/>
              <a:t>Complete the Simulation table </a:t>
            </a:r>
          </a:p>
          <a:p>
            <a:pPr marL="643255" lvl="2" indent="-227013">
              <a:spcAft>
                <a:spcPts val="1200"/>
              </a:spcAft>
            </a:pPr>
            <a:r>
              <a:rPr lang="en-US" sz="2200" dirty="0"/>
              <a:t>Round </a:t>
            </a:r>
            <a:r>
              <a:rPr lang="en-US" sz="2200" i="1" dirty="0"/>
              <a:t>n</a:t>
            </a:r>
            <a:r>
              <a:rPr lang="en-US" sz="2200" dirty="0"/>
              <a:t> Change in Infected: </a:t>
            </a:r>
            <a:r>
              <a:rPr lang="en-US" sz="2200" i="1" dirty="0"/>
              <a:t>y</a:t>
            </a:r>
            <a:r>
              <a:rPr lang="en-US" sz="2200" dirty="0"/>
              <a:t>(</a:t>
            </a:r>
            <a:r>
              <a:rPr lang="en-US" sz="2200" i="1" dirty="0"/>
              <a:t>n</a:t>
            </a:r>
            <a:r>
              <a:rPr lang="en-US" sz="2200" dirty="0"/>
              <a:t>+1) – </a:t>
            </a:r>
            <a:r>
              <a:rPr lang="en-US" sz="2200" i="1" dirty="0"/>
              <a:t>y</a:t>
            </a:r>
            <a:r>
              <a:rPr lang="en-US" sz="2200" dirty="0"/>
              <a:t>(</a:t>
            </a:r>
            <a:r>
              <a:rPr lang="en-US" sz="2200" i="1" dirty="0"/>
              <a:t>n</a:t>
            </a:r>
            <a:r>
              <a:rPr lang="en-US" sz="2200" dirty="0"/>
              <a:t>)</a:t>
            </a:r>
          </a:p>
          <a:p>
            <a:pPr marL="643255" lvl="2" indent="-227013">
              <a:spcAft>
                <a:spcPts val="1200"/>
              </a:spcAft>
            </a:pPr>
            <a:r>
              <a:rPr lang="en-US" sz="2200" dirty="0"/>
              <a:t>Round </a:t>
            </a:r>
            <a:r>
              <a:rPr lang="en-US" sz="2200" i="1" dirty="0"/>
              <a:t>n</a:t>
            </a:r>
            <a:r>
              <a:rPr lang="en-US" sz="2200" dirty="0"/>
              <a:t> Infected Derivative: average of Change in Infected</a:t>
            </a:r>
          </a:p>
          <a:p>
            <a:pPr marL="460375" lvl="1" indent="-227013">
              <a:spcAft>
                <a:spcPts val="1200"/>
              </a:spcAft>
            </a:pPr>
            <a:r>
              <a:rPr lang="en-US" sz="2800" dirty="0"/>
              <a:t>Sketch the graphs</a:t>
            </a:r>
          </a:p>
          <a:p>
            <a:pPr marL="914400" lvl="1" indent="-227013">
              <a:spcAft>
                <a:spcPts val="1200"/>
              </a:spcAft>
            </a:pPr>
            <a:endParaRPr lang="en-US" sz="2800" dirty="0"/>
          </a:p>
          <a:p>
            <a:pPr marL="657225" indent="-457200">
              <a:spcAft>
                <a:spcPts val="1200"/>
              </a:spcAft>
              <a:buFont typeface="Courier New" panose="02070309020205020404" pitchFamily="49" charset="0"/>
              <a:buChar char="o"/>
            </a:pPr>
            <a:endParaRPr lang="en-US" dirty="0"/>
          </a:p>
        </p:txBody>
      </p:sp>
    </p:spTree>
    <p:extLst>
      <p:ext uri="{BB962C8B-B14F-4D97-AF65-F5344CB8AC3E}">
        <p14:creationId xmlns:p14="http://schemas.microsoft.com/office/powerpoint/2010/main" val="400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77B2-DB23-42E4-BEDA-D3D560B5F472}"/>
              </a:ext>
            </a:extLst>
          </p:cNvPr>
          <p:cNvSpPr>
            <a:spLocks noGrp="1"/>
          </p:cNvSpPr>
          <p:nvPr>
            <p:ph type="title"/>
          </p:nvPr>
        </p:nvSpPr>
        <p:spPr/>
        <p:txBody>
          <a:bodyPr/>
          <a:lstStyle/>
          <a:p>
            <a:r>
              <a:rPr lang="en-US" dirty="0"/>
              <a:t>Common Cold Spread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46BED9-3D6E-47F0-AEB1-4ACF6D82B6B3}"/>
                  </a:ext>
                </a:extLst>
              </p:cNvPr>
              <p:cNvSpPr>
                <a:spLocks noGrp="1"/>
              </p:cNvSpPr>
              <p:nvPr>
                <p:ph idx="1"/>
              </p:nvPr>
            </p:nvSpPr>
            <p:spPr>
              <a:xfrm>
                <a:off x="822959" y="2009955"/>
                <a:ext cx="7543801" cy="4244196"/>
              </a:xfrm>
            </p:spPr>
            <p:txBody>
              <a:bodyPr>
                <a:normAutofit/>
              </a:bodyPr>
              <a:lstStyle/>
              <a:p>
                <a:pPr marL="942975" lvl="1" indent="-742950">
                  <a:spcBef>
                    <a:spcPts val="1200"/>
                  </a:spcBef>
                  <a:spcAft>
                    <a:spcPts val="0"/>
                  </a:spcAft>
                  <a:buSzPct val="100000"/>
                  <a:buFont typeface="+mj-lt"/>
                  <a:buAutoNum type="arabicPeriod" startAt="3"/>
                </a:pPr>
                <a:r>
                  <a:rPr lang="en-US" sz="3600" dirty="0"/>
                  <a:t>Model</a:t>
                </a:r>
                <a:r>
                  <a:rPr lang="en-US" sz="3400" dirty="0"/>
                  <a:t> Development </a:t>
                </a:r>
                <a:r>
                  <a:rPr lang="en-US" sz="2800" dirty="0">
                    <a:solidFill>
                      <a:srgbClr val="0070C0"/>
                    </a:solidFill>
                  </a:rPr>
                  <a:t>(10 min)</a:t>
                </a:r>
                <a:endParaRPr lang="en-US" sz="3400" dirty="0"/>
              </a:p>
              <a:p>
                <a:pPr marL="687388" lvl="1" indent="-487363">
                  <a:spcBef>
                    <a:spcPts val="1200"/>
                  </a:spcBef>
                  <a:spcAft>
                    <a:spcPts val="0"/>
                  </a:spcAft>
                  <a:buSzPct val="100000"/>
                  <a:buFont typeface="Calibri" panose="020F0502020204030204" pitchFamily="34" charset="0"/>
                  <a:buAutoNum type="arabicPeriod" startAt="3"/>
                </a:pPr>
                <a:endParaRPr lang="en-US" sz="1400" dirty="0"/>
              </a:p>
              <a:p>
                <a:pPr marL="460375" lvl="1" indent="-227013">
                  <a:spcAft>
                    <a:spcPts val="1200"/>
                  </a:spcAft>
                </a:pPr>
                <a:r>
                  <a:rPr lang="en-US" sz="2800" dirty="0"/>
                  <a:t>Choose the most appropriate model</a:t>
                </a:r>
              </a:p>
              <a:p>
                <a:pPr marL="201168" lvl="1" indent="0">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𝑎</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n-US" i="1">
                                <a:latin typeface="Cambria Math" panose="02040503050406030204" pitchFamily="18" charset="0"/>
                              </a:rPr>
                              <m:t>𝑏𝑡</m:t>
                            </m:r>
                          </m:e>
                        </m:d>
                      </m:e>
                    </m:func>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𝑎</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e>
                    </m:d>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𝑐</m:t>
                        </m:r>
                      </m:e>
                    </m:d>
                  </m:oMath>
                </a14:m>
                <a:endParaRPr lang="en-US" i="1" dirty="0"/>
              </a:p>
              <a:p>
                <a:pPr marL="201168" lvl="1" indent="0">
                  <a:buNone/>
                </a:pPr>
                <a:r>
                  <a:rPr lang="en-US" dirty="0"/>
                  <a:t>	</a:t>
                </a:r>
              </a:p>
              <a:p>
                <a:pPr marL="201168" lvl="1" indent="0">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𝑎</m:t>
                    </m:r>
                    <m:d>
                      <m:dPr>
                        <m:ctrlPr>
                          <a:rPr lang="en-US" i="1">
                            <a:latin typeface="Cambria Math" panose="02040503050406030204" pitchFamily="18" charset="0"/>
                          </a:rPr>
                        </m:ctrlPr>
                      </m:dPr>
                      <m:e>
                        <m:r>
                          <a:rPr lang="en-US" i="1">
                            <a:latin typeface="Cambria Math" panose="02040503050406030204" pitchFamily="18" charset="0"/>
                          </a:rPr>
                          <m:t>30−</m:t>
                        </m:r>
                        <m:r>
                          <a:rPr lang="en-US" i="1">
                            <a:latin typeface="Cambria Math" panose="02040503050406030204" pitchFamily="18" charset="0"/>
                          </a:rPr>
                          <m:t>𝑦</m:t>
                        </m:r>
                      </m:e>
                    </m:d>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𝑎𝑦</m:t>
                    </m:r>
                    <m:d>
                      <m:dPr>
                        <m:ctrlPr>
                          <a:rPr lang="en-US" i="1">
                            <a:latin typeface="Cambria Math" panose="02040503050406030204" pitchFamily="18" charset="0"/>
                          </a:rPr>
                        </m:ctrlPr>
                      </m:dPr>
                      <m:e>
                        <m:r>
                          <a:rPr lang="en-US" i="1">
                            <a:latin typeface="Cambria Math" panose="02040503050406030204" pitchFamily="18" charset="0"/>
                          </a:rPr>
                          <m:t>30−</m:t>
                        </m:r>
                        <m:r>
                          <a:rPr lang="en-US" i="1">
                            <a:latin typeface="Cambria Math" panose="02040503050406030204" pitchFamily="18" charset="0"/>
                          </a:rPr>
                          <m:t>𝑦</m:t>
                        </m:r>
                      </m:e>
                    </m:d>
                  </m:oMath>
                </a14:m>
                <a:endParaRPr lang="en-US" sz="1400" dirty="0"/>
              </a:p>
              <a:p>
                <a:pPr marL="643255" lvl="2" indent="-227013">
                  <a:spcAft>
                    <a:spcPts val="1200"/>
                  </a:spcAft>
                </a:pPr>
                <a:endParaRPr lang="en-US" sz="2200" dirty="0"/>
              </a:p>
              <a:p>
                <a:pPr marL="460375" lvl="1" indent="-227013">
                  <a:spcAft>
                    <a:spcPts val="1200"/>
                  </a:spcAft>
                </a:pPr>
                <a:r>
                  <a:rPr lang="en-US" sz="2800" dirty="0"/>
                  <a:t>Solve the differential equation</a:t>
                </a:r>
              </a:p>
              <a:p>
                <a:pPr marL="687387" lvl="1" indent="0">
                  <a:spcAft>
                    <a:spcPts val="1200"/>
                  </a:spcAft>
                  <a:buNone/>
                </a:pPr>
                <a:endParaRPr lang="en-US" sz="2800" dirty="0"/>
              </a:p>
              <a:p>
                <a:pPr marL="914400" lvl="1" indent="-227013">
                  <a:spcAft>
                    <a:spcPts val="1200"/>
                  </a:spcAft>
                </a:pPr>
                <a:endParaRPr lang="en-US" sz="2800" dirty="0"/>
              </a:p>
              <a:p>
                <a:pPr marL="657225" indent="-457200">
                  <a:spcAft>
                    <a:spcPts val="1200"/>
                  </a:spcAft>
                  <a:buFont typeface="Courier New" panose="02070309020205020404" pitchFamily="49" charset="0"/>
                  <a:buChar char="o"/>
                </a:pPr>
                <a:endParaRPr lang="en-US" dirty="0"/>
              </a:p>
            </p:txBody>
          </p:sp>
        </mc:Choice>
        <mc:Fallback xmlns="">
          <p:sp>
            <p:nvSpPr>
              <p:cNvPr id="3" name="Content Placeholder 2">
                <a:extLst>
                  <a:ext uri="{FF2B5EF4-FFF2-40B4-BE49-F238E27FC236}">
                    <a16:creationId xmlns:a16="http://schemas.microsoft.com/office/drawing/2014/main" id="{5646BED9-3D6E-47F0-AEB1-4ACF6D82B6B3}"/>
                  </a:ext>
                </a:extLst>
              </p:cNvPr>
              <p:cNvSpPr>
                <a:spLocks noGrp="1" noRot="1" noChangeAspect="1" noMove="1" noResize="1" noEditPoints="1" noAdjustHandles="1" noChangeArrowheads="1" noChangeShapeType="1" noTextEdit="1"/>
              </p:cNvSpPr>
              <p:nvPr>
                <p:ph idx="1"/>
              </p:nvPr>
            </p:nvSpPr>
            <p:spPr>
              <a:xfrm>
                <a:off x="822959" y="2009955"/>
                <a:ext cx="7543801" cy="4244196"/>
              </a:xfrm>
              <a:blipFill>
                <a:blip r:embed="rId3"/>
                <a:stretch>
                  <a:fillRect l="-1050" t="-3736"/>
                </a:stretch>
              </a:blipFill>
            </p:spPr>
            <p:txBody>
              <a:bodyPr/>
              <a:lstStyle/>
              <a:p>
                <a:r>
                  <a:rPr lang="en-US">
                    <a:noFill/>
                  </a:rPr>
                  <a:t> </a:t>
                </a:r>
              </a:p>
            </p:txBody>
          </p:sp>
        </mc:Fallback>
      </mc:AlternateContent>
    </p:spTree>
    <p:extLst>
      <p:ext uri="{BB962C8B-B14F-4D97-AF65-F5344CB8AC3E}">
        <p14:creationId xmlns:p14="http://schemas.microsoft.com/office/powerpoint/2010/main" val="109683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3A3E45B-B002-4124-A55A-206D9C4BB763}"/>
              </a:ext>
            </a:extLst>
          </p:cNvPr>
          <p:cNvGraphicFramePr/>
          <p:nvPr>
            <p:extLst>
              <p:ext uri="{D42A27DB-BD31-4B8C-83A1-F6EECF244321}">
                <p14:modId xmlns:p14="http://schemas.microsoft.com/office/powerpoint/2010/main" val="590813176"/>
              </p:ext>
            </p:extLst>
          </p:nvPr>
        </p:nvGraphicFramePr>
        <p:xfrm>
          <a:off x="225955" y="1940369"/>
          <a:ext cx="4571674" cy="37009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5BF77B2-DB23-42E4-BEDA-D3D560B5F472}"/>
              </a:ext>
            </a:extLst>
          </p:cNvPr>
          <p:cNvSpPr>
            <a:spLocks noGrp="1"/>
          </p:cNvSpPr>
          <p:nvPr>
            <p:ph type="title"/>
          </p:nvPr>
        </p:nvSpPr>
        <p:spPr/>
        <p:txBody>
          <a:bodyPr/>
          <a:lstStyle/>
          <a:p>
            <a:r>
              <a:rPr lang="en-US" dirty="0"/>
              <a:t>Common Cold Spread —Sample Data</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9C2F190-8CEB-496B-8F94-4B6E153CA989}"/>
                  </a:ext>
                </a:extLst>
              </p:cNvPr>
              <p:cNvGraphicFramePr>
                <a:graphicFrameLocks noGrp="1"/>
              </p:cNvGraphicFramePr>
              <p:nvPr>
                <p:extLst>
                  <p:ext uri="{D42A27DB-BD31-4B8C-83A1-F6EECF244321}">
                    <p14:modId xmlns:p14="http://schemas.microsoft.com/office/powerpoint/2010/main" val="3378051028"/>
                  </p:ext>
                </p:extLst>
              </p:nvPr>
            </p:nvGraphicFramePr>
            <p:xfrm>
              <a:off x="4138754" y="2609325"/>
              <a:ext cx="4859501" cy="3443796"/>
            </p:xfrm>
            <a:graphic>
              <a:graphicData uri="http://schemas.openxmlformats.org/drawingml/2006/table">
                <a:tbl>
                  <a:tblPr firstRow="1" firstCol="1" bandRow="1">
                    <a:tableStyleId>{21E4AEA4-8DFA-4A89-87EB-49C32662AFE0}</a:tableStyleId>
                  </a:tblPr>
                  <a:tblGrid>
                    <a:gridCol w="931554">
                      <a:extLst>
                        <a:ext uri="{9D8B030D-6E8A-4147-A177-3AD203B41FA5}">
                          <a16:colId xmlns:a16="http://schemas.microsoft.com/office/drawing/2014/main" val="1533082767"/>
                        </a:ext>
                      </a:extLst>
                    </a:gridCol>
                    <a:gridCol w="437418">
                      <a:extLst>
                        <a:ext uri="{9D8B030D-6E8A-4147-A177-3AD203B41FA5}">
                          <a16:colId xmlns:a16="http://schemas.microsoft.com/office/drawing/2014/main" val="2021068713"/>
                        </a:ext>
                      </a:extLst>
                    </a:gridCol>
                    <a:gridCol w="498647">
                      <a:extLst>
                        <a:ext uri="{9D8B030D-6E8A-4147-A177-3AD203B41FA5}">
                          <a16:colId xmlns:a16="http://schemas.microsoft.com/office/drawing/2014/main" val="3775263427"/>
                        </a:ext>
                      </a:extLst>
                    </a:gridCol>
                    <a:gridCol w="498647">
                      <a:extLst>
                        <a:ext uri="{9D8B030D-6E8A-4147-A177-3AD203B41FA5}">
                          <a16:colId xmlns:a16="http://schemas.microsoft.com/office/drawing/2014/main" val="3355286744"/>
                        </a:ext>
                      </a:extLst>
                    </a:gridCol>
                    <a:gridCol w="498647">
                      <a:extLst>
                        <a:ext uri="{9D8B030D-6E8A-4147-A177-3AD203B41FA5}">
                          <a16:colId xmlns:a16="http://schemas.microsoft.com/office/drawing/2014/main" val="2770660846"/>
                        </a:ext>
                      </a:extLst>
                    </a:gridCol>
                    <a:gridCol w="498647">
                      <a:extLst>
                        <a:ext uri="{9D8B030D-6E8A-4147-A177-3AD203B41FA5}">
                          <a16:colId xmlns:a16="http://schemas.microsoft.com/office/drawing/2014/main" val="4042723152"/>
                        </a:ext>
                      </a:extLst>
                    </a:gridCol>
                    <a:gridCol w="498647">
                      <a:extLst>
                        <a:ext uri="{9D8B030D-6E8A-4147-A177-3AD203B41FA5}">
                          <a16:colId xmlns:a16="http://schemas.microsoft.com/office/drawing/2014/main" val="2758139763"/>
                        </a:ext>
                      </a:extLst>
                    </a:gridCol>
                    <a:gridCol w="498647">
                      <a:extLst>
                        <a:ext uri="{9D8B030D-6E8A-4147-A177-3AD203B41FA5}">
                          <a16:colId xmlns:a16="http://schemas.microsoft.com/office/drawing/2014/main" val="2517673651"/>
                        </a:ext>
                      </a:extLst>
                    </a:gridCol>
                    <a:gridCol w="498647">
                      <a:extLst>
                        <a:ext uri="{9D8B030D-6E8A-4147-A177-3AD203B41FA5}">
                          <a16:colId xmlns:a16="http://schemas.microsoft.com/office/drawing/2014/main" val="2898900029"/>
                        </a:ext>
                      </a:extLst>
                    </a:gridCol>
                  </a:tblGrid>
                  <a:tr h="355962">
                    <a:tc gridSpan="9">
                      <a:txBody>
                        <a:bodyPr/>
                        <a:lstStyle/>
                        <a:p>
                          <a:pPr marL="0" marR="0">
                            <a:lnSpc>
                              <a:spcPct val="107000"/>
                            </a:lnSpc>
                            <a:spcBef>
                              <a:spcPts val="0"/>
                            </a:spcBef>
                            <a:spcAft>
                              <a:spcPts val="0"/>
                            </a:spcAft>
                          </a:pPr>
                          <a:r>
                            <a:rPr lang="en-US" sz="1200" dirty="0">
                              <a:effectLst/>
                            </a:rPr>
                            <a:t>Simulation Table with </a:t>
                          </a:r>
                          <a14:m>
                            <m:oMath xmlns:m="http://schemas.openxmlformats.org/officeDocument/2006/math">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𝑦</m:t>
                                  </m:r>
                                </m:e>
                                <m:sub>
                                  <m:r>
                                    <a:rPr lang="en-US" sz="1200">
                                      <a:effectLst/>
                                      <a:latin typeface="Cambria Math" panose="02040503050406030204" pitchFamily="18" charset="0"/>
                                    </a:rPr>
                                    <m:t>0</m:t>
                                  </m:r>
                                </m:sub>
                              </m:sSub>
                              <m:r>
                                <a:rPr lang="en-US" sz="1200">
                                  <a:effectLst/>
                                  <a:latin typeface="Cambria Math" panose="02040503050406030204" pitchFamily="18" charset="0"/>
                                </a:rPr>
                                <m:t>=3</m:t>
                              </m:r>
                            </m:oMath>
                          </a14:m>
                          <a:r>
                            <a:rPr lang="en-US" sz="1200" dirty="0">
                              <a:effectLst/>
                            </a:rPr>
                            <a:t> and </a:t>
                          </a:r>
                          <a14:m>
                            <m:oMath xmlns:m="http://schemas.openxmlformats.org/officeDocument/2006/math">
                              <m:r>
                                <a:rPr lang="en-US" sz="1200">
                                  <a:effectLst/>
                                  <a:latin typeface="Cambria Math" panose="02040503050406030204" pitchFamily="18" charset="0"/>
                                </a:rPr>
                                <m:t>𝑁</m:t>
                              </m:r>
                              <m:r>
                                <a:rPr lang="en-US" sz="1200">
                                  <a:effectLst/>
                                  <a:latin typeface="Cambria Math" panose="02040503050406030204" pitchFamily="18" charset="0"/>
                                </a:rPr>
                                <m:t>=30</m:t>
                              </m:r>
                            </m:oMath>
                          </a14:m>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522053"/>
                      </a:ext>
                    </a:extLst>
                  </a:tr>
                  <a:tr h="426494">
                    <a:tc>
                      <a:txBody>
                        <a:bodyPr/>
                        <a:lstStyle/>
                        <a:p>
                          <a:pPr marL="0" marR="0">
                            <a:lnSpc>
                              <a:spcPct val="107000"/>
                            </a:lnSpc>
                            <a:spcBef>
                              <a:spcPts val="0"/>
                            </a:spcBef>
                            <a:spcAft>
                              <a:spcPts val="0"/>
                            </a:spcAft>
                          </a:pPr>
                          <a:r>
                            <a:rPr lang="en-US" sz="1200">
                              <a:effectLst/>
                            </a:rPr>
                            <a:t>Time (</a:t>
                          </a:r>
                          <a14:m>
                            <m:oMath xmlns:m="http://schemas.openxmlformats.org/officeDocument/2006/math">
                              <m:r>
                                <a:rPr lang="en-US" sz="1200">
                                  <a:effectLst/>
                                  <a:latin typeface="Cambria Math" panose="02040503050406030204" pitchFamily="18" charset="0"/>
                                </a:rPr>
                                <m:t>𝑡</m:t>
                              </m:r>
                            </m:oMath>
                          </a14:m>
                          <a:r>
                            <a:rPr lang="en-US" sz="1200">
                              <a:effectLst/>
                            </a:rPr>
                            <a:t>) (rounds)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4620989"/>
                      </a:ext>
                    </a:extLst>
                  </a:tr>
                  <a:tr h="426494">
                    <a:tc>
                      <a:txBody>
                        <a:bodyPr/>
                        <a:lstStyle/>
                        <a:p>
                          <a:pPr marL="0" marR="0">
                            <a:lnSpc>
                              <a:spcPct val="107000"/>
                            </a:lnSpc>
                            <a:spcBef>
                              <a:spcPts val="0"/>
                            </a:spcBef>
                            <a:spcAft>
                              <a:spcPts val="0"/>
                            </a:spcAft>
                          </a:pPr>
                          <a:r>
                            <a:rPr lang="en-US" sz="1200">
                              <a:effectLst/>
                            </a:rPr>
                            <a:t>Susceptible Count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0258943"/>
                      </a:ext>
                    </a:extLst>
                  </a:tr>
                  <a:tr h="539004">
                    <a:tc>
                      <a:txBody>
                        <a:bodyPr/>
                        <a:lstStyle/>
                        <a:p>
                          <a:pPr marL="0" marR="0">
                            <a:lnSpc>
                              <a:spcPct val="107000"/>
                            </a:lnSpc>
                            <a:spcBef>
                              <a:spcPts val="0"/>
                            </a:spcBef>
                            <a:spcAft>
                              <a:spcPts val="0"/>
                            </a:spcAft>
                          </a:pPr>
                          <a:r>
                            <a:rPr lang="en-US" sz="1200" dirty="0">
                              <a:effectLst/>
                            </a:rPr>
                            <a:t>Infected Count </a:t>
                          </a:r>
                        </a:p>
                        <a:p>
                          <a:pPr marL="0" marR="0">
                            <a:lnSpc>
                              <a:spcPct val="107000"/>
                            </a:lnSpc>
                            <a:spcBef>
                              <a:spcPts val="0"/>
                            </a:spcBef>
                            <a:spcAft>
                              <a:spcPts val="0"/>
                            </a:spcAft>
                          </a:pPr>
                          <a:r>
                            <a:rPr lang="en-US" sz="1000" dirty="0">
                              <a:effectLst/>
                            </a:rPr>
                            <a:t>(</a:t>
                          </a:r>
                          <a14:m>
                            <m:oMath xmlns:m="http://schemas.openxmlformats.org/officeDocument/2006/math">
                              <m:r>
                                <a:rPr lang="en-US" sz="1000">
                                  <a:effectLst/>
                                  <a:latin typeface="Cambria Math" panose="02040503050406030204" pitchFamily="18" charset="0"/>
                                </a:rPr>
                                <m:t>𝑦</m:t>
                              </m:r>
                              <m:r>
                                <a:rPr lang="en-US" sz="1000">
                                  <a:effectLst/>
                                  <a:latin typeface="Cambria Math" panose="02040503050406030204" pitchFamily="18" charset="0"/>
                                </a:rPr>
                                <m:t>(</m:t>
                              </m:r>
                              <m:r>
                                <a:rPr lang="en-US" sz="1000">
                                  <a:effectLst/>
                                  <a:latin typeface="Cambria Math" panose="02040503050406030204" pitchFamily="18" charset="0"/>
                                </a:rPr>
                                <m:t>𝑡</m:t>
                              </m:r>
                              <m:r>
                                <a:rPr lang="en-US" sz="1000">
                                  <a:effectLst/>
                                  <a:latin typeface="Cambria Math" panose="02040503050406030204" pitchFamily="18" charset="0"/>
                                </a:rPr>
                                <m:t>)</m:t>
                              </m:r>
                            </m:oMath>
                          </a14:m>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9807881"/>
                      </a:ext>
                    </a:extLst>
                  </a:tr>
                  <a:tr h="426494">
                    <a:tc>
                      <a:txBody>
                        <a:bodyPr/>
                        <a:lstStyle/>
                        <a:p>
                          <a:pPr marL="0" marR="0">
                            <a:lnSpc>
                              <a:spcPct val="107000"/>
                            </a:lnSpc>
                            <a:spcBef>
                              <a:spcPts val="0"/>
                            </a:spcBef>
                            <a:spcAft>
                              <a:spcPts val="0"/>
                            </a:spcAft>
                          </a:pPr>
                          <a:r>
                            <a:rPr lang="en-US" sz="1200">
                              <a:effectLst/>
                            </a:rPr>
                            <a:t>Change in Infected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1980597"/>
                      </a:ext>
                    </a:extLst>
                  </a:tr>
                  <a:tr h="609318">
                    <a:tc>
                      <a:txBody>
                        <a:bodyPr/>
                        <a:lstStyle/>
                        <a:p>
                          <a:pPr marL="0" marR="0">
                            <a:lnSpc>
                              <a:spcPct val="107000"/>
                            </a:lnSpc>
                            <a:spcBef>
                              <a:spcPts val="0"/>
                            </a:spcBef>
                            <a:spcAft>
                              <a:spcPts val="0"/>
                            </a:spcAft>
                          </a:pPr>
                          <a:r>
                            <a:rPr lang="en-US" sz="1200">
                              <a:effectLst/>
                            </a:rPr>
                            <a:t>Infected Derivative</a:t>
                          </a:r>
                          <a:endParaRPr lang="en-US" sz="1100">
                            <a:effectLst/>
                          </a:endParaRPr>
                        </a:p>
                        <a:p>
                          <a:pPr marL="0" marR="0">
                            <a:lnSpc>
                              <a:spcPct val="107000"/>
                            </a:lnSpc>
                            <a:spcBef>
                              <a:spcPts val="0"/>
                            </a:spcBef>
                            <a:spcAft>
                              <a:spcPts val="0"/>
                            </a:spcAft>
                          </a:pPr>
                          <a:r>
                            <a:rPr lang="en-US" sz="1000">
                              <a:effectLst/>
                            </a:rPr>
                            <a:t>(</a:t>
                          </a:r>
                          <a14:m>
                            <m:oMath xmlns:m="http://schemas.openxmlformats.org/officeDocument/2006/math">
                              <m:f>
                                <m:fPr>
                                  <m:type m:val="lin"/>
                                  <m:ctrlPr>
                                    <a:rPr lang="en-US" sz="1000" i="1">
                                      <a:effectLst/>
                                      <a:latin typeface="Cambria Math" panose="02040503050406030204" pitchFamily="18" charset="0"/>
                                    </a:rPr>
                                  </m:ctrlPr>
                                </m:fPr>
                                <m:num>
                                  <m:r>
                                    <a:rPr lang="en-US" sz="1000">
                                      <a:effectLst/>
                                      <a:latin typeface="Cambria Math" panose="02040503050406030204" pitchFamily="18" charset="0"/>
                                    </a:rPr>
                                    <m:t>𝑑𝑦</m:t>
                                  </m:r>
                                </m:num>
                                <m:den>
                                  <m:r>
                                    <a:rPr lang="en-US" sz="1000">
                                      <a:effectLst/>
                                      <a:latin typeface="Cambria Math" panose="02040503050406030204" pitchFamily="18" charset="0"/>
                                    </a:rPr>
                                    <m:t>𝑑𝑡</m:t>
                                  </m:r>
                                </m:den>
                              </m:f>
                            </m:oMath>
                          </a14:m>
                          <a:r>
                            <a:rPr lang="en-US" sz="1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1138731"/>
                      </a:ext>
                    </a:extLst>
                  </a:tr>
                  <a:tr h="644552">
                    <a:tc>
                      <a:txBody>
                        <a:bodyPr/>
                        <a:lstStyle/>
                        <a:p>
                          <a:pPr marL="0" marR="0">
                            <a:lnSpc>
                              <a:spcPct val="107000"/>
                            </a:lnSpc>
                            <a:spcBef>
                              <a:spcPts val="0"/>
                            </a:spcBef>
                            <a:spcAft>
                              <a:spcPts val="0"/>
                            </a:spcAft>
                          </a:pPr>
                          <a:r>
                            <a:rPr lang="en-US" sz="1200" dirty="0">
                              <a:effectLst/>
                            </a:rPr>
                            <a:t>Infected Count </a:t>
                          </a:r>
                          <a:r>
                            <a:rPr lang="en-US" sz="1050" dirty="0" smtClean="0">
                              <a:effectLst/>
                            </a:rPr>
                            <a:t>(given by model</a:t>
                          </a:r>
                          <a:r>
                            <a:rPr lang="en-US" sz="105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5.84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10.34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21.39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25.32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27.65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28.87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1143952"/>
                      </a:ext>
                    </a:extLst>
                  </a:tr>
                </a:tbl>
              </a:graphicData>
            </a:graphic>
          </p:graphicFrame>
        </mc:Choice>
        <mc:Fallback xmlns="">
          <p:graphicFrame>
            <p:nvGraphicFramePr>
              <p:cNvPr id="6" name="Table 5">
                <a:extLst>
                  <a:ext uri="{FF2B5EF4-FFF2-40B4-BE49-F238E27FC236}">
                    <a16:creationId xmlns:a16="http://schemas.microsoft.com/office/drawing/2014/main" id="{F9C2F190-8CEB-496B-8F94-4B6E153CA989}"/>
                  </a:ext>
                </a:extLst>
              </p:cNvPr>
              <p:cNvGraphicFramePr>
                <a:graphicFrameLocks noGrp="1"/>
              </p:cNvGraphicFramePr>
              <p:nvPr>
                <p:extLst>
                  <p:ext uri="{D42A27DB-BD31-4B8C-83A1-F6EECF244321}">
                    <p14:modId xmlns:p14="http://schemas.microsoft.com/office/powerpoint/2010/main" val="3378051028"/>
                  </p:ext>
                </p:extLst>
              </p:nvPr>
            </p:nvGraphicFramePr>
            <p:xfrm>
              <a:off x="4138754" y="2609325"/>
              <a:ext cx="4859501" cy="3443796"/>
            </p:xfrm>
            <a:graphic>
              <a:graphicData uri="http://schemas.openxmlformats.org/drawingml/2006/table">
                <a:tbl>
                  <a:tblPr firstRow="1" firstCol="1" bandRow="1">
                    <a:tableStyleId>{21E4AEA4-8DFA-4A89-87EB-49C32662AFE0}</a:tableStyleId>
                  </a:tblPr>
                  <a:tblGrid>
                    <a:gridCol w="931554">
                      <a:extLst>
                        <a:ext uri="{9D8B030D-6E8A-4147-A177-3AD203B41FA5}">
                          <a16:colId xmlns:a16="http://schemas.microsoft.com/office/drawing/2014/main" val="1533082767"/>
                        </a:ext>
                      </a:extLst>
                    </a:gridCol>
                    <a:gridCol w="437418">
                      <a:extLst>
                        <a:ext uri="{9D8B030D-6E8A-4147-A177-3AD203B41FA5}">
                          <a16:colId xmlns:a16="http://schemas.microsoft.com/office/drawing/2014/main" val="2021068713"/>
                        </a:ext>
                      </a:extLst>
                    </a:gridCol>
                    <a:gridCol w="498647">
                      <a:extLst>
                        <a:ext uri="{9D8B030D-6E8A-4147-A177-3AD203B41FA5}">
                          <a16:colId xmlns:a16="http://schemas.microsoft.com/office/drawing/2014/main" val="3775263427"/>
                        </a:ext>
                      </a:extLst>
                    </a:gridCol>
                    <a:gridCol w="498647">
                      <a:extLst>
                        <a:ext uri="{9D8B030D-6E8A-4147-A177-3AD203B41FA5}">
                          <a16:colId xmlns:a16="http://schemas.microsoft.com/office/drawing/2014/main" val="3355286744"/>
                        </a:ext>
                      </a:extLst>
                    </a:gridCol>
                    <a:gridCol w="498647">
                      <a:extLst>
                        <a:ext uri="{9D8B030D-6E8A-4147-A177-3AD203B41FA5}">
                          <a16:colId xmlns:a16="http://schemas.microsoft.com/office/drawing/2014/main" val="2770660846"/>
                        </a:ext>
                      </a:extLst>
                    </a:gridCol>
                    <a:gridCol w="498647">
                      <a:extLst>
                        <a:ext uri="{9D8B030D-6E8A-4147-A177-3AD203B41FA5}">
                          <a16:colId xmlns:a16="http://schemas.microsoft.com/office/drawing/2014/main" val="4042723152"/>
                        </a:ext>
                      </a:extLst>
                    </a:gridCol>
                    <a:gridCol w="498647">
                      <a:extLst>
                        <a:ext uri="{9D8B030D-6E8A-4147-A177-3AD203B41FA5}">
                          <a16:colId xmlns:a16="http://schemas.microsoft.com/office/drawing/2014/main" val="2758139763"/>
                        </a:ext>
                      </a:extLst>
                    </a:gridCol>
                    <a:gridCol w="498647">
                      <a:extLst>
                        <a:ext uri="{9D8B030D-6E8A-4147-A177-3AD203B41FA5}">
                          <a16:colId xmlns:a16="http://schemas.microsoft.com/office/drawing/2014/main" val="2517673651"/>
                        </a:ext>
                      </a:extLst>
                    </a:gridCol>
                    <a:gridCol w="498647">
                      <a:extLst>
                        <a:ext uri="{9D8B030D-6E8A-4147-A177-3AD203B41FA5}">
                          <a16:colId xmlns:a16="http://schemas.microsoft.com/office/drawing/2014/main" val="2898900029"/>
                        </a:ext>
                      </a:extLst>
                    </a:gridCol>
                  </a:tblGrid>
                  <a:tr h="355962">
                    <a:tc gridSpan="9">
                      <a:txBody>
                        <a:bodyPr/>
                        <a:lstStyle/>
                        <a:p>
                          <a:endParaRPr lang="en-US"/>
                        </a:p>
                      </a:txBody>
                      <a:tcPr marL="68580" marR="68580" marT="0" marB="0" anchor="ctr">
                        <a:blipFill>
                          <a:blip r:embed="rId4"/>
                          <a:stretch>
                            <a:fillRect l="-125" t="-3448" r="-501" b="-879310"/>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522053"/>
                      </a:ext>
                    </a:extLst>
                  </a:tr>
                  <a:tr h="426494">
                    <a:tc>
                      <a:txBody>
                        <a:bodyPr/>
                        <a:lstStyle/>
                        <a:p>
                          <a:endParaRPr lang="en-US"/>
                        </a:p>
                      </a:txBody>
                      <a:tcPr marL="68580" marR="68580" marT="0" marB="0">
                        <a:blipFill>
                          <a:blip r:embed="rId4"/>
                          <a:stretch>
                            <a:fillRect l="-654" t="-85714" r="-424837" b="-628571"/>
                          </a:stretch>
                        </a:blipFill>
                      </a:tcPr>
                    </a:tc>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4620989"/>
                      </a:ext>
                    </a:extLst>
                  </a:tr>
                  <a:tr h="426494">
                    <a:tc>
                      <a:txBody>
                        <a:bodyPr/>
                        <a:lstStyle/>
                        <a:p>
                          <a:pPr marL="0" marR="0">
                            <a:lnSpc>
                              <a:spcPct val="107000"/>
                            </a:lnSpc>
                            <a:spcBef>
                              <a:spcPts val="0"/>
                            </a:spcBef>
                            <a:spcAft>
                              <a:spcPts val="0"/>
                            </a:spcAft>
                          </a:pPr>
                          <a:r>
                            <a:rPr lang="en-US" sz="1200">
                              <a:effectLst/>
                            </a:rPr>
                            <a:t>Susceptible Count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0258943"/>
                      </a:ext>
                    </a:extLst>
                  </a:tr>
                  <a:tr h="554482">
                    <a:tc>
                      <a:txBody>
                        <a:bodyPr/>
                        <a:lstStyle/>
                        <a:p>
                          <a:endParaRPr lang="en-US"/>
                        </a:p>
                      </a:txBody>
                      <a:tcPr marL="68580" marR="68580" marT="0" marB="0">
                        <a:blipFill>
                          <a:blip r:embed="rId4"/>
                          <a:stretch>
                            <a:fillRect l="-654" t="-219780" r="-424837" b="-306593"/>
                          </a:stretch>
                        </a:blipFill>
                      </a:tcPr>
                    </a:tc>
                    <a:tc>
                      <a:txBody>
                        <a:bodyPr/>
                        <a:lstStyle/>
                        <a:p>
                          <a:pPr marL="0" marR="0" algn="ctr">
                            <a:lnSpc>
                              <a:spcPct val="107000"/>
                            </a:lnSpc>
                            <a:spcBef>
                              <a:spcPts val="0"/>
                            </a:spcBef>
                            <a:spcAft>
                              <a:spcPts val="0"/>
                            </a:spcAft>
                          </a:pPr>
                          <a:r>
                            <a:rPr lang="en-US" sz="12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9807881"/>
                      </a:ext>
                    </a:extLst>
                  </a:tr>
                  <a:tr h="426494">
                    <a:tc>
                      <a:txBody>
                        <a:bodyPr/>
                        <a:lstStyle/>
                        <a:p>
                          <a:pPr marL="0" marR="0">
                            <a:lnSpc>
                              <a:spcPct val="107000"/>
                            </a:lnSpc>
                            <a:spcBef>
                              <a:spcPts val="0"/>
                            </a:spcBef>
                            <a:spcAft>
                              <a:spcPts val="0"/>
                            </a:spcAft>
                          </a:pPr>
                          <a:r>
                            <a:rPr lang="en-US" sz="1200">
                              <a:effectLst/>
                            </a:rPr>
                            <a:t>Change in Infected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1980597"/>
                      </a:ext>
                    </a:extLst>
                  </a:tr>
                  <a:tr h="609318">
                    <a:tc>
                      <a:txBody>
                        <a:bodyPr/>
                        <a:lstStyle/>
                        <a:p>
                          <a:endParaRPr lang="en-US"/>
                        </a:p>
                      </a:txBody>
                      <a:tcPr marL="68580" marR="68580" marT="0" marB="0">
                        <a:blipFill>
                          <a:blip r:embed="rId4"/>
                          <a:stretch>
                            <a:fillRect l="-654" t="-361000" r="-424837" b="-109000"/>
                          </a:stretch>
                        </a:blipFill>
                      </a:tcP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1138731"/>
                      </a:ext>
                    </a:extLst>
                  </a:tr>
                  <a:tr h="644552">
                    <a:tc>
                      <a:txBody>
                        <a:bodyPr/>
                        <a:lstStyle/>
                        <a:p>
                          <a:pPr marL="0" marR="0">
                            <a:lnSpc>
                              <a:spcPct val="107000"/>
                            </a:lnSpc>
                            <a:spcBef>
                              <a:spcPts val="0"/>
                            </a:spcBef>
                            <a:spcAft>
                              <a:spcPts val="0"/>
                            </a:spcAft>
                          </a:pPr>
                          <a:r>
                            <a:rPr lang="en-US" sz="1200" dirty="0">
                              <a:effectLst/>
                            </a:rPr>
                            <a:t>Infected Count </a:t>
                          </a:r>
                          <a:r>
                            <a:rPr lang="en-US" sz="1050" dirty="0" smtClean="0">
                              <a:effectLst/>
                            </a:rPr>
                            <a:t>(given by model</a:t>
                          </a:r>
                          <a:r>
                            <a:rPr lang="en-US" sz="105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5.84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10.34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21.39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25.32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27.65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28.87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1143952"/>
                      </a:ext>
                    </a:extLst>
                  </a:tr>
                </a:tbl>
              </a:graphicData>
            </a:graphic>
          </p:graphicFrame>
        </mc:Fallback>
      </mc:AlternateContent>
    </p:spTree>
    <p:extLst>
      <p:ext uri="{BB962C8B-B14F-4D97-AF65-F5344CB8AC3E}">
        <p14:creationId xmlns:p14="http://schemas.microsoft.com/office/powerpoint/2010/main" val="177991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77B2-DB23-42E4-BEDA-D3D560B5F472}"/>
              </a:ext>
            </a:extLst>
          </p:cNvPr>
          <p:cNvSpPr>
            <a:spLocks noGrp="1"/>
          </p:cNvSpPr>
          <p:nvPr>
            <p:ph type="title"/>
          </p:nvPr>
        </p:nvSpPr>
        <p:spPr>
          <a:xfrm>
            <a:off x="822959" y="286604"/>
            <a:ext cx="7756837" cy="1450757"/>
          </a:xfrm>
        </p:spPr>
        <p:txBody>
          <a:bodyPr/>
          <a:lstStyle/>
          <a:p>
            <a:r>
              <a:rPr lang="en-US" dirty="0"/>
              <a:t>Common Cold Spread —</a:t>
            </a:r>
            <a:br>
              <a:rPr lang="en-US" dirty="0"/>
            </a:br>
            <a:r>
              <a:rPr lang="en-US" dirty="0"/>
              <a:t>Model 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646BED9-3D6E-47F0-AEB1-4ACF6D82B6B3}"/>
                  </a:ext>
                </a:extLst>
              </p:cNvPr>
              <p:cNvSpPr>
                <a:spLocks noGrp="1"/>
              </p:cNvSpPr>
              <p:nvPr>
                <p:ph idx="1"/>
              </p:nvPr>
            </p:nvSpPr>
            <p:spPr>
              <a:xfrm>
                <a:off x="822959" y="2009955"/>
                <a:ext cx="7543801" cy="4244196"/>
              </a:xfrm>
            </p:spPr>
            <p:txBody>
              <a:bodyPr>
                <a:normAutofit/>
              </a:bodyPr>
              <a:lstStyle/>
              <a:p>
                <a:pPr marL="168275" indent="0">
                  <a:buNone/>
                </a:pPr>
                <a:r>
                  <a:rPr lang="en-US" sz="3300" dirty="0"/>
                  <a:t>Model: Logistic Growth Model</a:t>
                </a:r>
              </a:p>
              <a:p>
                <a:pPr marL="168275" indent="0">
                  <a:buNone/>
                </a:pPr>
                <a:endParaRPr lang="en-US" sz="900" dirty="0"/>
              </a:p>
              <a:p>
                <a:pPr marL="168275" indent="0" algn="ctr">
                  <a:buNone/>
                </a:pP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𝑑𝑦</m:t>
                        </m:r>
                      </m:num>
                      <m:den>
                        <m:r>
                          <a:rPr lang="en-US" sz="2200" i="1">
                            <a:latin typeface="Cambria Math" panose="02040503050406030204" pitchFamily="18" charset="0"/>
                          </a:rPr>
                          <m:t>𝑑𝑡</m:t>
                        </m:r>
                      </m:den>
                    </m:f>
                    <m:r>
                      <a:rPr lang="en-US" sz="2200" i="1">
                        <a:latin typeface="Cambria Math" panose="02040503050406030204" pitchFamily="18" charset="0"/>
                      </a:rPr>
                      <m:t>=</m:t>
                    </m:r>
                    <m:r>
                      <a:rPr lang="en-US" sz="2200" i="1">
                        <a:latin typeface="Cambria Math" panose="02040503050406030204" pitchFamily="18" charset="0"/>
                      </a:rPr>
                      <m:t>𝑎𝑦</m:t>
                    </m:r>
                    <m:d>
                      <m:dPr>
                        <m:ctrlPr>
                          <a:rPr lang="en-US" sz="2200" i="1">
                            <a:latin typeface="Cambria Math" panose="02040503050406030204" pitchFamily="18" charset="0"/>
                          </a:rPr>
                        </m:ctrlPr>
                      </m:dPr>
                      <m:e>
                        <m:r>
                          <a:rPr lang="en-US" sz="2200" i="1">
                            <a:latin typeface="Cambria Math" panose="02040503050406030204" pitchFamily="18" charset="0"/>
                          </a:rPr>
                          <m:t>30−</m:t>
                        </m:r>
                        <m:r>
                          <a:rPr lang="en-US" sz="2200" i="1">
                            <a:latin typeface="Cambria Math" panose="02040503050406030204" pitchFamily="18" charset="0"/>
                          </a:rPr>
                          <m:t>𝑦</m:t>
                        </m:r>
                      </m:e>
                    </m:d>
                    <m:r>
                      <a:rPr lang="en-US" sz="2200" b="0" i="1" smtClean="0">
                        <a:latin typeface="Cambria Math" panose="02040503050406030204" pitchFamily="18" charset="0"/>
                      </a:rPr>
                      <m:t>;    </m:t>
                    </m:r>
                    <m:r>
                      <a:rPr lang="en-US" sz="2200" b="0" i="1" smtClean="0">
                        <a:latin typeface="Cambria Math" panose="02040503050406030204" pitchFamily="18" charset="0"/>
                      </a:rPr>
                      <m:t>𝑦</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0</m:t>
                        </m:r>
                      </m:e>
                    </m:d>
                    <m:r>
                      <a:rPr lang="en-US" sz="2200" b="0" i="1" smtClean="0">
                        <a:latin typeface="Cambria Math" panose="02040503050406030204" pitchFamily="18" charset="0"/>
                      </a:rPr>
                      <m:t>=3.</m:t>
                    </m:r>
                  </m:oMath>
                </a14:m>
                <a:r>
                  <a:rPr lang="en-US" dirty="0"/>
                  <a:t> </a:t>
                </a:r>
              </a:p>
              <a:p>
                <a:pPr marL="168275" indent="0">
                  <a:spcBef>
                    <a:spcPts val="0"/>
                  </a:spcBef>
                  <a:buNone/>
                </a:pPr>
                <a:endParaRPr lang="en-US" sz="1000" dirty="0"/>
              </a:p>
              <a:p>
                <a:pPr lvl="1"/>
                <a:r>
                  <a:rPr lang="en-US" dirty="0"/>
                  <a:t>Separable, can be solved using partial fractions.</a:t>
                </a:r>
              </a:p>
              <a:p>
                <a:pPr marL="201168"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30</m:t>
                          </m:r>
                        </m:num>
                        <m:den>
                          <m:r>
                            <a:rPr lang="en-US" i="1">
                              <a:latin typeface="Cambria Math" panose="02040503050406030204" pitchFamily="18" charset="0"/>
                            </a:rPr>
                            <m:t>1+</m:t>
                          </m:r>
                          <m:r>
                            <a:rPr lang="en-US" b="0" i="1" smtClean="0">
                              <a:latin typeface="Cambria Math" panose="02040503050406030204" pitchFamily="18" charset="0"/>
                            </a:rPr>
                            <m:t>9</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−30</m:t>
                              </m:r>
                              <m:r>
                                <a:rPr lang="en-US" i="1">
                                  <a:latin typeface="Cambria Math" panose="02040503050406030204" pitchFamily="18" charset="0"/>
                                </a:rPr>
                                <m:t>𝑎𝑡</m:t>
                              </m:r>
                            </m:sup>
                          </m:sSup>
                        </m:den>
                      </m:f>
                    </m:oMath>
                  </m:oMathPara>
                </a14:m>
                <a:endParaRPr lang="en-US" dirty="0"/>
              </a:p>
              <a:p>
                <a:pPr marL="201168" lvl="1" indent="0">
                  <a:buNone/>
                </a:pPr>
                <a:endParaRPr lang="en-US" sz="1200" dirty="0"/>
              </a:p>
              <a:p>
                <a:pPr lvl="1"/>
                <a:r>
                  <a:rPr lang="en-US" dirty="0"/>
                  <a:t>Using a data point such as </a:t>
                </a:r>
                <a:r>
                  <a:rPr lang="en-US" i="1" dirty="0"/>
                  <a:t>y</a:t>
                </a:r>
                <a:r>
                  <a:rPr lang="en-US" dirty="0"/>
                  <a:t>(3), we can determine the parameter </a:t>
                </a:r>
                <a:r>
                  <a:rPr lang="en-US" i="1" dirty="0"/>
                  <a:t>a</a:t>
                </a:r>
                <a:r>
                  <a:rPr lang="en-US" dirty="0"/>
                  <a:t>. (e.g. if </a:t>
                </a:r>
                <a:r>
                  <a:rPr lang="en-US" i="1" dirty="0"/>
                  <a:t>y</a:t>
                </a:r>
                <a:r>
                  <a:rPr lang="en-US" dirty="0"/>
                  <a:t>(3) = 16, </a:t>
                </a:r>
                <a:r>
                  <a:rPr lang="en-US" i="1" dirty="0"/>
                  <a:t>a</a:t>
                </a:r>
                <a:r>
                  <a:rPr lang="en-US" dirty="0"/>
                  <a:t> = 0.0259)</a:t>
                </a:r>
              </a:p>
              <a:p>
                <a:pPr marL="201168" lvl="1" indent="0">
                  <a:buNone/>
                </a:pPr>
                <a:endParaRPr lang="en-US" sz="2800" dirty="0"/>
              </a:p>
              <a:p>
                <a:pPr marL="914400" lvl="1" indent="-227013">
                  <a:spcAft>
                    <a:spcPts val="1200"/>
                  </a:spcAft>
                </a:pPr>
                <a:endParaRPr lang="en-US" sz="2800" dirty="0"/>
              </a:p>
              <a:p>
                <a:pPr marL="657225" indent="-457200">
                  <a:spcAft>
                    <a:spcPts val="1200"/>
                  </a:spcAft>
                  <a:buFont typeface="Courier New" panose="02070309020205020404" pitchFamily="49" charset="0"/>
                  <a:buChar char="o"/>
                </a:pPr>
                <a:endParaRPr lang="en-US" dirty="0"/>
              </a:p>
            </p:txBody>
          </p:sp>
        </mc:Choice>
        <mc:Fallback>
          <p:sp>
            <p:nvSpPr>
              <p:cNvPr id="3" name="Content Placeholder 2">
                <a:extLst>
                  <a:ext uri="{FF2B5EF4-FFF2-40B4-BE49-F238E27FC236}">
                    <a16:creationId xmlns:a16="http://schemas.microsoft.com/office/drawing/2014/main" id="{5646BED9-3D6E-47F0-AEB1-4ACF6D82B6B3}"/>
                  </a:ext>
                </a:extLst>
              </p:cNvPr>
              <p:cNvSpPr>
                <a:spLocks noGrp="1" noRot="1" noChangeAspect="1" noMove="1" noResize="1" noEditPoints="1" noAdjustHandles="1" noChangeArrowheads="1" noChangeShapeType="1" noTextEdit="1"/>
              </p:cNvSpPr>
              <p:nvPr>
                <p:ph idx="1"/>
              </p:nvPr>
            </p:nvSpPr>
            <p:spPr>
              <a:xfrm>
                <a:off x="822959" y="2009955"/>
                <a:ext cx="7543801" cy="4244196"/>
              </a:xfrm>
              <a:blipFill>
                <a:blip r:embed="rId3"/>
                <a:stretch>
                  <a:fillRect l="-1131" t="-3161"/>
                </a:stretch>
              </a:blipFill>
            </p:spPr>
            <p:txBody>
              <a:bodyPr/>
              <a:lstStyle/>
              <a:p>
                <a:r>
                  <a:rPr lang="en-US">
                    <a:noFill/>
                  </a:rPr>
                  <a:t> </a:t>
                </a:r>
              </a:p>
            </p:txBody>
          </p:sp>
        </mc:Fallback>
      </mc:AlternateContent>
    </p:spTree>
    <p:extLst>
      <p:ext uri="{BB962C8B-B14F-4D97-AF65-F5344CB8AC3E}">
        <p14:creationId xmlns:p14="http://schemas.microsoft.com/office/powerpoint/2010/main" val="3117784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77B2-DB23-42E4-BEDA-D3D560B5F472}"/>
              </a:ext>
            </a:extLst>
          </p:cNvPr>
          <p:cNvSpPr>
            <a:spLocks noGrp="1"/>
          </p:cNvSpPr>
          <p:nvPr>
            <p:ph type="title"/>
          </p:nvPr>
        </p:nvSpPr>
        <p:spPr/>
        <p:txBody>
          <a:bodyPr/>
          <a:lstStyle/>
          <a:p>
            <a:r>
              <a:rPr lang="en-US" dirty="0"/>
              <a:t>Common Cold Spread</a:t>
            </a:r>
          </a:p>
        </p:txBody>
      </p:sp>
      <p:sp>
        <p:nvSpPr>
          <p:cNvPr id="3" name="Content Placeholder 2">
            <a:extLst>
              <a:ext uri="{FF2B5EF4-FFF2-40B4-BE49-F238E27FC236}">
                <a16:creationId xmlns:a16="http://schemas.microsoft.com/office/drawing/2014/main" id="{5646BED9-3D6E-47F0-AEB1-4ACF6D82B6B3}"/>
              </a:ext>
            </a:extLst>
          </p:cNvPr>
          <p:cNvSpPr>
            <a:spLocks noGrp="1"/>
          </p:cNvSpPr>
          <p:nvPr>
            <p:ph idx="1"/>
          </p:nvPr>
        </p:nvSpPr>
        <p:spPr>
          <a:xfrm>
            <a:off x="822959" y="1848435"/>
            <a:ext cx="7543801" cy="4516966"/>
          </a:xfrm>
        </p:spPr>
        <p:txBody>
          <a:bodyPr>
            <a:normAutofit/>
          </a:bodyPr>
          <a:lstStyle/>
          <a:p>
            <a:pPr marL="741363" lvl="2" indent="-514350">
              <a:spcAft>
                <a:spcPts val="1200"/>
              </a:spcAft>
              <a:buFont typeface="+mj-lt"/>
              <a:buAutoNum type="arabicPeriod" startAt="4"/>
            </a:pPr>
            <a:r>
              <a:rPr lang="en-US" sz="3600" dirty="0"/>
              <a:t>Analysis </a:t>
            </a:r>
            <a:r>
              <a:rPr lang="en-US" sz="2800" dirty="0">
                <a:solidFill>
                  <a:srgbClr val="0070C0"/>
                </a:solidFill>
              </a:rPr>
              <a:t>(12 min)</a:t>
            </a:r>
            <a:endParaRPr lang="en-US" sz="3400" dirty="0"/>
          </a:p>
          <a:p>
            <a:pPr marL="227013" lvl="2" indent="0">
              <a:spcAft>
                <a:spcPts val="1200"/>
              </a:spcAft>
              <a:buNone/>
            </a:pPr>
            <a:r>
              <a:rPr lang="en-US" sz="2800" dirty="0"/>
              <a:t>Discuss the following with your group.</a:t>
            </a:r>
          </a:p>
          <a:p>
            <a:pPr marL="460375" lvl="3" indent="-233363">
              <a:spcAft>
                <a:spcPts val="1200"/>
              </a:spcAft>
            </a:pPr>
            <a:r>
              <a:rPr lang="en-US" sz="2400" dirty="0"/>
              <a:t>Compare your model with the Infected Count data from your simulation.  How well does your model fit?</a:t>
            </a:r>
          </a:p>
          <a:p>
            <a:pPr marL="460375" lvl="2" indent="-233363">
              <a:spcAft>
                <a:spcPts val="1200"/>
              </a:spcAft>
              <a:tabLst>
                <a:tab pos="344488" algn="l"/>
              </a:tabLst>
            </a:pPr>
            <a:r>
              <a:rPr lang="en-US" sz="2400" dirty="0"/>
              <a:t>How could your model be improved?</a:t>
            </a:r>
          </a:p>
          <a:p>
            <a:pPr marL="460375" lvl="2" indent="-233363">
              <a:spcAft>
                <a:spcPts val="1200"/>
              </a:spcAft>
              <a:tabLst>
                <a:tab pos="344488" algn="l"/>
              </a:tabLst>
            </a:pPr>
            <a:r>
              <a:rPr lang="en-US" sz="2400" dirty="0"/>
              <a:t>Compare your data and models with another group.  Are your results similar?</a:t>
            </a:r>
          </a:p>
          <a:p>
            <a:pPr marL="460375" lvl="2" indent="-233363">
              <a:spcAft>
                <a:spcPts val="1200"/>
              </a:spcAft>
              <a:tabLst>
                <a:tab pos="344488" algn="l"/>
              </a:tabLst>
            </a:pPr>
            <a:r>
              <a:rPr lang="en-US" sz="2400" dirty="0"/>
              <a:t>How could the simulation of the spread of a cold be improved?</a:t>
            </a:r>
          </a:p>
          <a:p>
            <a:pPr marL="460375" lvl="2" indent="-233363">
              <a:spcAft>
                <a:spcPts val="1200"/>
              </a:spcAft>
              <a:tabLst>
                <a:tab pos="344488" algn="l"/>
              </a:tabLst>
            </a:pPr>
            <a:endParaRPr lang="en-US" sz="2400" dirty="0"/>
          </a:p>
          <a:p>
            <a:pPr marL="201168" lvl="1" indent="0">
              <a:spcBef>
                <a:spcPts val="600"/>
              </a:spcBef>
              <a:spcAft>
                <a:spcPts val="600"/>
              </a:spcAft>
              <a:buNone/>
            </a:pPr>
            <a:endParaRPr lang="en-US" dirty="0"/>
          </a:p>
          <a:p>
            <a:endParaRPr lang="en-US" dirty="0"/>
          </a:p>
        </p:txBody>
      </p:sp>
    </p:spTree>
    <p:extLst>
      <p:ext uri="{BB962C8B-B14F-4D97-AF65-F5344CB8AC3E}">
        <p14:creationId xmlns:p14="http://schemas.microsoft.com/office/powerpoint/2010/main" val="351242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77B2-DB23-42E4-BEDA-D3D560B5F472}"/>
              </a:ext>
            </a:extLst>
          </p:cNvPr>
          <p:cNvSpPr>
            <a:spLocks noGrp="1"/>
          </p:cNvSpPr>
          <p:nvPr>
            <p:ph type="title"/>
          </p:nvPr>
        </p:nvSpPr>
        <p:spPr/>
        <p:txBody>
          <a:bodyPr/>
          <a:lstStyle/>
          <a:p>
            <a:r>
              <a:rPr lang="en-US" dirty="0"/>
              <a:t>Common Cold Spread</a:t>
            </a:r>
          </a:p>
        </p:txBody>
      </p:sp>
      <p:sp>
        <p:nvSpPr>
          <p:cNvPr id="3" name="Content Placeholder 2">
            <a:extLst>
              <a:ext uri="{FF2B5EF4-FFF2-40B4-BE49-F238E27FC236}">
                <a16:creationId xmlns:a16="http://schemas.microsoft.com/office/drawing/2014/main" id="{5646BED9-3D6E-47F0-AEB1-4ACF6D82B6B3}"/>
              </a:ext>
            </a:extLst>
          </p:cNvPr>
          <p:cNvSpPr>
            <a:spLocks noGrp="1"/>
          </p:cNvSpPr>
          <p:nvPr>
            <p:ph idx="1"/>
          </p:nvPr>
        </p:nvSpPr>
        <p:spPr>
          <a:xfrm>
            <a:off x="822959" y="1848434"/>
            <a:ext cx="7543801" cy="4722961"/>
          </a:xfrm>
        </p:spPr>
        <p:txBody>
          <a:bodyPr>
            <a:normAutofit/>
          </a:bodyPr>
          <a:lstStyle/>
          <a:p>
            <a:pPr marL="969963" lvl="2" indent="-742950">
              <a:spcAft>
                <a:spcPts val="1200"/>
              </a:spcAft>
              <a:buFont typeface="+mj-lt"/>
              <a:buAutoNum type="arabicPeriod" startAt="5"/>
            </a:pPr>
            <a:r>
              <a:rPr lang="en-US" sz="3600" dirty="0"/>
              <a:t>Possible Variations </a:t>
            </a:r>
            <a:r>
              <a:rPr lang="en-US" sz="2800" dirty="0">
                <a:solidFill>
                  <a:srgbClr val="0070C0"/>
                </a:solidFill>
              </a:rPr>
              <a:t>(5 min)</a:t>
            </a:r>
            <a:endParaRPr lang="en-US" sz="2800" dirty="0"/>
          </a:p>
          <a:p>
            <a:pPr marL="227013" lvl="2" indent="0">
              <a:spcAft>
                <a:spcPts val="1200"/>
              </a:spcAft>
              <a:buNone/>
            </a:pPr>
            <a:r>
              <a:rPr lang="en-US" sz="2800" dirty="0"/>
              <a:t>How would the model and solution be affected by </a:t>
            </a:r>
          </a:p>
          <a:p>
            <a:pPr marL="460375" lvl="3" indent="-233363">
              <a:spcAft>
                <a:spcPts val="1200"/>
              </a:spcAft>
            </a:pPr>
            <a:r>
              <a:rPr lang="en-US" sz="2400" dirty="0"/>
              <a:t>Different values of </a:t>
            </a:r>
            <a:r>
              <a:rPr lang="en-US" sz="2400" i="1" dirty="0"/>
              <a:t>y</a:t>
            </a:r>
            <a:r>
              <a:rPr lang="en-US" sz="2400" i="1" baseline="-25000" dirty="0"/>
              <a:t>0</a:t>
            </a:r>
            <a:r>
              <a:rPr lang="en-US" sz="2400" dirty="0"/>
              <a:t>?</a:t>
            </a:r>
          </a:p>
          <a:p>
            <a:pPr marL="460375" lvl="2" indent="-233363">
              <a:spcAft>
                <a:spcPts val="1200"/>
              </a:spcAft>
              <a:tabLst>
                <a:tab pos="344488" algn="l"/>
              </a:tabLst>
            </a:pPr>
            <a:r>
              <a:rPr lang="en-US" sz="2400" dirty="0"/>
              <a:t>Different floor plans or different sized beans?</a:t>
            </a:r>
          </a:p>
          <a:p>
            <a:pPr marL="460375" lvl="2" indent="-233363">
              <a:spcAft>
                <a:spcPts val="1200"/>
              </a:spcAft>
              <a:tabLst>
                <a:tab pos="344488" algn="l"/>
              </a:tabLst>
            </a:pPr>
            <a:r>
              <a:rPr lang="en-US" sz="2400" dirty="0"/>
              <a:t>Infected common areas such as the laundry room, study room?</a:t>
            </a:r>
          </a:p>
          <a:p>
            <a:pPr marL="460375" lvl="2" indent="-233363">
              <a:spcAft>
                <a:spcPts val="1200"/>
              </a:spcAft>
              <a:tabLst>
                <a:tab pos="344488" algn="l"/>
              </a:tabLst>
            </a:pPr>
            <a:r>
              <a:rPr lang="en-US" sz="2400" dirty="0"/>
              <a:t>New rules for the common suite locations? </a:t>
            </a:r>
          </a:p>
          <a:p>
            <a:pPr marL="460375" lvl="2" indent="-233363">
              <a:spcAft>
                <a:spcPts val="1200"/>
              </a:spcAft>
              <a:tabLst>
                <a:tab pos="344488" algn="l"/>
              </a:tabLst>
            </a:pPr>
            <a:endParaRPr lang="en-US" sz="2400" dirty="0"/>
          </a:p>
          <a:p>
            <a:pPr marL="201168" lvl="1" indent="0">
              <a:spcBef>
                <a:spcPts val="600"/>
              </a:spcBef>
              <a:spcAft>
                <a:spcPts val="600"/>
              </a:spcAft>
              <a:buNone/>
            </a:pPr>
            <a:endParaRPr lang="en-US" dirty="0"/>
          </a:p>
          <a:p>
            <a:endParaRPr lang="en-US" dirty="0"/>
          </a:p>
        </p:txBody>
      </p:sp>
    </p:spTree>
    <p:extLst>
      <p:ext uri="{BB962C8B-B14F-4D97-AF65-F5344CB8AC3E}">
        <p14:creationId xmlns:p14="http://schemas.microsoft.com/office/powerpoint/2010/main" val="283673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3036" y="487480"/>
            <a:ext cx="4243243" cy="3837631"/>
          </a:xfrm>
        </p:spPr>
        <p:txBody>
          <a:bodyPr>
            <a:noAutofit/>
          </a:bodyPr>
          <a:lstStyle/>
          <a:p>
            <a:pPr algn="r"/>
            <a:r>
              <a:rPr lang="en-US" sz="6000" dirty="0"/>
              <a:t>Discussion I</a:t>
            </a:r>
            <a:br>
              <a:rPr lang="en-US" sz="6000" dirty="0"/>
            </a:br>
            <a:r>
              <a:rPr lang="en-US" sz="2800" dirty="0">
                <a:solidFill>
                  <a:schemeClr val="accent1">
                    <a:lumMod val="75000"/>
                  </a:schemeClr>
                </a:solidFill>
              </a:rPr>
              <a:t>(5-10 min)</a:t>
            </a:r>
            <a:endParaRPr lang="en-US" sz="6000" dirty="0">
              <a:solidFill>
                <a:schemeClr val="accent1">
                  <a:lumMod val="75000"/>
                </a:schemeClr>
              </a:solidFill>
            </a:endParaRPr>
          </a:p>
        </p:txBody>
      </p:sp>
      <p:sp>
        <p:nvSpPr>
          <p:cNvPr id="9" name="Subtitle 8">
            <a:extLst>
              <a:ext uri="{FF2B5EF4-FFF2-40B4-BE49-F238E27FC236}">
                <a16:creationId xmlns:a16="http://schemas.microsoft.com/office/drawing/2014/main" id="{674D9D99-FDCC-4CDD-A116-67A039C60B6F}"/>
              </a:ext>
            </a:extLst>
          </p:cNvPr>
          <p:cNvSpPr>
            <a:spLocks noGrp="1"/>
          </p:cNvSpPr>
          <p:nvPr>
            <p:ph type="subTitle" idx="1"/>
          </p:nvPr>
        </p:nvSpPr>
        <p:spPr>
          <a:xfrm>
            <a:off x="806200" y="4572000"/>
            <a:ext cx="7530080" cy="1708425"/>
          </a:xfrm>
        </p:spPr>
        <p:txBody>
          <a:bodyPr>
            <a:normAutofit lnSpcReduction="10000"/>
          </a:bodyPr>
          <a:lstStyle/>
          <a:p>
            <a:pPr lvl="0"/>
            <a:r>
              <a:rPr lang="en-US" dirty="0"/>
              <a:t>Topic: Using the Common Cold Spread scenario in your class</a:t>
            </a:r>
          </a:p>
          <a:p>
            <a:endParaRPr lang="en-US" sz="2200" cap="none" spc="0" dirty="0"/>
          </a:p>
          <a:p>
            <a:r>
              <a:rPr lang="en-US" sz="2200" cap="none" spc="0" dirty="0"/>
              <a:t>See next slide and faculty handout for question prompts.</a:t>
            </a:r>
          </a:p>
        </p:txBody>
      </p:sp>
      <p:grpSp>
        <p:nvGrpSpPr>
          <p:cNvPr id="7" name="Group 6"/>
          <p:cNvGrpSpPr/>
          <p:nvPr/>
        </p:nvGrpSpPr>
        <p:grpSpPr>
          <a:xfrm>
            <a:off x="419100" y="451502"/>
            <a:ext cx="3748404" cy="3861578"/>
            <a:chOff x="419100" y="451502"/>
            <a:chExt cx="3748404" cy="3861578"/>
          </a:xfrm>
        </p:grpSpPr>
        <p:pic>
          <p:nvPicPr>
            <p:cNvPr id="10" name="Picture 9">
              <a:extLst>
                <a:ext uri="{FF2B5EF4-FFF2-40B4-BE49-F238E27FC236}">
                  <a16:creationId xmlns:a16="http://schemas.microsoft.com/office/drawing/2014/main" id="{E8DC7B8A-23B3-48F6-A3F1-0B5FEDBE8BED}"/>
                </a:ext>
              </a:extLst>
            </p:cNvPr>
            <p:cNvPicPr/>
            <p:nvPr/>
          </p:nvPicPr>
          <p:blipFill>
            <a:blip r:embed="rId3">
              <a:extLst>
                <a:ext uri="{BEBA8EAE-BF5A-486C-A8C5-ECC9F3942E4B}">
                  <a14:imgProps xmlns:a14="http://schemas.microsoft.com/office/drawing/2010/main">
                    <a14:imgLayer r:embed="rId4">
                      <a14:imgEffect>
                        <a14:backgroundRemoval t="2174" b="96196" l="0" r="100000"/>
                      </a14:imgEffect>
                    </a14:imgLayer>
                  </a14:imgProps>
                </a:ext>
                <a:ext uri="{28A0092B-C50C-407E-A947-70E740481C1C}">
                  <a14:useLocalDpi xmlns:a14="http://schemas.microsoft.com/office/drawing/2010/main" val="0"/>
                </a:ext>
              </a:extLst>
            </a:blip>
            <a:srcRect/>
            <a:stretch>
              <a:fillRect/>
            </a:stretch>
          </p:blipFill>
          <p:spPr bwMode="auto">
            <a:xfrm>
              <a:off x="419100" y="451502"/>
              <a:ext cx="3748404" cy="3861578"/>
            </a:xfrm>
            <a:prstGeom prst="rect">
              <a:avLst/>
            </a:prstGeom>
            <a:noFill/>
            <a:ln>
              <a:noFill/>
            </a:ln>
          </p:spPr>
        </p:pic>
        <p:sp>
          <p:nvSpPr>
            <p:cNvPr id="11" name="Oval 10">
              <a:extLst>
                <a:ext uri="{FF2B5EF4-FFF2-40B4-BE49-F238E27FC236}">
                  <a16:creationId xmlns:a16="http://schemas.microsoft.com/office/drawing/2014/main" id="{9D2DE102-39A9-4D89-8FFD-7F3E9DEEA37F}"/>
                </a:ext>
              </a:extLst>
            </p:cNvPr>
            <p:cNvSpPr/>
            <p:nvPr/>
          </p:nvSpPr>
          <p:spPr>
            <a:xfrm>
              <a:off x="482351" y="541018"/>
              <a:ext cx="3562629" cy="3581428"/>
            </a:xfrm>
            <a:prstGeom prst="ellipse">
              <a:avLst/>
            </a:prstGeom>
            <a:noFill/>
            <a:ln w="114300">
              <a:solidFill>
                <a:srgbClr val="337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1563118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A9B80-F442-470D-AFE7-BBA131AB0C13}"/>
              </a:ext>
            </a:extLst>
          </p:cNvPr>
          <p:cNvSpPr>
            <a:spLocks noGrp="1"/>
          </p:cNvSpPr>
          <p:nvPr>
            <p:ph type="title"/>
          </p:nvPr>
        </p:nvSpPr>
        <p:spPr/>
        <p:txBody>
          <a:bodyPr/>
          <a:lstStyle/>
          <a:p>
            <a:r>
              <a:rPr lang="en-US" dirty="0"/>
              <a:t>Discussion I</a:t>
            </a:r>
          </a:p>
        </p:txBody>
      </p:sp>
      <p:sp>
        <p:nvSpPr>
          <p:cNvPr id="3" name="Content Placeholder 2">
            <a:extLst>
              <a:ext uri="{FF2B5EF4-FFF2-40B4-BE49-F238E27FC236}">
                <a16:creationId xmlns:a16="http://schemas.microsoft.com/office/drawing/2014/main" id="{4131D769-6541-4AF4-B19F-A45FE08A1065}"/>
              </a:ext>
            </a:extLst>
          </p:cNvPr>
          <p:cNvSpPr>
            <a:spLocks noGrp="1"/>
          </p:cNvSpPr>
          <p:nvPr>
            <p:ph idx="1"/>
          </p:nvPr>
        </p:nvSpPr>
        <p:spPr>
          <a:xfrm>
            <a:off x="822959" y="1845734"/>
            <a:ext cx="7543801" cy="4490898"/>
          </a:xfrm>
        </p:spPr>
        <p:txBody>
          <a:bodyPr>
            <a:normAutofit/>
          </a:bodyPr>
          <a:lstStyle/>
          <a:p>
            <a:pPr marL="571500" indent="-571500">
              <a:spcAft>
                <a:spcPts val="600"/>
              </a:spcAft>
              <a:buFont typeface="+mj-lt"/>
              <a:buAutoNum type="romanLcPeriod"/>
            </a:pPr>
            <a:r>
              <a:rPr lang="en-US" sz="2600" dirty="0"/>
              <a:t>What did you like about the scenario?</a:t>
            </a:r>
          </a:p>
          <a:p>
            <a:pPr marL="571500" lvl="0" indent="-571500">
              <a:spcAft>
                <a:spcPts val="600"/>
              </a:spcAft>
              <a:buFont typeface="+mj-lt"/>
              <a:buAutoNum type="romanLcPeriod"/>
            </a:pPr>
            <a:r>
              <a:rPr lang="en-US" sz="2600" dirty="0"/>
              <a:t>As a student, how would you feel about doing an activity similar to this in class or as a project?  Do you feel you would learn and benefit from such an activity?</a:t>
            </a:r>
          </a:p>
          <a:p>
            <a:pPr marL="571500" lvl="0" indent="-571500">
              <a:spcAft>
                <a:spcPts val="600"/>
              </a:spcAft>
              <a:buFont typeface="+mj-lt"/>
              <a:buAutoNum type="romanLcPeriod"/>
            </a:pPr>
            <a:r>
              <a:rPr lang="en-US" sz="2600" dirty="0"/>
              <a:t>As an instructor, how well might this approach work in your class?</a:t>
            </a:r>
          </a:p>
          <a:p>
            <a:pPr marL="571500" lvl="0" indent="-571500">
              <a:spcAft>
                <a:spcPts val="600"/>
              </a:spcAft>
              <a:buFont typeface="+mj-lt"/>
              <a:buAutoNum type="romanLcPeriod"/>
            </a:pPr>
            <a:r>
              <a:rPr lang="en-US" sz="2600" dirty="0"/>
              <a:t>What other scenarios or differential equations topics could be simulated in a similar manner    using beans or candies?</a:t>
            </a:r>
          </a:p>
          <a:p>
            <a:endParaRPr lang="en-US" sz="2600" dirty="0"/>
          </a:p>
        </p:txBody>
      </p:sp>
    </p:spTree>
    <p:extLst>
      <p:ext uri="{BB962C8B-B14F-4D97-AF65-F5344CB8AC3E}">
        <p14:creationId xmlns:p14="http://schemas.microsoft.com/office/powerpoint/2010/main" val="4053484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2C4B8E-A47B-4BA4-AC9E-A0E845DAE654}"/>
              </a:ext>
            </a:extLst>
          </p:cNvPr>
          <p:cNvPicPr>
            <a:picLocks noChangeAspect="1"/>
          </p:cNvPicPr>
          <p:nvPr/>
        </p:nvPicPr>
        <p:blipFill>
          <a:blip r:embed="rId3"/>
          <a:stretch>
            <a:fillRect/>
          </a:stretch>
        </p:blipFill>
        <p:spPr>
          <a:xfrm>
            <a:off x="380249" y="1088377"/>
            <a:ext cx="4492984" cy="4226529"/>
          </a:xfrm>
          <a:prstGeom prst="rect">
            <a:avLst/>
          </a:prstGeom>
          <a:ln w="25400">
            <a:noFill/>
          </a:ln>
        </p:spPr>
      </p:pic>
      <p:cxnSp>
        <p:nvCxnSpPr>
          <p:cNvPr id="6" name="Straight Connector 5">
            <a:extLst>
              <a:ext uri="{FF2B5EF4-FFF2-40B4-BE49-F238E27FC236}">
                <a16:creationId xmlns:a16="http://schemas.microsoft.com/office/drawing/2014/main" id="{CD5B42DA-D306-455E-AED9-BCE689355A07}"/>
              </a:ext>
            </a:extLst>
          </p:cNvPr>
          <p:cNvCxnSpPr>
            <a:cxnSpLocks/>
          </p:cNvCxnSpPr>
          <p:nvPr/>
        </p:nvCxnSpPr>
        <p:spPr>
          <a:xfrm>
            <a:off x="5275078" y="1726508"/>
            <a:ext cx="3091681" cy="1"/>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BDA9091-949C-40C3-B220-9BFFC3AE95E6}"/>
              </a:ext>
            </a:extLst>
          </p:cNvPr>
          <p:cNvSpPr txBox="1">
            <a:spLocks/>
          </p:cNvSpPr>
          <p:nvPr/>
        </p:nvSpPr>
        <p:spPr>
          <a:xfrm>
            <a:off x="5559789" y="275751"/>
            <a:ext cx="2472147" cy="1450757"/>
          </a:xfrm>
          <a:prstGeom prst="rect">
            <a:avLst/>
          </a:prstGeom>
        </p:spPr>
        <p:txBody>
          <a:bodyPr anchor="b"/>
          <a:lstStyle>
            <a:lvl1pPr algn="l" defTabSz="914400" rtl="0" eaLnBrk="1" latinLnBrk="0" hangingPunct="1">
              <a:lnSpc>
                <a:spcPct val="85000"/>
              </a:lnSpc>
              <a:spcBef>
                <a:spcPct val="0"/>
              </a:spcBef>
              <a:buNone/>
              <a:defRPr sz="4800" kern="1200" spc="-50" baseline="0">
                <a:solidFill>
                  <a:schemeClr val="tx2">
                    <a:lumMod val="75000"/>
                  </a:schemeClr>
                </a:solidFill>
                <a:latin typeface="Corbel" panose="020B0503020204020204" pitchFamily="34" charset="0"/>
                <a:ea typeface="+mj-ea"/>
                <a:cs typeface="+mj-cs"/>
              </a:defRPr>
            </a:lvl1pPr>
          </a:lstStyle>
          <a:p>
            <a:r>
              <a:rPr lang="en-US" dirty="0"/>
              <a:t>SIMIODE</a:t>
            </a:r>
          </a:p>
        </p:txBody>
      </p:sp>
      <p:sp>
        <p:nvSpPr>
          <p:cNvPr id="13" name="Flowchart: Connector 12">
            <a:extLst>
              <a:ext uri="{FF2B5EF4-FFF2-40B4-BE49-F238E27FC236}">
                <a16:creationId xmlns:a16="http://schemas.microsoft.com/office/drawing/2014/main" id="{CBC8C272-83FE-4B63-B16D-695ABEDF4E85}"/>
              </a:ext>
            </a:extLst>
          </p:cNvPr>
          <p:cNvSpPr/>
          <p:nvPr/>
        </p:nvSpPr>
        <p:spPr>
          <a:xfrm>
            <a:off x="5279998" y="4476271"/>
            <a:ext cx="123416" cy="127591"/>
          </a:xfrm>
          <a:prstGeom prst="flowChartConnector">
            <a:avLst/>
          </a:prstGeom>
          <a:solidFill>
            <a:srgbClr val="AAE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2EEEB042-FF2A-4819-8054-6A3B998D55EB}"/>
              </a:ext>
            </a:extLst>
          </p:cNvPr>
          <p:cNvSpPr txBox="1">
            <a:spLocks/>
          </p:cNvSpPr>
          <p:nvPr/>
        </p:nvSpPr>
        <p:spPr>
          <a:xfrm>
            <a:off x="5398494" y="1847850"/>
            <a:ext cx="3270007" cy="392599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Corbel" panose="020B0503020204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Corbel" panose="020B0503020204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Online Community</a:t>
            </a:r>
          </a:p>
          <a:p>
            <a:r>
              <a:rPr lang="en-US" dirty="0"/>
              <a:t>Project &amp; Inquiry Based Learning</a:t>
            </a:r>
          </a:p>
          <a:p>
            <a:r>
              <a:rPr lang="en-US" dirty="0"/>
              <a:t>Modeling and Technology</a:t>
            </a:r>
          </a:p>
          <a:p>
            <a:r>
              <a:rPr lang="en-US" dirty="0"/>
              <a:t>Instructional Resources</a:t>
            </a:r>
          </a:p>
          <a:p>
            <a:pPr algn="just"/>
            <a:endParaRPr lang="en-US" sz="3200" dirty="0"/>
          </a:p>
        </p:txBody>
      </p:sp>
      <p:sp>
        <p:nvSpPr>
          <p:cNvPr id="16" name="Flowchart: Connector 15">
            <a:extLst>
              <a:ext uri="{FF2B5EF4-FFF2-40B4-BE49-F238E27FC236}">
                <a16:creationId xmlns:a16="http://schemas.microsoft.com/office/drawing/2014/main" id="{92FC9366-2A22-48D2-BE88-02B83508BEE4}"/>
              </a:ext>
            </a:extLst>
          </p:cNvPr>
          <p:cNvSpPr/>
          <p:nvPr/>
        </p:nvSpPr>
        <p:spPr>
          <a:xfrm>
            <a:off x="5279998" y="2016199"/>
            <a:ext cx="123416" cy="127591"/>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60AFF3CF-195F-417A-A493-6A204F903497}"/>
              </a:ext>
            </a:extLst>
          </p:cNvPr>
          <p:cNvSpPr/>
          <p:nvPr/>
        </p:nvSpPr>
        <p:spPr>
          <a:xfrm>
            <a:off x="5283540" y="2576614"/>
            <a:ext cx="123416" cy="127591"/>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D8EB4640-B3BE-4542-8C85-718E9EAE0E55}"/>
              </a:ext>
            </a:extLst>
          </p:cNvPr>
          <p:cNvSpPr/>
          <p:nvPr/>
        </p:nvSpPr>
        <p:spPr>
          <a:xfrm>
            <a:off x="5279998" y="3502549"/>
            <a:ext cx="123416" cy="127591"/>
          </a:xfrm>
          <a:prstGeom prst="flowChartConnector">
            <a:avLst/>
          </a:prstGeom>
          <a:solidFill>
            <a:srgbClr val="A72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85D73FAE-C01D-40E7-A92D-3F98963C0FC7}"/>
              </a:ext>
            </a:extLst>
          </p:cNvPr>
          <p:cNvSpPr txBox="1">
            <a:spLocks/>
          </p:cNvSpPr>
          <p:nvPr/>
        </p:nvSpPr>
        <p:spPr>
          <a:xfrm>
            <a:off x="1" y="5512369"/>
            <a:ext cx="5275078" cy="784945"/>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Corbel" panose="020B0503020204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Corbel" panose="020B0503020204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t>The SIMIODE HUBzero Community is for Students AND Faculty!</a:t>
            </a:r>
          </a:p>
          <a:p>
            <a:pPr algn="just"/>
            <a:endParaRPr lang="en-US" sz="3200" dirty="0"/>
          </a:p>
        </p:txBody>
      </p:sp>
    </p:spTree>
    <p:extLst>
      <p:ext uri="{BB962C8B-B14F-4D97-AF65-F5344CB8AC3E}">
        <p14:creationId xmlns:p14="http://schemas.microsoft.com/office/powerpoint/2010/main" val="1668878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60AA-2CF5-46F8-8374-A14176E3D688}"/>
              </a:ext>
            </a:extLst>
          </p:cNvPr>
          <p:cNvSpPr>
            <a:spLocks noGrp="1"/>
          </p:cNvSpPr>
          <p:nvPr>
            <p:ph type="title"/>
          </p:nvPr>
        </p:nvSpPr>
        <p:spPr/>
        <p:txBody>
          <a:bodyPr/>
          <a:lstStyle/>
          <a:p>
            <a:r>
              <a:rPr lang="en-US" dirty="0"/>
              <a:t>SIMIODE Resources</a:t>
            </a:r>
          </a:p>
        </p:txBody>
      </p:sp>
      <p:pic>
        <p:nvPicPr>
          <p:cNvPr id="4" name="Picture 3">
            <a:extLst>
              <a:ext uri="{FF2B5EF4-FFF2-40B4-BE49-F238E27FC236}">
                <a16:creationId xmlns:a16="http://schemas.microsoft.com/office/drawing/2014/main" id="{A10D3333-B67E-4AB6-BED1-41051D97B551}"/>
              </a:ext>
            </a:extLst>
          </p:cNvPr>
          <p:cNvPicPr>
            <a:picLocks noChangeAspect="1"/>
          </p:cNvPicPr>
          <p:nvPr/>
        </p:nvPicPr>
        <p:blipFill>
          <a:blip r:embed="rId3"/>
          <a:stretch>
            <a:fillRect/>
          </a:stretch>
        </p:blipFill>
        <p:spPr>
          <a:xfrm>
            <a:off x="888577" y="1863319"/>
            <a:ext cx="6311778" cy="4348114"/>
          </a:xfrm>
          <a:prstGeom prst="rect">
            <a:avLst/>
          </a:prstGeom>
        </p:spPr>
      </p:pic>
      <p:sp>
        <p:nvSpPr>
          <p:cNvPr id="5" name="Oval 4">
            <a:extLst>
              <a:ext uri="{FF2B5EF4-FFF2-40B4-BE49-F238E27FC236}">
                <a16:creationId xmlns:a16="http://schemas.microsoft.com/office/drawing/2014/main" id="{45574C75-763C-4B55-9312-4E80A0D96470}"/>
              </a:ext>
            </a:extLst>
          </p:cNvPr>
          <p:cNvSpPr/>
          <p:nvPr/>
        </p:nvSpPr>
        <p:spPr>
          <a:xfrm>
            <a:off x="1592225" y="2321168"/>
            <a:ext cx="702840" cy="351695"/>
          </a:xfrm>
          <a:prstGeom prst="ellipse">
            <a:avLst/>
          </a:prstGeom>
          <a:noFill/>
          <a:ln w="28575">
            <a:solidFill>
              <a:srgbClr val="A7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218F91D-0B58-4F16-A815-1B3377A264DF}"/>
              </a:ext>
            </a:extLst>
          </p:cNvPr>
          <p:cNvCxnSpPr>
            <a:cxnSpLocks/>
          </p:cNvCxnSpPr>
          <p:nvPr/>
        </p:nvCxnSpPr>
        <p:spPr>
          <a:xfrm flipV="1">
            <a:off x="5619750" y="3572014"/>
            <a:ext cx="1912975" cy="1609586"/>
          </a:xfrm>
          <a:prstGeom prst="line">
            <a:avLst/>
          </a:prstGeom>
          <a:ln w="28575">
            <a:solidFill>
              <a:srgbClr val="A72323"/>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02D01A1-1F30-40CC-A55C-11DF82ABD107}"/>
              </a:ext>
            </a:extLst>
          </p:cNvPr>
          <p:cNvSpPr>
            <a:spLocks noGrp="1"/>
          </p:cNvSpPr>
          <p:nvPr>
            <p:ph idx="1"/>
          </p:nvPr>
        </p:nvSpPr>
        <p:spPr>
          <a:xfrm>
            <a:off x="7200355" y="2321168"/>
            <a:ext cx="1689373" cy="3956801"/>
          </a:xfrm>
        </p:spPr>
        <p:txBody>
          <a:bodyPr>
            <a:normAutofit/>
          </a:bodyPr>
          <a:lstStyle/>
          <a:p>
            <a:pPr algn="ctr"/>
            <a:r>
              <a:rPr lang="en-US" dirty="0"/>
              <a:t>Easy access to resources for Students and Faculty</a:t>
            </a:r>
          </a:p>
        </p:txBody>
      </p:sp>
      <p:cxnSp>
        <p:nvCxnSpPr>
          <p:cNvPr id="11" name="Straight Connector 10">
            <a:extLst>
              <a:ext uri="{FF2B5EF4-FFF2-40B4-BE49-F238E27FC236}">
                <a16:creationId xmlns:a16="http://schemas.microsoft.com/office/drawing/2014/main" id="{1362833F-E839-4158-9C63-318070A7D114}"/>
              </a:ext>
            </a:extLst>
          </p:cNvPr>
          <p:cNvCxnSpPr>
            <a:cxnSpLocks/>
            <a:stCxn id="5" idx="6"/>
          </p:cNvCxnSpPr>
          <p:nvPr/>
        </p:nvCxnSpPr>
        <p:spPr>
          <a:xfrm>
            <a:off x="2295065" y="2497016"/>
            <a:ext cx="5256710" cy="1094048"/>
          </a:xfrm>
          <a:prstGeom prst="line">
            <a:avLst/>
          </a:prstGeom>
          <a:ln w="28575">
            <a:solidFill>
              <a:srgbClr val="A723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22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3037" y="487481"/>
            <a:ext cx="4508052" cy="3566160"/>
          </a:xfrm>
        </p:spPr>
        <p:txBody>
          <a:bodyPr>
            <a:noAutofit/>
          </a:bodyPr>
          <a:lstStyle/>
          <a:p>
            <a:r>
              <a:rPr lang="en-US" sz="6000" dirty="0"/>
              <a:t>SESSION I</a:t>
            </a:r>
          </a:p>
        </p:txBody>
      </p:sp>
      <p:sp>
        <p:nvSpPr>
          <p:cNvPr id="9" name="Subtitle 8">
            <a:extLst>
              <a:ext uri="{FF2B5EF4-FFF2-40B4-BE49-F238E27FC236}">
                <a16:creationId xmlns:a16="http://schemas.microsoft.com/office/drawing/2014/main" id="{674D9D99-FDCC-4CDD-A116-67A039C60B6F}"/>
              </a:ext>
            </a:extLst>
          </p:cNvPr>
          <p:cNvSpPr>
            <a:spLocks noGrp="1"/>
          </p:cNvSpPr>
          <p:nvPr>
            <p:ph type="subTitle" idx="1"/>
          </p:nvPr>
        </p:nvSpPr>
        <p:spPr>
          <a:xfrm>
            <a:off x="806200" y="4373346"/>
            <a:ext cx="8337800" cy="1907080"/>
          </a:xfrm>
        </p:spPr>
        <p:txBody>
          <a:bodyPr>
            <a:normAutofit/>
          </a:bodyPr>
          <a:lstStyle/>
          <a:p>
            <a:endParaRPr lang="en-US" sz="2200" dirty="0"/>
          </a:p>
          <a:p>
            <a:endParaRPr lang="en-US" sz="2200" dirty="0"/>
          </a:p>
        </p:txBody>
      </p:sp>
      <p:grpSp>
        <p:nvGrpSpPr>
          <p:cNvPr id="10" name="Group 9"/>
          <p:cNvGrpSpPr/>
          <p:nvPr/>
        </p:nvGrpSpPr>
        <p:grpSpPr>
          <a:xfrm>
            <a:off x="419100" y="451502"/>
            <a:ext cx="3748404" cy="3861578"/>
            <a:chOff x="419100" y="451502"/>
            <a:chExt cx="3748404" cy="3861578"/>
          </a:xfrm>
        </p:grpSpPr>
        <p:pic>
          <p:nvPicPr>
            <p:cNvPr id="11" name="Picture 10">
              <a:extLst>
                <a:ext uri="{FF2B5EF4-FFF2-40B4-BE49-F238E27FC236}">
                  <a16:creationId xmlns:a16="http://schemas.microsoft.com/office/drawing/2014/main" id="{E8DC7B8A-23B3-48F6-A3F1-0B5FEDBE8BED}"/>
                </a:ext>
              </a:extLst>
            </p:cNvPr>
            <p:cNvPicPr/>
            <p:nvPr/>
          </p:nvPicPr>
          <p:blipFill>
            <a:blip r:embed="rId3">
              <a:extLst>
                <a:ext uri="{BEBA8EAE-BF5A-486C-A8C5-ECC9F3942E4B}">
                  <a14:imgProps xmlns:a14="http://schemas.microsoft.com/office/drawing/2010/main">
                    <a14:imgLayer r:embed="rId4">
                      <a14:imgEffect>
                        <a14:backgroundRemoval t="2174" b="96196" l="0" r="100000"/>
                      </a14:imgEffect>
                    </a14:imgLayer>
                  </a14:imgProps>
                </a:ext>
                <a:ext uri="{28A0092B-C50C-407E-A947-70E740481C1C}">
                  <a14:useLocalDpi xmlns:a14="http://schemas.microsoft.com/office/drawing/2010/main" val="0"/>
                </a:ext>
              </a:extLst>
            </a:blip>
            <a:srcRect/>
            <a:stretch>
              <a:fillRect/>
            </a:stretch>
          </p:blipFill>
          <p:spPr bwMode="auto">
            <a:xfrm>
              <a:off x="419100" y="451502"/>
              <a:ext cx="3748404" cy="3861578"/>
            </a:xfrm>
            <a:prstGeom prst="rect">
              <a:avLst/>
            </a:prstGeom>
            <a:noFill/>
            <a:ln>
              <a:noFill/>
            </a:ln>
          </p:spPr>
        </p:pic>
        <p:sp>
          <p:nvSpPr>
            <p:cNvPr id="12" name="Oval 11">
              <a:extLst>
                <a:ext uri="{FF2B5EF4-FFF2-40B4-BE49-F238E27FC236}">
                  <a16:creationId xmlns:a16="http://schemas.microsoft.com/office/drawing/2014/main" id="{9D2DE102-39A9-4D89-8FFD-7F3E9DEEA37F}"/>
                </a:ext>
              </a:extLst>
            </p:cNvPr>
            <p:cNvSpPr/>
            <p:nvPr/>
          </p:nvSpPr>
          <p:spPr>
            <a:xfrm>
              <a:off x="482351" y="541018"/>
              <a:ext cx="3562629" cy="3581428"/>
            </a:xfrm>
            <a:prstGeom prst="ellipse">
              <a:avLst/>
            </a:prstGeom>
            <a:noFill/>
            <a:ln w="114300">
              <a:solidFill>
                <a:srgbClr val="337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8" name="Subtitle 8">
            <a:extLst>
              <a:ext uri="{FF2B5EF4-FFF2-40B4-BE49-F238E27FC236}">
                <a16:creationId xmlns:a16="http://schemas.microsoft.com/office/drawing/2014/main" id="{80CF2933-6679-4379-B858-D529620797F6}"/>
              </a:ext>
            </a:extLst>
          </p:cNvPr>
          <p:cNvSpPr txBox="1">
            <a:spLocks/>
          </p:cNvSpPr>
          <p:nvPr/>
        </p:nvSpPr>
        <p:spPr>
          <a:xfrm>
            <a:off x="958600" y="4525746"/>
            <a:ext cx="8337800" cy="19070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lumMod val="75000"/>
                    <a:lumOff val="25000"/>
                  </a:schemeClr>
                </a:solidFill>
                <a:latin typeface="Corbel" panose="020B0503020204020204" pitchFamily="34" charset="0"/>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Corbel" panose="020B0503020204020204" pitchFamily="34" charset="0"/>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Corbel" panose="020B0503020204020204" pitchFamily="34" charset="0"/>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Corbel" panose="020B0503020204020204" pitchFamily="34" charset="0"/>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Corbel" panose="020B0503020204020204" pitchFamily="34" charset="0"/>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defTabSz="91440">
              <a:lnSpc>
                <a:spcPct val="100000"/>
              </a:lnSpc>
              <a:spcBef>
                <a:spcPts val="0"/>
              </a:spcBef>
              <a:spcAft>
                <a:spcPts val="0"/>
              </a:spcAft>
              <a:tabLst>
                <a:tab pos="91440" algn="l"/>
              </a:tabLst>
            </a:pPr>
            <a:r>
              <a:rPr lang="en-US" sz="2200" dirty="0" smtClean="0"/>
              <a:t>10:30-11:30am</a:t>
            </a:r>
            <a:endParaRPr lang="en-US" sz="2200" dirty="0"/>
          </a:p>
          <a:p>
            <a:endParaRPr lang="en-US" sz="2200" dirty="0"/>
          </a:p>
          <a:p>
            <a:endParaRPr lang="en-US" sz="2200" dirty="0"/>
          </a:p>
        </p:txBody>
      </p:sp>
    </p:spTree>
    <p:extLst>
      <p:ext uri="{BB962C8B-B14F-4D97-AF65-F5344CB8AC3E}">
        <p14:creationId xmlns:p14="http://schemas.microsoft.com/office/powerpoint/2010/main" val="206313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D5B42DA-D306-455E-AED9-BCE689355A07}"/>
              </a:ext>
            </a:extLst>
          </p:cNvPr>
          <p:cNvCxnSpPr>
            <a:cxnSpLocks/>
          </p:cNvCxnSpPr>
          <p:nvPr/>
        </p:nvCxnSpPr>
        <p:spPr>
          <a:xfrm>
            <a:off x="6132329" y="1726509"/>
            <a:ext cx="2535421"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BDA9091-949C-40C3-B220-9BFFC3AE95E6}"/>
              </a:ext>
            </a:extLst>
          </p:cNvPr>
          <p:cNvSpPr txBox="1">
            <a:spLocks/>
          </p:cNvSpPr>
          <p:nvPr/>
        </p:nvSpPr>
        <p:spPr>
          <a:xfrm>
            <a:off x="6008912" y="161452"/>
            <a:ext cx="2843170" cy="1450757"/>
          </a:xfrm>
          <a:prstGeom prst="rect">
            <a:avLst/>
          </a:prstGeom>
        </p:spPr>
        <p:txBody>
          <a:bodyPr anchor="b"/>
          <a:lstStyle>
            <a:lvl1pPr algn="l" defTabSz="914400" rtl="0" eaLnBrk="1" latinLnBrk="0" hangingPunct="1">
              <a:lnSpc>
                <a:spcPct val="85000"/>
              </a:lnSpc>
              <a:spcBef>
                <a:spcPct val="0"/>
              </a:spcBef>
              <a:buNone/>
              <a:defRPr sz="4800" kern="1200" spc="-50" baseline="0">
                <a:solidFill>
                  <a:schemeClr val="tx2">
                    <a:lumMod val="75000"/>
                  </a:schemeClr>
                </a:solidFill>
                <a:latin typeface="Corbel" panose="020B0503020204020204" pitchFamily="34" charset="0"/>
                <a:ea typeface="+mj-ea"/>
                <a:cs typeface="+mj-cs"/>
              </a:defRPr>
            </a:lvl1pPr>
          </a:lstStyle>
          <a:p>
            <a:r>
              <a:rPr lang="en-US" dirty="0"/>
              <a:t>Resources</a:t>
            </a:r>
          </a:p>
        </p:txBody>
      </p:sp>
      <p:sp>
        <p:nvSpPr>
          <p:cNvPr id="15" name="Content Placeholder 2">
            <a:extLst>
              <a:ext uri="{FF2B5EF4-FFF2-40B4-BE49-F238E27FC236}">
                <a16:creationId xmlns:a16="http://schemas.microsoft.com/office/drawing/2014/main" id="{2EEEB042-FF2A-4819-8054-6A3B998D55EB}"/>
              </a:ext>
            </a:extLst>
          </p:cNvPr>
          <p:cNvSpPr txBox="1">
            <a:spLocks/>
          </p:cNvSpPr>
          <p:nvPr/>
        </p:nvSpPr>
        <p:spPr>
          <a:xfrm>
            <a:off x="6132329" y="1840810"/>
            <a:ext cx="2535421" cy="393303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Corbel" panose="020B0503020204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Corbel" panose="020B0503020204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n-US" sz="3200" dirty="0"/>
          </a:p>
        </p:txBody>
      </p:sp>
      <p:pic>
        <p:nvPicPr>
          <p:cNvPr id="8" name="Picture 7">
            <a:extLst>
              <a:ext uri="{FF2B5EF4-FFF2-40B4-BE49-F238E27FC236}">
                <a16:creationId xmlns:a16="http://schemas.microsoft.com/office/drawing/2014/main" id="{DE338A21-E05A-46D0-B6A9-070624B45AAD}"/>
              </a:ext>
            </a:extLst>
          </p:cNvPr>
          <p:cNvPicPr>
            <a:picLocks noChangeAspect="1"/>
          </p:cNvPicPr>
          <p:nvPr/>
        </p:nvPicPr>
        <p:blipFill>
          <a:blip r:embed="rId3"/>
          <a:stretch>
            <a:fillRect/>
          </a:stretch>
        </p:blipFill>
        <p:spPr>
          <a:xfrm>
            <a:off x="291918" y="275752"/>
            <a:ext cx="5668107" cy="5779247"/>
          </a:xfrm>
          <a:prstGeom prst="rect">
            <a:avLst/>
          </a:prstGeom>
        </p:spPr>
      </p:pic>
      <p:sp>
        <p:nvSpPr>
          <p:cNvPr id="17" name="Content Placeholder 2">
            <a:extLst>
              <a:ext uri="{FF2B5EF4-FFF2-40B4-BE49-F238E27FC236}">
                <a16:creationId xmlns:a16="http://schemas.microsoft.com/office/drawing/2014/main" id="{ACED437B-9BB5-44FB-BCEB-695B523CB602}"/>
              </a:ext>
            </a:extLst>
          </p:cNvPr>
          <p:cNvSpPr txBox="1">
            <a:spLocks/>
          </p:cNvSpPr>
          <p:nvPr/>
        </p:nvSpPr>
        <p:spPr>
          <a:xfrm>
            <a:off x="6132329" y="1845734"/>
            <a:ext cx="2719753"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Corbel" panose="020B0503020204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Corbel" panose="020B0503020204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Free Online Text Materials</a:t>
            </a:r>
          </a:p>
          <a:p>
            <a:r>
              <a:rPr lang="en-US" sz="2400" dirty="0"/>
              <a:t>Technique Narratives</a:t>
            </a:r>
          </a:p>
          <a:p>
            <a:r>
              <a:rPr lang="en-US" sz="2400" dirty="0"/>
              <a:t>Modeling Scenarios</a:t>
            </a:r>
          </a:p>
          <a:p>
            <a:r>
              <a:rPr lang="en-US" sz="2400" dirty="0"/>
              <a:t>Potential Modeling Scenario Ideas</a:t>
            </a:r>
          </a:p>
          <a:p>
            <a:r>
              <a:rPr lang="en-US" sz="2400" dirty="0"/>
              <a:t>And more!</a:t>
            </a:r>
          </a:p>
        </p:txBody>
      </p:sp>
      <p:sp>
        <p:nvSpPr>
          <p:cNvPr id="14" name="Rectangle 13">
            <a:extLst>
              <a:ext uri="{FF2B5EF4-FFF2-40B4-BE49-F238E27FC236}">
                <a16:creationId xmlns:a16="http://schemas.microsoft.com/office/drawing/2014/main" id="{26078875-D40E-4C7C-A04B-34477C115144}"/>
              </a:ext>
            </a:extLst>
          </p:cNvPr>
          <p:cNvSpPr/>
          <p:nvPr/>
        </p:nvSpPr>
        <p:spPr>
          <a:xfrm>
            <a:off x="4410075" y="3200400"/>
            <a:ext cx="895350" cy="219075"/>
          </a:xfrm>
          <a:prstGeom prst="rect">
            <a:avLst/>
          </a:prstGeom>
          <a:noFill/>
          <a:ln>
            <a:solidFill>
              <a:srgbClr val="A7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BC38F9-0FDC-4252-AE90-EB4EDD4423E2}"/>
              </a:ext>
            </a:extLst>
          </p:cNvPr>
          <p:cNvSpPr/>
          <p:nvPr/>
        </p:nvSpPr>
        <p:spPr>
          <a:xfrm>
            <a:off x="4410075" y="4076700"/>
            <a:ext cx="1143000" cy="219075"/>
          </a:xfrm>
          <a:prstGeom prst="rect">
            <a:avLst/>
          </a:prstGeom>
          <a:noFill/>
          <a:ln>
            <a:solidFill>
              <a:srgbClr val="A7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7F932E8-42AF-47D7-828B-018B4C5C5767}"/>
              </a:ext>
            </a:extLst>
          </p:cNvPr>
          <p:cNvSpPr/>
          <p:nvPr/>
        </p:nvSpPr>
        <p:spPr>
          <a:xfrm>
            <a:off x="3075721" y="4086225"/>
            <a:ext cx="991454" cy="219075"/>
          </a:xfrm>
          <a:prstGeom prst="rect">
            <a:avLst/>
          </a:prstGeom>
          <a:noFill/>
          <a:ln>
            <a:solidFill>
              <a:srgbClr val="A7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DB23367-6CF5-4FA0-9D01-00C6E5EEB9BC}"/>
              </a:ext>
            </a:extLst>
          </p:cNvPr>
          <p:cNvSpPr/>
          <p:nvPr/>
        </p:nvSpPr>
        <p:spPr>
          <a:xfrm>
            <a:off x="4410075" y="5276850"/>
            <a:ext cx="1076325" cy="219075"/>
          </a:xfrm>
          <a:prstGeom prst="rect">
            <a:avLst/>
          </a:prstGeom>
          <a:noFill/>
          <a:ln>
            <a:solidFill>
              <a:srgbClr val="A7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F0777A5-058F-42D0-9CF4-581E328773A8}"/>
              </a:ext>
            </a:extLst>
          </p:cNvPr>
          <p:cNvCxnSpPr>
            <a:cxnSpLocks/>
          </p:cNvCxnSpPr>
          <p:nvPr/>
        </p:nvCxnSpPr>
        <p:spPr>
          <a:xfrm>
            <a:off x="5305425" y="3296652"/>
            <a:ext cx="826904" cy="122823"/>
          </a:xfrm>
          <a:prstGeom prst="line">
            <a:avLst/>
          </a:prstGeom>
          <a:ln>
            <a:solidFill>
              <a:srgbClr val="A7232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EE965B1-AAF2-498D-99FF-7E74C0DD9BFD}"/>
              </a:ext>
            </a:extLst>
          </p:cNvPr>
          <p:cNvCxnSpPr>
            <a:cxnSpLocks/>
          </p:cNvCxnSpPr>
          <p:nvPr/>
        </p:nvCxnSpPr>
        <p:spPr>
          <a:xfrm flipV="1">
            <a:off x="5552221" y="3410953"/>
            <a:ext cx="580108" cy="778393"/>
          </a:xfrm>
          <a:prstGeom prst="line">
            <a:avLst/>
          </a:prstGeom>
          <a:ln>
            <a:solidFill>
              <a:srgbClr val="A7232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D804C53-0FAB-4FAB-ABAD-E0BD3240B867}"/>
              </a:ext>
            </a:extLst>
          </p:cNvPr>
          <p:cNvCxnSpPr>
            <a:cxnSpLocks/>
          </p:cNvCxnSpPr>
          <p:nvPr/>
        </p:nvCxnSpPr>
        <p:spPr>
          <a:xfrm flipV="1">
            <a:off x="4067175" y="3417614"/>
            <a:ext cx="2065154" cy="757237"/>
          </a:xfrm>
          <a:prstGeom prst="line">
            <a:avLst/>
          </a:prstGeom>
          <a:ln>
            <a:solidFill>
              <a:srgbClr val="A7232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6AFEEEE-F674-48E4-878C-778DA93C08EB}"/>
              </a:ext>
            </a:extLst>
          </p:cNvPr>
          <p:cNvCxnSpPr>
            <a:stCxn id="20" idx="3"/>
          </p:cNvCxnSpPr>
          <p:nvPr/>
        </p:nvCxnSpPr>
        <p:spPr>
          <a:xfrm flipV="1">
            <a:off x="5486400" y="3410953"/>
            <a:ext cx="645929" cy="1975435"/>
          </a:xfrm>
          <a:prstGeom prst="line">
            <a:avLst/>
          </a:prstGeom>
          <a:ln>
            <a:solidFill>
              <a:srgbClr val="A72323"/>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CE1DB96-19A3-4EBD-A89A-70195A9059ED}"/>
              </a:ext>
            </a:extLst>
          </p:cNvPr>
          <p:cNvSpPr/>
          <p:nvPr/>
        </p:nvSpPr>
        <p:spPr>
          <a:xfrm>
            <a:off x="1180956" y="591767"/>
            <a:ext cx="2026268" cy="336280"/>
          </a:xfrm>
          <a:prstGeom prst="rect">
            <a:avLst/>
          </a:prstGeom>
          <a:noFill/>
          <a:ln w="28575">
            <a:solidFill>
              <a:srgbClr val="A7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954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674D9D99-FDCC-4CDD-A116-67A039C60B6F}"/>
              </a:ext>
            </a:extLst>
          </p:cNvPr>
          <p:cNvSpPr>
            <a:spLocks noGrp="1"/>
          </p:cNvSpPr>
          <p:nvPr>
            <p:ph type="subTitle" idx="1"/>
          </p:nvPr>
        </p:nvSpPr>
        <p:spPr>
          <a:xfrm>
            <a:off x="806200" y="4373346"/>
            <a:ext cx="7519653" cy="1907080"/>
          </a:xfrm>
        </p:spPr>
        <p:txBody>
          <a:bodyPr>
            <a:normAutofit/>
          </a:bodyPr>
          <a:lstStyle/>
          <a:p>
            <a:pPr algn="ctr"/>
            <a:endParaRPr lang="en-US" sz="3200" dirty="0"/>
          </a:p>
          <a:p>
            <a:pPr algn="ctr"/>
            <a:r>
              <a:rPr lang="en-US" sz="3600" dirty="0"/>
              <a:t>11:30-1:00 Break for Lunch</a:t>
            </a:r>
            <a:endParaRPr lang="en-US" sz="3200" dirty="0"/>
          </a:p>
        </p:txBody>
      </p:sp>
      <p:grpSp>
        <p:nvGrpSpPr>
          <p:cNvPr id="10" name="Group 9"/>
          <p:cNvGrpSpPr/>
          <p:nvPr/>
        </p:nvGrpSpPr>
        <p:grpSpPr>
          <a:xfrm>
            <a:off x="419100" y="451502"/>
            <a:ext cx="3748404" cy="3861578"/>
            <a:chOff x="419100" y="451502"/>
            <a:chExt cx="3748404" cy="3861578"/>
          </a:xfrm>
        </p:grpSpPr>
        <p:pic>
          <p:nvPicPr>
            <p:cNvPr id="11" name="Picture 10">
              <a:extLst>
                <a:ext uri="{FF2B5EF4-FFF2-40B4-BE49-F238E27FC236}">
                  <a16:creationId xmlns:a16="http://schemas.microsoft.com/office/drawing/2014/main" id="{E8DC7B8A-23B3-48F6-A3F1-0B5FEDBE8BED}"/>
                </a:ext>
              </a:extLst>
            </p:cNvPr>
            <p:cNvPicPr/>
            <p:nvPr/>
          </p:nvPicPr>
          <p:blipFill>
            <a:blip r:embed="rId3">
              <a:extLst>
                <a:ext uri="{BEBA8EAE-BF5A-486C-A8C5-ECC9F3942E4B}">
                  <a14:imgProps xmlns:a14="http://schemas.microsoft.com/office/drawing/2010/main">
                    <a14:imgLayer r:embed="rId4">
                      <a14:imgEffect>
                        <a14:backgroundRemoval t="2174" b="96196" l="0" r="100000"/>
                      </a14:imgEffect>
                    </a14:imgLayer>
                  </a14:imgProps>
                </a:ext>
                <a:ext uri="{28A0092B-C50C-407E-A947-70E740481C1C}">
                  <a14:useLocalDpi xmlns:a14="http://schemas.microsoft.com/office/drawing/2010/main" val="0"/>
                </a:ext>
              </a:extLst>
            </a:blip>
            <a:srcRect/>
            <a:stretch>
              <a:fillRect/>
            </a:stretch>
          </p:blipFill>
          <p:spPr bwMode="auto">
            <a:xfrm>
              <a:off x="419100" y="451502"/>
              <a:ext cx="3748404" cy="3861578"/>
            </a:xfrm>
            <a:prstGeom prst="rect">
              <a:avLst/>
            </a:prstGeom>
            <a:noFill/>
            <a:ln>
              <a:noFill/>
            </a:ln>
          </p:spPr>
        </p:pic>
        <p:sp>
          <p:nvSpPr>
            <p:cNvPr id="12" name="Oval 11">
              <a:extLst>
                <a:ext uri="{FF2B5EF4-FFF2-40B4-BE49-F238E27FC236}">
                  <a16:creationId xmlns:a16="http://schemas.microsoft.com/office/drawing/2014/main" id="{9D2DE102-39A9-4D89-8FFD-7F3E9DEEA37F}"/>
                </a:ext>
              </a:extLst>
            </p:cNvPr>
            <p:cNvSpPr/>
            <p:nvPr/>
          </p:nvSpPr>
          <p:spPr>
            <a:xfrm>
              <a:off x="482351" y="541018"/>
              <a:ext cx="3562629" cy="3581428"/>
            </a:xfrm>
            <a:prstGeom prst="ellipse">
              <a:avLst/>
            </a:prstGeom>
            <a:noFill/>
            <a:ln w="114300">
              <a:solidFill>
                <a:srgbClr val="337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89600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3037" y="487481"/>
            <a:ext cx="4508052" cy="3566160"/>
          </a:xfrm>
        </p:spPr>
        <p:txBody>
          <a:bodyPr>
            <a:noAutofit/>
          </a:bodyPr>
          <a:lstStyle/>
          <a:p>
            <a:r>
              <a:rPr lang="en-US" sz="6000" dirty="0"/>
              <a:t>SESSION II</a:t>
            </a:r>
          </a:p>
        </p:txBody>
      </p:sp>
      <p:sp>
        <p:nvSpPr>
          <p:cNvPr id="9" name="Subtitle 8">
            <a:extLst>
              <a:ext uri="{FF2B5EF4-FFF2-40B4-BE49-F238E27FC236}">
                <a16:creationId xmlns:a16="http://schemas.microsoft.com/office/drawing/2014/main" id="{674D9D99-FDCC-4CDD-A116-67A039C60B6F}"/>
              </a:ext>
            </a:extLst>
          </p:cNvPr>
          <p:cNvSpPr>
            <a:spLocks noGrp="1"/>
          </p:cNvSpPr>
          <p:nvPr>
            <p:ph type="subTitle" idx="1"/>
          </p:nvPr>
        </p:nvSpPr>
        <p:spPr>
          <a:xfrm>
            <a:off x="806200" y="4373346"/>
            <a:ext cx="8337800" cy="1907080"/>
          </a:xfrm>
        </p:spPr>
        <p:txBody>
          <a:bodyPr>
            <a:normAutofit/>
          </a:bodyPr>
          <a:lstStyle/>
          <a:p>
            <a:endParaRPr lang="en-US" sz="2200" dirty="0"/>
          </a:p>
          <a:p>
            <a:endParaRPr lang="en-US" sz="2200" dirty="0"/>
          </a:p>
        </p:txBody>
      </p:sp>
      <p:sp>
        <p:nvSpPr>
          <p:cNvPr id="10" name="Subtitle 8">
            <a:extLst>
              <a:ext uri="{FF2B5EF4-FFF2-40B4-BE49-F238E27FC236}">
                <a16:creationId xmlns:a16="http://schemas.microsoft.com/office/drawing/2014/main" id="{C7553004-BA27-4BD5-A355-72B77E97C76D}"/>
              </a:ext>
            </a:extLst>
          </p:cNvPr>
          <p:cNvSpPr txBox="1">
            <a:spLocks/>
          </p:cNvSpPr>
          <p:nvPr/>
        </p:nvSpPr>
        <p:spPr>
          <a:xfrm>
            <a:off x="806200" y="4373346"/>
            <a:ext cx="7519653" cy="19070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lumMod val="75000"/>
                    <a:lumOff val="25000"/>
                  </a:schemeClr>
                </a:solidFill>
                <a:latin typeface="Corbel" panose="020B0503020204020204" pitchFamily="34" charset="0"/>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Corbel" panose="020B0503020204020204" pitchFamily="34" charset="0"/>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Corbel" panose="020B0503020204020204" pitchFamily="34" charset="0"/>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Corbel" panose="020B0503020204020204" pitchFamily="34" charset="0"/>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Corbel" panose="020B0503020204020204" pitchFamily="34" charset="0"/>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US" sz="3600" dirty="0"/>
          </a:p>
          <a:p>
            <a:pPr algn="ctr"/>
            <a:r>
              <a:rPr lang="en-US" sz="3600" dirty="0"/>
              <a:t>Welcome back</a:t>
            </a:r>
          </a:p>
        </p:txBody>
      </p:sp>
      <p:grpSp>
        <p:nvGrpSpPr>
          <p:cNvPr id="11" name="Group 10"/>
          <p:cNvGrpSpPr/>
          <p:nvPr/>
        </p:nvGrpSpPr>
        <p:grpSpPr>
          <a:xfrm>
            <a:off x="419100" y="451502"/>
            <a:ext cx="3748404" cy="3861578"/>
            <a:chOff x="419100" y="451502"/>
            <a:chExt cx="3748404" cy="3861578"/>
          </a:xfrm>
        </p:grpSpPr>
        <p:pic>
          <p:nvPicPr>
            <p:cNvPr id="12" name="Picture 11">
              <a:extLst>
                <a:ext uri="{FF2B5EF4-FFF2-40B4-BE49-F238E27FC236}">
                  <a16:creationId xmlns:a16="http://schemas.microsoft.com/office/drawing/2014/main" id="{E8DC7B8A-23B3-48F6-A3F1-0B5FEDBE8BED}"/>
                </a:ext>
              </a:extLst>
            </p:cNvPr>
            <p:cNvPicPr/>
            <p:nvPr/>
          </p:nvPicPr>
          <p:blipFill>
            <a:blip r:embed="rId3">
              <a:extLst>
                <a:ext uri="{BEBA8EAE-BF5A-486C-A8C5-ECC9F3942E4B}">
                  <a14:imgProps xmlns:a14="http://schemas.microsoft.com/office/drawing/2010/main">
                    <a14:imgLayer r:embed="rId4">
                      <a14:imgEffect>
                        <a14:backgroundRemoval t="2174" b="96196" l="0" r="100000"/>
                      </a14:imgEffect>
                    </a14:imgLayer>
                  </a14:imgProps>
                </a:ext>
                <a:ext uri="{28A0092B-C50C-407E-A947-70E740481C1C}">
                  <a14:useLocalDpi xmlns:a14="http://schemas.microsoft.com/office/drawing/2010/main" val="0"/>
                </a:ext>
              </a:extLst>
            </a:blip>
            <a:srcRect/>
            <a:stretch>
              <a:fillRect/>
            </a:stretch>
          </p:blipFill>
          <p:spPr bwMode="auto">
            <a:xfrm>
              <a:off x="419100" y="451502"/>
              <a:ext cx="3748404" cy="3861578"/>
            </a:xfrm>
            <a:prstGeom prst="rect">
              <a:avLst/>
            </a:prstGeom>
            <a:noFill/>
            <a:ln>
              <a:noFill/>
            </a:ln>
          </p:spPr>
        </p:pic>
        <p:sp>
          <p:nvSpPr>
            <p:cNvPr id="13" name="Oval 12">
              <a:extLst>
                <a:ext uri="{FF2B5EF4-FFF2-40B4-BE49-F238E27FC236}">
                  <a16:creationId xmlns:a16="http://schemas.microsoft.com/office/drawing/2014/main" id="{9D2DE102-39A9-4D89-8FFD-7F3E9DEEA37F}"/>
                </a:ext>
              </a:extLst>
            </p:cNvPr>
            <p:cNvSpPr/>
            <p:nvPr/>
          </p:nvSpPr>
          <p:spPr>
            <a:xfrm>
              <a:off x="482351" y="541018"/>
              <a:ext cx="3562629" cy="3581428"/>
            </a:xfrm>
            <a:prstGeom prst="ellipse">
              <a:avLst/>
            </a:prstGeom>
            <a:noFill/>
            <a:ln w="114300">
              <a:solidFill>
                <a:srgbClr val="337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2236811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F40D-3DC2-4AE1-992A-14297D32BFB6}"/>
              </a:ext>
            </a:extLst>
          </p:cNvPr>
          <p:cNvSpPr>
            <a:spLocks noGrp="1"/>
          </p:cNvSpPr>
          <p:nvPr>
            <p:ph type="title"/>
          </p:nvPr>
        </p:nvSpPr>
        <p:spPr/>
        <p:txBody>
          <a:bodyPr/>
          <a:lstStyle/>
          <a:p>
            <a:r>
              <a:rPr lang="en-US" dirty="0"/>
              <a:t>SESSION II Outline</a:t>
            </a:r>
          </a:p>
        </p:txBody>
      </p:sp>
      <p:sp>
        <p:nvSpPr>
          <p:cNvPr id="3" name="Content Placeholder 2">
            <a:extLst>
              <a:ext uri="{FF2B5EF4-FFF2-40B4-BE49-F238E27FC236}">
                <a16:creationId xmlns:a16="http://schemas.microsoft.com/office/drawing/2014/main" id="{4B1BE152-42A4-4986-BB9B-F108B2C14CFB}"/>
              </a:ext>
            </a:extLst>
          </p:cNvPr>
          <p:cNvSpPr>
            <a:spLocks noGrp="1"/>
          </p:cNvSpPr>
          <p:nvPr>
            <p:ph idx="1"/>
          </p:nvPr>
        </p:nvSpPr>
        <p:spPr>
          <a:xfrm>
            <a:off x="822959" y="1845734"/>
            <a:ext cx="7543801" cy="4725662"/>
          </a:xfrm>
        </p:spPr>
        <p:txBody>
          <a:bodyPr>
            <a:normAutofit/>
          </a:bodyPr>
          <a:lstStyle/>
          <a:p>
            <a:r>
              <a:rPr lang="en-US" dirty="0"/>
              <a:t>Brief Overview of SIMIODE.org</a:t>
            </a:r>
          </a:p>
          <a:p>
            <a:endParaRPr lang="en-US" sz="600" dirty="0"/>
          </a:p>
          <a:p>
            <a:r>
              <a:rPr lang="en-US" dirty="0"/>
              <a:t>Featured Modeling Scenarios</a:t>
            </a:r>
          </a:p>
          <a:p>
            <a:pPr lvl="1"/>
            <a:r>
              <a:rPr lang="en-US" dirty="0"/>
              <a:t>Scenario Attributes</a:t>
            </a:r>
          </a:p>
          <a:p>
            <a:pPr lvl="1"/>
            <a:r>
              <a:rPr lang="en-US" dirty="0"/>
              <a:t>Selected Scenarios of Various Formats</a:t>
            </a:r>
          </a:p>
          <a:p>
            <a:pPr marL="201168" lvl="1" indent="0">
              <a:buNone/>
            </a:pPr>
            <a:endParaRPr lang="en-US" sz="1000" dirty="0"/>
          </a:p>
          <a:p>
            <a:r>
              <a:rPr lang="en-US" dirty="0"/>
              <a:t>Modeling Throughout the Curriculum </a:t>
            </a:r>
          </a:p>
          <a:p>
            <a:pPr lvl="1"/>
            <a:r>
              <a:rPr lang="en-US" dirty="0"/>
              <a:t>Course Activity Samples</a:t>
            </a:r>
          </a:p>
          <a:p>
            <a:pPr lvl="1"/>
            <a:r>
              <a:rPr lang="en-US" dirty="0"/>
              <a:t>Discussion II: Sharing experiences </a:t>
            </a:r>
          </a:p>
          <a:p>
            <a:r>
              <a:rPr lang="en-US" dirty="0"/>
              <a:t>Opportunities to Get Involved</a:t>
            </a:r>
          </a:p>
          <a:p>
            <a:endParaRPr lang="en-US" dirty="0"/>
          </a:p>
        </p:txBody>
      </p:sp>
    </p:spTree>
    <p:extLst>
      <p:ext uri="{BB962C8B-B14F-4D97-AF65-F5344CB8AC3E}">
        <p14:creationId xmlns:p14="http://schemas.microsoft.com/office/powerpoint/2010/main" val="225613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2C4B8E-A47B-4BA4-AC9E-A0E845DAE654}"/>
              </a:ext>
            </a:extLst>
          </p:cNvPr>
          <p:cNvPicPr>
            <a:picLocks noChangeAspect="1"/>
          </p:cNvPicPr>
          <p:nvPr/>
        </p:nvPicPr>
        <p:blipFill>
          <a:blip r:embed="rId3"/>
          <a:stretch>
            <a:fillRect/>
          </a:stretch>
        </p:blipFill>
        <p:spPr>
          <a:xfrm>
            <a:off x="380249" y="1088377"/>
            <a:ext cx="4492984" cy="4226529"/>
          </a:xfrm>
          <a:prstGeom prst="rect">
            <a:avLst/>
          </a:prstGeom>
          <a:ln w="25400">
            <a:noFill/>
          </a:ln>
        </p:spPr>
      </p:pic>
      <p:cxnSp>
        <p:nvCxnSpPr>
          <p:cNvPr id="6" name="Straight Connector 5">
            <a:extLst>
              <a:ext uri="{FF2B5EF4-FFF2-40B4-BE49-F238E27FC236}">
                <a16:creationId xmlns:a16="http://schemas.microsoft.com/office/drawing/2014/main" id="{CD5B42DA-D306-455E-AED9-BCE689355A07}"/>
              </a:ext>
            </a:extLst>
          </p:cNvPr>
          <p:cNvCxnSpPr>
            <a:cxnSpLocks/>
          </p:cNvCxnSpPr>
          <p:nvPr/>
        </p:nvCxnSpPr>
        <p:spPr>
          <a:xfrm>
            <a:off x="5275078" y="1726508"/>
            <a:ext cx="3091681" cy="1"/>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BDA9091-949C-40C3-B220-9BFFC3AE95E6}"/>
              </a:ext>
            </a:extLst>
          </p:cNvPr>
          <p:cNvSpPr txBox="1">
            <a:spLocks/>
          </p:cNvSpPr>
          <p:nvPr/>
        </p:nvSpPr>
        <p:spPr>
          <a:xfrm>
            <a:off x="5559789" y="275751"/>
            <a:ext cx="2472147" cy="1450757"/>
          </a:xfrm>
          <a:prstGeom prst="rect">
            <a:avLst/>
          </a:prstGeom>
        </p:spPr>
        <p:txBody>
          <a:bodyPr anchor="b"/>
          <a:lstStyle>
            <a:lvl1pPr algn="l" defTabSz="914400" rtl="0" eaLnBrk="1" latinLnBrk="0" hangingPunct="1">
              <a:lnSpc>
                <a:spcPct val="85000"/>
              </a:lnSpc>
              <a:spcBef>
                <a:spcPct val="0"/>
              </a:spcBef>
              <a:buNone/>
              <a:defRPr sz="4800" kern="1200" spc="-50" baseline="0">
                <a:solidFill>
                  <a:schemeClr val="tx2">
                    <a:lumMod val="75000"/>
                  </a:schemeClr>
                </a:solidFill>
                <a:latin typeface="Corbel" panose="020B0503020204020204" pitchFamily="34" charset="0"/>
                <a:ea typeface="+mj-ea"/>
                <a:cs typeface="+mj-cs"/>
              </a:defRPr>
            </a:lvl1pPr>
          </a:lstStyle>
          <a:p>
            <a:r>
              <a:rPr lang="en-US" dirty="0"/>
              <a:t>SIMIODE</a:t>
            </a:r>
          </a:p>
        </p:txBody>
      </p:sp>
      <p:sp>
        <p:nvSpPr>
          <p:cNvPr id="13" name="Flowchart: Connector 12">
            <a:extLst>
              <a:ext uri="{FF2B5EF4-FFF2-40B4-BE49-F238E27FC236}">
                <a16:creationId xmlns:a16="http://schemas.microsoft.com/office/drawing/2014/main" id="{CBC8C272-83FE-4B63-B16D-695ABEDF4E85}"/>
              </a:ext>
            </a:extLst>
          </p:cNvPr>
          <p:cNvSpPr/>
          <p:nvPr/>
        </p:nvSpPr>
        <p:spPr>
          <a:xfrm>
            <a:off x="5279998" y="4476271"/>
            <a:ext cx="123416" cy="127591"/>
          </a:xfrm>
          <a:prstGeom prst="flowChartConnector">
            <a:avLst/>
          </a:prstGeom>
          <a:solidFill>
            <a:srgbClr val="AAE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2EEEB042-FF2A-4819-8054-6A3B998D55EB}"/>
              </a:ext>
            </a:extLst>
          </p:cNvPr>
          <p:cNvSpPr txBox="1">
            <a:spLocks/>
          </p:cNvSpPr>
          <p:nvPr/>
        </p:nvSpPr>
        <p:spPr>
          <a:xfrm>
            <a:off x="5398494" y="1847850"/>
            <a:ext cx="3270007" cy="392599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Corbel" panose="020B0503020204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Corbel" panose="020B0503020204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Online Community</a:t>
            </a:r>
          </a:p>
          <a:p>
            <a:r>
              <a:rPr lang="en-US" dirty="0"/>
              <a:t>Project &amp; Inquiry Based Learning</a:t>
            </a:r>
          </a:p>
          <a:p>
            <a:r>
              <a:rPr lang="en-US" dirty="0"/>
              <a:t>Modeling and Technology</a:t>
            </a:r>
          </a:p>
          <a:p>
            <a:r>
              <a:rPr lang="en-US" dirty="0"/>
              <a:t>Instructional Resources</a:t>
            </a:r>
          </a:p>
          <a:p>
            <a:pPr algn="just"/>
            <a:endParaRPr lang="en-US" sz="3200" dirty="0"/>
          </a:p>
        </p:txBody>
      </p:sp>
      <p:sp>
        <p:nvSpPr>
          <p:cNvPr id="16" name="Flowchart: Connector 15">
            <a:extLst>
              <a:ext uri="{FF2B5EF4-FFF2-40B4-BE49-F238E27FC236}">
                <a16:creationId xmlns:a16="http://schemas.microsoft.com/office/drawing/2014/main" id="{92FC9366-2A22-48D2-BE88-02B83508BEE4}"/>
              </a:ext>
            </a:extLst>
          </p:cNvPr>
          <p:cNvSpPr/>
          <p:nvPr/>
        </p:nvSpPr>
        <p:spPr>
          <a:xfrm>
            <a:off x="5279998" y="2016199"/>
            <a:ext cx="123416" cy="127591"/>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60AFF3CF-195F-417A-A493-6A204F903497}"/>
              </a:ext>
            </a:extLst>
          </p:cNvPr>
          <p:cNvSpPr/>
          <p:nvPr/>
        </p:nvSpPr>
        <p:spPr>
          <a:xfrm>
            <a:off x="5283540" y="2576614"/>
            <a:ext cx="123416" cy="127591"/>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D8EB4640-B3BE-4542-8C85-718E9EAE0E55}"/>
              </a:ext>
            </a:extLst>
          </p:cNvPr>
          <p:cNvSpPr/>
          <p:nvPr/>
        </p:nvSpPr>
        <p:spPr>
          <a:xfrm>
            <a:off x="5279998" y="3502549"/>
            <a:ext cx="123416" cy="127591"/>
          </a:xfrm>
          <a:prstGeom prst="flowChartConnector">
            <a:avLst/>
          </a:prstGeom>
          <a:solidFill>
            <a:srgbClr val="A72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410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F40D-3DC2-4AE1-992A-14297D32BFB6}"/>
              </a:ext>
            </a:extLst>
          </p:cNvPr>
          <p:cNvSpPr>
            <a:spLocks noGrp="1"/>
          </p:cNvSpPr>
          <p:nvPr>
            <p:ph type="title"/>
          </p:nvPr>
        </p:nvSpPr>
        <p:spPr/>
        <p:txBody>
          <a:bodyPr/>
          <a:lstStyle/>
          <a:p>
            <a:r>
              <a:rPr lang="en-US" dirty="0"/>
              <a:t>Brief Overview of SIMIODE</a:t>
            </a:r>
          </a:p>
        </p:txBody>
      </p:sp>
      <p:sp>
        <p:nvSpPr>
          <p:cNvPr id="3" name="Content Placeholder 2">
            <a:extLst>
              <a:ext uri="{FF2B5EF4-FFF2-40B4-BE49-F238E27FC236}">
                <a16:creationId xmlns:a16="http://schemas.microsoft.com/office/drawing/2014/main" id="{4B1BE152-42A4-4986-BB9B-F108B2C14CFB}"/>
              </a:ext>
            </a:extLst>
          </p:cNvPr>
          <p:cNvSpPr>
            <a:spLocks noGrp="1"/>
          </p:cNvSpPr>
          <p:nvPr>
            <p:ph idx="1"/>
          </p:nvPr>
        </p:nvSpPr>
        <p:spPr>
          <a:xfrm>
            <a:off x="822959" y="2302932"/>
            <a:ext cx="7543801" cy="3566161"/>
          </a:xfrm>
        </p:spPr>
        <p:txBody>
          <a:bodyPr/>
          <a:lstStyle/>
          <a:p>
            <a:r>
              <a:rPr lang="en-US" dirty="0"/>
              <a:t>Accessing Modeling Scenarios</a:t>
            </a:r>
          </a:p>
          <a:p>
            <a:r>
              <a:rPr lang="en-US" dirty="0"/>
              <a:t>Supporting Documents</a:t>
            </a:r>
          </a:p>
          <a:p>
            <a:r>
              <a:rPr lang="en-US" dirty="0"/>
              <a:t>SIMIODE Community</a:t>
            </a:r>
            <a:endParaRPr lang="en-US" sz="1800" dirty="0"/>
          </a:p>
          <a:p>
            <a:r>
              <a:rPr lang="en-US" dirty="0"/>
              <a:t>Resources on SIMIODE</a:t>
            </a:r>
          </a:p>
          <a:p>
            <a:endParaRPr lang="en-US" dirty="0"/>
          </a:p>
        </p:txBody>
      </p:sp>
    </p:spTree>
    <p:extLst>
      <p:ext uri="{BB962C8B-B14F-4D97-AF65-F5344CB8AC3E}">
        <p14:creationId xmlns:p14="http://schemas.microsoft.com/office/powerpoint/2010/main" val="3579438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F40D-3DC2-4AE1-992A-14297D32BFB6}"/>
              </a:ext>
            </a:extLst>
          </p:cNvPr>
          <p:cNvSpPr>
            <a:spLocks noGrp="1"/>
          </p:cNvSpPr>
          <p:nvPr>
            <p:ph type="title"/>
          </p:nvPr>
        </p:nvSpPr>
        <p:spPr>
          <a:xfrm>
            <a:off x="822959" y="286604"/>
            <a:ext cx="7619292" cy="1450757"/>
          </a:xfrm>
        </p:spPr>
        <p:txBody>
          <a:bodyPr/>
          <a:lstStyle/>
          <a:p>
            <a:r>
              <a:rPr lang="en-US" dirty="0"/>
              <a:t>Accessing Modeling Scenarios</a:t>
            </a:r>
          </a:p>
        </p:txBody>
      </p:sp>
      <p:sp>
        <p:nvSpPr>
          <p:cNvPr id="3" name="Content Placeholder 2">
            <a:extLst>
              <a:ext uri="{FF2B5EF4-FFF2-40B4-BE49-F238E27FC236}">
                <a16:creationId xmlns:a16="http://schemas.microsoft.com/office/drawing/2014/main" id="{4B1BE152-42A4-4986-BB9B-F108B2C14CFB}"/>
              </a:ext>
            </a:extLst>
          </p:cNvPr>
          <p:cNvSpPr>
            <a:spLocks noGrp="1"/>
          </p:cNvSpPr>
          <p:nvPr>
            <p:ph idx="1"/>
          </p:nvPr>
        </p:nvSpPr>
        <p:spPr>
          <a:xfrm>
            <a:off x="822959" y="1845734"/>
            <a:ext cx="4649793" cy="4432236"/>
          </a:xfrm>
        </p:spPr>
        <p:txBody>
          <a:bodyPr/>
          <a:lstStyle/>
          <a:p>
            <a:r>
              <a:rPr lang="en-US" dirty="0"/>
              <a:t>Create an account </a:t>
            </a:r>
          </a:p>
          <a:p>
            <a:pPr lvl="1"/>
            <a:r>
              <a:rPr lang="en-US" sz="2000" dirty="0"/>
              <a:t>Note: Your account and teacher status must be approved by an administrator before gaining access to Teacher Versions and  Supporting Docs.</a:t>
            </a:r>
          </a:p>
          <a:p>
            <a:pPr marL="201168" lvl="1" indent="0">
              <a:buNone/>
            </a:pPr>
            <a:endParaRPr lang="en-US" sz="2800" dirty="0"/>
          </a:p>
          <a:p>
            <a:r>
              <a:rPr lang="en-US" dirty="0"/>
              <a:t>Choose a Modeling Scenario</a:t>
            </a:r>
          </a:p>
          <a:p>
            <a:pPr lvl="1"/>
            <a:r>
              <a:rPr lang="en-US" dirty="0"/>
              <a:t>Resources  -&gt;  Modeling Scenarios</a:t>
            </a:r>
          </a:p>
          <a:p>
            <a:pPr lvl="1"/>
            <a:r>
              <a:rPr lang="en-US" dirty="0">
                <a:highlight>
                  <a:srgbClr val="FFFFD5"/>
                </a:highlight>
              </a:rPr>
              <a:t>Select the Teacher Version</a:t>
            </a:r>
            <a:r>
              <a:rPr lang="en-US" dirty="0"/>
              <a:t> of chosen scenario</a:t>
            </a:r>
          </a:p>
          <a:p>
            <a:pPr lvl="1"/>
            <a:r>
              <a:rPr lang="en-US" dirty="0"/>
              <a:t>Click Supporting Docs tab</a:t>
            </a:r>
          </a:p>
          <a:p>
            <a:pPr lvl="1"/>
            <a:endParaRPr lang="en-US" dirty="0"/>
          </a:p>
          <a:p>
            <a:pPr lvl="1"/>
            <a:endParaRPr lang="en-US" dirty="0"/>
          </a:p>
        </p:txBody>
      </p:sp>
      <p:pic>
        <p:nvPicPr>
          <p:cNvPr id="4" name="Picture 3">
            <a:extLst>
              <a:ext uri="{FF2B5EF4-FFF2-40B4-BE49-F238E27FC236}">
                <a16:creationId xmlns:a16="http://schemas.microsoft.com/office/drawing/2014/main" id="{6B0B5F1E-7C49-4D97-9770-D60365A88E97}"/>
              </a:ext>
            </a:extLst>
          </p:cNvPr>
          <p:cNvPicPr>
            <a:picLocks noChangeAspect="1"/>
          </p:cNvPicPr>
          <p:nvPr/>
        </p:nvPicPr>
        <p:blipFill rotWithShape="1">
          <a:blip r:embed="rId3"/>
          <a:srcRect l="605" t="2410" r="26224" b="16501"/>
          <a:stretch/>
        </p:blipFill>
        <p:spPr>
          <a:xfrm>
            <a:off x="5393829" y="1826616"/>
            <a:ext cx="3509212" cy="2648456"/>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559EB4BB-3E35-4A6A-9D48-E50F612E49F7}"/>
              </a:ext>
            </a:extLst>
          </p:cNvPr>
          <p:cNvSpPr/>
          <p:nvPr/>
        </p:nvSpPr>
        <p:spPr>
          <a:xfrm>
            <a:off x="5750058" y="3365386"/>
            <a:ext cx="624780" cy="330374"/>
          </a:xfrm>
          <a:prstGeom prst="rect">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560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F40D-3DC2-4AE1-992A-14297D32BFB6}"/>
              </a:ext>
            </a:extLst>
          </p:cNvPr>
          <p:cNvSpPr>
            <a:spLocks noGrp="1"/>
          </p:cNvSpPr>
          <p:nvPr>
            <p:ph type="title"/>
          </p:nvPr>
        </p:nvSpPr>
        <p:spPr/>
        <p:txBody>
          <a:bodyPr/>
          <a:lstStyle/>
          <a:p>
            <a:r>
              <a:rPr lang="en-US" dirty="0"/>
              <a:t>Supporting Documents</a:t>
            </a:r>
          </a:p>
        </p:txBody>
      </p:sp>
      <p:sp>
        <p:nvSpPr>
          <p:cNvPr id="3" name="Content Placeholder 2">
            <a:extLst>
              <a:ext uri="{FF2B5EF4-FFF2-40B4-BE49-F238E27FC236}">
                <a16:creationId xmlns:a16="http://schemas.microsoft.com/office/drawing/2014/main" id="{4B1BE152-42A4-4986-BB9B-F108B2C14CFB}"/>
              </a:ext>
            </a:extLst>
          </p:cNvPr>
          <p:cNvSpPr>
            <a:spLocks noGrp="1"/>
          </p:cNvSpPr>
          <p:nvPr>
            <p:ph idx="1"/>
          </p:nvPr>
        </p:nvSpPr>
        <p:spPr>
          <a:xfrm>
            <a:off x="5486399" y="1845734"/>
            <a:ext cx="3403329" cy="4432236"/>
          </a:xfrm>
        </p:spPr>
        <p:txBody>
          <a:bodyPr>
            <a:normAutofit lnSpcReduction="10000"/>
          </a:bodyPr>
          <a:lstStyle/>
          <a:p>
            <a:r>
              <a:rPr lang="en-US" dirty="0"/>
              <a:t>Included:</a:t>
            </a:r>
          </a:p>
          <a:p>
            <a:pPr lvl="1"/>
            <a:r>
              <a:rPr lang="en-US" dirty="0"/>
              <a:t>Student and Teacher Versions</a:t>
            </a:r>
          </a:p>
          <a:p>
            <a:pPr lvl="1"/>
            <a:r>
              <a:rPr lang="en-US" dirty="0"/>
              <a:t>.</a:t>
            </a:r>
            <a:r>
              <a:rPr lang="en-US" dirty="0" err="1"/>
              <a:t>tex</a:t>
            </a:r>
            <a:r>
              <a:rPr lang="en-US" dirty="0"/>
              <a:t> files that may be edited and customized</a:t>
            </a:r>
          </a:p>
          <a:p>
            <a:r>
              <a:rPr lang="en-US" dirty="0"/>
              <a:t>May include:</a:t>
            </a:r>
          </a:p>
          <a:p>
            <a:pPr lvl="1"/>
            <a:r>
              <a:rPr lang="en-US" dirty="0"/>
              <a:t>Excel files</a:t>
            </a:r>
          </a:p>
          <a:p>
            <a:pPr lvl="1"/>
            <a:r>
              <a:rPr lang="en-US" dirty="0"/>
              <a:t>Data files</a:t>
            </a:r>
          </a:p>
          <a:p>
            <a:pPr lvl="1"/>
            <a:r>
              <a:rPr lang="en-US" dirty="0"/>
              <a:t>CAS files</a:t>
            </a:r>
          </a:p>
          <a:p>
            <a:pPr lvl="1"/>
            <a:r>
              <a:rPr lang="en-US" dirty="0"/>
              <a:t>PowerPoint slides </a:t>
            </a:r>
          </a:p>
          <a:p>
            <a:pPr lvl="1"/>
            <a:r>
              <a:rPr lang="en-US" dirty="0"/>
              <a:t>Videos</a:t>
            </a:r>
          </a:p>
          <a:p>
            <a:pPr lvl="1"/>
            <a:endParaRPr lang="en-US" dirty="0"/>
          </a:p>
        </p:txBody>
      </p:sp>
      <p:pic>
        <p:nvPicPr>
          <p:cNvPr id="6" name="Picture 5">
            <a:extLst>
              <a:ext uri="{FF2B5EF4-FFF2-40B4-BE49-F238E27FC236}">
                <a16:creationId xmlns:a16="http://schemas.microsoft.com/office/drawing/2014/main" id="{CF8A7EC0-C705-42AD-8ECC-5D9FE6DDA585}"/>
              </a:ext>
            </a:extLst>
          </p:cNvPr>
          <p:cNvPicPr>
            <a:picLocks noChangeAspect="1"/>
          </p:cNvPicPr>
          <p:nvPr/>
        </p:nvPicPr>
        <p:blipFill rotWithShape="1">
          <a:blip r:embed="rId3"/>
          <a:srcRect l="697" t="1118" r="26469" b="361"/>
          <a:stretch/>
        </p:blipFill>
        <p:spPr>
          <a:xfrm>
            <a:off x="271713" y="1883834"/>
            <a:ext cx="4400039" cy="405316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E86E1FC-1419-428C-B8C1-B48E3BA66E47}"/>
              </a:ext>
            </a:extLst>
          </p:cNvPr>
          <p:cNvPicPr>
            <a:picLocks noChangeAspect="1"/>
          </p:cNvPicPr>
          <p:nvPr/>
        </p:nvPicPr>
        <p:blipFill rotWithShape="1">
          <a:blip r:embed="rId4"/>
          <a:srcRect l="721" t="19279" r="55877" b="1531"/>
          <a:stretch/>
        </p:blipFill>
        <p:spPr>
          <a:xfrm>
            <a:off x="2388605" y="2654675"/>
            <a:ext cx="2835388" cy="3523150"/>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EC341264-231E-439C-8040-E62C156EDF78}"/>
              </a:ext>
            </a:extLst>
          </p:cNvPr>
          <p:cNvSpPr/>
          <p:nvPr/>
        </p:nvSpPr>
        <p:spPr>
          <a:xfrm>
            <a:off x="691107" y="3695297"/>
            <a:ext cx="689008" cy="289415"/>
          </a:xfrm>
          <a:prstGeom prst="rect">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45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1E16-B038-4661-8FDE-87F9C05FA4B3}"/>
              </a:ext>
            </a:extLst>
          </p:cNvPr>
          <p:cNvSpPr>
            <a:spLocks noGrp="1"/>
          </p:cNvSpPr>
          <p:nvPr>
            <p:ph type="title"/>
          </p:nvPr>
        </p:nvSpPr>
        <p:spPr/>
        <p:txBody>
          <a:bodyPr/>
          <a:lstStyle/>
          <a:p>
            <a:r>
              <a:rPr lang="en-US" dirty="0"/>
              <a:t>SIMIODE Community</a:t>
            </a:r>
          </a:p>
        </p:txBody>
      </p:sp>
      <p:sp>
        <p:nvSpPr>
          <p:cNvPr id="3" name="Content Placeholder 2">
            <a:extLst>
              <a:ext uri="{FF2B5EF4-FFF2-40B4-BE49-F238E27FC236}">
                <a16:creationId xmlns:a16="http://schemas.microsoft.com/office/drawing/2014/main" id="{AB5AE6DD-AB78-4DD7-B496-5BECDDFB6161}"/>
              </a:ext>
            </a:extLst>
          </p:cNvPr>
          <p:cNvSpPr>
            <a:spLocks noGrp="1"/>
          </p:cNvSpPr>
          <p:nvPr>
            <p:ph idx="1"/>
          </p:nvPr>
        </p:nvSpPr>
        <p:spPr>
          <a:xfrm>
            <a:off x="5745706" y="1845734"/>
            <a:ext cx="2869807" cy="4023360"/>
          </a:xfrm>
        </p:spPr>
        <p:txBody>
          <a:bodyPr/>
          <a:lstStyle/>
          <a:p>
            <a:r>
              <a:rPr lang="en-US" dirty="0"/>
              <a:t>Dashboard</a:t>
            </a:r>
          </a:p>
          <a:p>
            <a:pPr lvl="1"/>
            <a:r>
              <a:rPr lang="en-US" dirty="0"/>
              <a:t>Personalized dashboard to access community features</a:t>
            </a:r>
          </a:p>
          <a:p>
            <a:r>
              <a:rPr lang="en-US" dirty="0"/>
              <a:t>Groups</a:t>
            </a:r>
          </a:p>
          <a:p>
            <a:pPr lvl="1"/>
            <a:r>
              <a:rPr lang="en-US" dirty="0"/>
              <a:t>Join the Teachers Group for access to resources</a:t>
            </a:r>
          </a:p>
        </p:txBody>
      </p:sp>
      <p:grpSp>
        <p:nvGrpSpPr>
          <p:cNvPr id="10" name="Group 9">
            <a:extLst>
              <a:ext uri="{FF2B5EF4-FFF2-40B4-BE49-F238E27FC236}">
                <a16:creationId xmlns:a16="http://schemas.microsoft.com/office/drawing/2014/main" id="{51861055-8D84-4294-B943-44F34A42A2DF}"/>
              </a:ext>
            </a:extLst>
          </p:cNvPr>
          <p:cNvGrpSpPr>
            <a:grpSpLocks noChangeAspect="1"/>
          </p:cNvGrpSpPr>
          <p:nvPr/>
        </p:nvGrpSpPr>
        <p:grpSpPr>
          <a:xfrm>
            <a:off x="907214" y="1909902"/>
            <a:ext cx="4721891" cy="4002751"/>
            <a:chOff x="916104" y="1948492"/>
            <a:chExt cx="4503761" cy="3817843"/>
          </a:xfrm>
        </p:grpSpPr>
        <p:pic>
          <p:nvPicPr>
            <p:cNvPr id="4" name="Picture 3">
              <a:extLst>
                <a:ext uri="{FF2B5EF4-FFF2-40B4-BE49-F238E27FC236}">
                  <a16:creationId xmlns:a16="http://schemas.microsoft.com/office/drawing/2014/main" id="{31CC743A-FBE4-4818-8E5F-DB8A65BBC791}"/>
                </a:ext>
              </a:extLst>
            </p:cNvPr>
            <p:cNvPicPr>
              <a:picLocks noChangeAspect="1"/>
            </p:cNvPicPr>
            <p:nvPr/>
          </p:nvPicPr>
          <p:blipFill rotWithShape="1">
            <a:blip r:embed="rId3"/>
            <a:srcRect l="374" t="1575" r="32305" b="2869"/>
            <a:stretch/>
          </p:blipFill>
          <p:spPr>
            <a:xfrm>
              <a:off x="916104" y="1948492"/>
              <a:ext cx="4503761" cy="381784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6F6B1D7-9E10-4D8F-B217-DA4A1295C4F3}"/>
                </a:ext>
              </a:extLst>
            </p:cNvPr>
            <p:cNvSpPr txBox="1"/>
            <p:nvPr/>
          </p:nvSpPr>
          <p:spPr>
            <a:xfrm>
              <a:off x="2698219" y="2960826"/>
              <a:ext cx="1871039" cy="276999"/>
            </a:xfrm>
            <a:prstGeom prst="rect">
              <a:avLst/>
            </a:prstGeom>
            <a:solidFill>
              <a:srgbClr val="679ED5"/>
            </a:solidFill>
          </p:spPr>
          <p:txBody>
            <a:bodyPr wrap="square" rtlCol="0">
              <a:spAutoFit/>
            </a:bodyPr>
            <a:lstStyle/>
            <a:p>
              <a:r>
                <a:rPr lang="en-US" sz="1200" spc="150" dirty="0">
                  <a:solidFill>
                    <a:schemeClr val="accent1">
                      <a:lumMod val="75000"/>
                    </a:schemeClr>
                  </a:solidFill>
                  <a:latin typeface="+mj-lt"/>
                </a:rPr>
                <a:t>Sonia Kovalevsky</a:t>
              </a:r>
            </a:p>
          </p:txBody>
        </p:sp>
        <p:pic>
          <p:nvPicPr>
            <p:cNvPr id="9" name="Picture 8">
              <a:extLst>
                <a:ext uri="{FF2B5EF4-FFF2-40B4-BE49-F238E27FC236}">
                  <a16:creationId xmlns:a16="http://schemas.microsoft.com/office/drawing/2014/main" id="{E2A1E9FB-04A5-41C6-8807-6AEA65561996}"/>
                </a:ext>
              </a:extLst>
            </p:cNvPr>
            <p:cNvPicPr>
              <a:picLocks noChangeAspect="1"/>
            </p:cNvPicPr>
            <p:nvPr/>
          </p:nvPicPr>
          <p:blipFill rotWithShape="1">
            <a:blip r:embed="rId4"/>
            <a:srcRect l="323" r="618" b="21347"/>
            <a:stretch/>
          </p:blipFill>
          <p:spPr>
            <a:xfrm>
              <a:off x="916104" y="2641082"/>
              <a:ext cx="1543422" cy="1221306"/>
            </a:xfrm>
            <a:prstGeom prst="rect">
              <a:avLst/>
            </a:prstGeom>
          </p:spPr>
        </p:pic>
      </p:grpSp>
      <p:sp>
        <p:nvSpPr>
          <p:cNvPr id="8" name="Rectangle 7">
            <a:extLst>
              <a:ext uri="{FF2B5EF4-FFF2-40B4-BE49-F238E27FC236}">
                <a16:creationId xmlns:a16="http://schemas.microsoft.com/office/drawing/2014/main" id="{AE8CE33C-9922-488C-AA24-5186484D22A3}"/>
              </a:ext>
            </a:extLst>
          </p:cNvPr>
          <p:cNvSpPr/>
          <p:nvPr/>
        </p:nvSpPr>
        <p:spPr>
          <a:xfrm>
            <a:off x="4382835" y="5343426"/>
            <a:ext cx="805183" cy="334043"/>
          </a:xfrm>
          <a:prstGeom prst="rect">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729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C374-7644-493D-831D-3A94CCC065AA}"/>
              </a:ext>
            </a:extLst>
          </p:cNvPr>
          <p:cNvSpPr>
            <a:spLocks noGrp="1"/>
          </p:cNvSpPr>
          <p:nvPr>
            <p:ph type="title"/>
          </p:nvPr>
        </p:nvSpPr>
        <p:spPr/>
        <p:txBody>
          <a:bodyPr/>
          <a:lstStyle/>
          <a:p>
            <a:r>
              <a:rPr lang="en-US" dirty="0"/>
              <a:t>Resources on SIMIODE</a:t>
            </a:r>
          </a:p>
        </p:txBody>
      </p:sp>
      <p:sp>
        <p:nvSpPr>
          <p:cNvPr id="3" name="Content Placeholder 2">
            <a:extLst>
              <a:ext uri="{FF2B5EF4-FFF2-40B4-BE49-F238E27FC236}">
                <a16:creationId xmlns:a16="http://schemas.microsoft.com/office/drawing/2014/main" id="{DA6FD1B7-D2DB-434E-A351-CFDD6B1641E4}"/>
              </a:ext>
            </a:extLst>
          </p:cNvPr>
          <p:cNvSpPr>
            <a:spLocks noGrp="1"/>
          </p:cNvSpPr>
          <p:nvPr>
            <p:ph idx="1"/>
          </p:nvPr>
        </p:nvSpPr>
        <p:spPr>
          <a:xfrm>
            <a:off x="822959" y="4748464"/>
            <a:ext cx="7952073" cy="1202156"/>
          </a:xfrm>
        </p:spPr>
        <p:txBody>
          <a:bodyPr>
            <a:normAutofit/>
          </a:bodyPr>
          <a:lstStyle/>
          <a:p>
            <a:r>
              <a:rPr lang="en-US" sz="2400" dirty="0"/>
              <a:t>Starter Kit for teaching Differential Equations with modeling </a:t>
            </a:r>
          </a:p>
          <a:p>
            <a:r>
              <a:rPr lang="en-US" sz="2400" dirty="0">
                <a:hlinkClick r:id="rId3"/>
              </a:rPr>
              <a:t>https://www.simiode.org/starterkit</a:t>
            </a:r>
            <a:endParaRPr lang="en-US" sz="2400" dirty="0"/>
          </a:p>
        </p:txBody>
      </p:sp>
      <p:pic>
        <p:nvPicPr>
          <p:cNvPr id="5" name="Picture 4">
            <a:extLst>
              <a:ext uri="{FF2B5EF4-FFF2-40B4-BE49-F238E27FC236}">
                <a16:creationId xmlns:a16="http://schemas.microsoft.com/office/drawing/2014/main" id="{204DBAA1-A4F9-4A50-B0E2-711A50CE8B1C}"/>
              </a:ext>
            </a:extLst>
          </p:cNvPr>
          <p:cNvPicPr>
            <a:picLocks noChangeAspect="1"/>
          </p:cNvPicPr>
          <p:nvPr/>
        </p:nvPicPr>
        <p:blipFill rotWithShape="1">
          <a:blip r:embed="rId4"/>
          <a:srcRect l="3542" t="12598" r="3958" b="33377"/>
          <a:stretch/>
        </p:blipFill>
        <p:spPr>
          <a:xfrm>
            <a:off x="822959" y="1971562"/>
            <a:ext cx="7342473" cy="23648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4868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91C6-6643-46D3-89BB-F94F54F14C2F}"/>
              </a:ext>
            </a:extLst>
          </p:cNvPr>
          <p:cNvSpPr>
            <a:spLocks noGrp="1"/>
          </p:cNvSpPr>
          <p:nvPr>
            <p:ph type="title"/>
          </p:nvPr>
        </p:nvSpPr>
        <p:spPr>
          <a:xfrm>
            <a:off x="342900" y="1238250"/>
            <a:ext cx="2400300" cy="1104899"/>
          </a:xfrm>
        </p:spPr>
        <p:txBody>
          <a:bodyPr>
            <a:normAutofit/>
          </a:bodyPr>
          <a:lstStyle/>
          <a:p>
            <a:pPr algn="ctr"/>
            <a:r>
              <a:rPr lang="en-US" sz="4000" dirty="0"/>
              <a:t>SIMIODE</a:t>
            </a:r>
          </a:p>
        </p:txBody>
      </p:sp>
      <p:sp>
        <p:nvSpPr>
          <p:cNvPr id="4" name="Text Placeholder 3">
            <a:extLst>
              <a:ext uri="{FF2B5EF4-FFF2-40B4-BE49-F238E27FC236}">
                <a16:creationId xmlns:a16="http://schemas.microsoft.com/office/drawing/2014/main" id="{3BCCB1E2-D36F-4175-AFD7-E9E31E430643}"/>
              </a:ext>
            </a:extLst>
          </p:cNvPr>
          <p:cNvSpPr>
            <a:spLocks noGrp="1"/>
          </p:cNvSpPr>
          <p:nvPr>
            <p:ph type="body" sz="half" idx="2"/>
          </p:nvPr>
        </p:nvSpPr>
        <p:spPr/>
        <p:txBody>
          <a:bodyPr>
            <a:normAutofit/>
          </a:bodyPr>
          <a:lstStyle/>
          <a:p>
            <a:pPr algn="ctr"/>
            <a:r>
              <a:rPr lang="en-US" sz="1800" dirty="0"/>
              <a:t>Nonprofit organization founded by :</a:t>
            </a:r>
          </a:p>
          <a:p>
            <a:pPr algn="ctr"/>
            <a:r>
              <a:rPr lang="en-US" sz="1800" dirty="0"/>
              <a:t>Dr. Brian Winkel,  Emeritus Professor of Mathematics,            United States Military Academy </a:t>
            </a:r>
          </a:p>
          <a:p>
            <a:pPr algn="ctr"/>
            <a:endParaRPr lang="en-US" sz="1800" dirty="0"/>
          </a:p>
          <a:p>
            <a:pPr algn="ctr"/>
            <a:endParaRPr lang="en-US" sz="1600" dirty="0"/>
          </a:p>
        </p:txBody>
      </p:sp>
      <p:sp>
        <p:nvSpPr>
          <p:cNvPr id="7" name="Text Placeholder 3">
            <a:extLst>
              <a:ext uri="{FF2B5EF4-FFF2-40B4-BE49-F238E27FC236}">
                <a16:creationId xmlns:a16="http://schemas.microsoft.com/office/drawing/2014/main" id="{7A6F1107-3940-4C71-902D-EB0286F71811}"/>
              </a:ext>
            </a:extLst>
          </p:cNvPr>
          <p:cNvSpPr txBox="1">
            <a:spLocks/>
          </p:cNvSpPr>
          <p:nvPr/>
        </p:nvSpPr>
        <p:spPr>
          <a:xfrm>
            <a:off x="342900" y="468630"/>
            <a:ext cx="2400300" cy="9029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Corbel" panose="020B0503020204020204" pitchFamily="34" charset="0"/>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Corbel" panose="020B0503020204020204" pitchFamily="34" charset="0"/>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Corbel" panose="020B0503020204020204" pitchFamily="34" charset="0"/>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Corbel" panose="020B0503020204020204" pitchFamily="34" charset="0"/>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Corbel" panose="020B0503020204020204" pitchFamily="34" charset="0"/>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ctr"/>
            <a:r>
              <a:rPr lang="en-US" sz="1800" dirty="0"/>
              <a:t>Host and Sponsor of </a:t>
            </a:r>
          </a:p>
          <a:p>
            <a:pPr algn="ctr"/>
            <a:r>
              <a:rPr lang="en-US" sz="1800" dirty="0" err="1"/>
              <a:t>SCUDEM</a:t>
            </a:r>
            <a:r>
              <a:rPr lang="en-US" sz="1800" dirty="0"/>
              <a:t>:</a:t>
            </a:r>
          </a:p>
          <a:p>
            <a:pPr algn="ctr"/>
            <a:endParaRPr lang="en-US" sz="1600" dirty="0"/>
          </a:p>
        </p:txBody>
      </p:sp>
      <p:pic>
        <p:nvPicPr>
          <p:cNvPr id="10" name="Content Placeholder 9">
            <a:extLst>
              <a:ext uri="{FF2B5EF4-FFF2-40B4-BE49-F238E27FC236}">
                <a16:creationId xmlns:a16="http://schemas.microsoft.com/office/drawing/2014/main" id="{40208C6A-C044-423F-B5C2-AD964A28DE8D}"/>
              </a:ext>
            </a:extLst>
          </p:cNvPr>
          <p:cNvPicPr>
            <a:picLocks noGrp="1" noChangeAspect="1"/>
          </p:cNvPicPr>
          <p:nvPr>
            <p:ph idx="1"/>
          </p:nvPr>
        </p:nvPicPr>
        <p:blipFill>
          <a:blip r:embed="rId3"/>
          <a:stretch>
            <a:fillRect/>
          </a:stretch>
        </p:blipFill>
        <p:spPr>
          <a:xfrm>
            <a:off x="3288507" y="868680"/>
            <a:ext cx="5390746" cy="4541520"/>
          </a:xfrm>
          <a:prstGeom prst="rect">
            <a:avLst/>
          </a:prstGeom>
        </p:spPr>
      </p:pic>
    </p:spTree>
    <p:extLst>
      <p:ext uri="{BB962C8B-B14F-4D97-AF65-F5344CB8AC3E}">
        <p14:creationId xmlns:p14="http://schemas.microsoft.com/office/powerpoint/2010/main" val="2000369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5C3D1-74B0-48B6-8A6F-372E0C1F75B1}"/>
              </a:ext>
            </a:extLst>
          </p:cNvPr>
          <p:cNvSpPr>
            <a:spLocks noGrp="1"/>
          </p:cNvSpPr>
          <p:nvPr>
            <p:ph type="title"/>
          </p:nvPr>
        </p:nvSpPr>
        <p:spPr/>
        <p:txBody>
          <a:bodyPr/>
          <a:lstStyle/>
          <a:p>
            <a:r>
              <a:rPr lang="en-US" dirty="0"/>
              <a:t>Resources on SIMIODE</a:t>
            </a:r>
          </a:p>
        </p:txBody>
      </p:sp>
      <p:sp>
        <p:nvSpPr>
          <p:cNvPr id="3" name="Content Placeholder 2">
            <a:extLst>
              <a:ext uri="{FF2B5EF4-FFF2-40B4-BE49-F238E27FC236}">
                <a16:creationId xmlns:a16="http://schemas.microsoft.com/office/drawing/2014/main" id="{FA691DA6-7BC2-404B-8366-F397662A4DD5}"/>
              </a:ext>
            </a:extLst>
          </p:cNvPr>
          <p:cNvSpPr>
            <a:spLocks noGrp="1"/>
          </p:cNvSpPr>
          <p:nvPr>
            <p:ph idx="1"/>
          </p:nvPr>
        </p:nvSpPr>
        <p:spPr>
          <a:xfrm>
            <a:off x="822958" y="1856380"/>
            <a:ext cx="8055035" cy="4145409"/>
          </a:xfrm>
        </p:spPr>
        <p:txBody>
          <a:bodyPr>
            <a:normAutofit/>
          </a:bodyPr>
          <a:lstStyle/>
          <a:p>
            <a:r>
              <a:rPr lang="en-US" dirty="0"/>
              <a:t>Starter Kit Features</a:t>
            </a:r>
          </a:p>
          <a:p>
            <a:pPr lvl="1"/>
            <a:r>
              <a:rPr lang="en-US" dirty="0"/>
              <a:t>First day activities</a:t>
            </a:r>
          </a:p>
          <a:p>
            <a:pPr lvl="1"/>
            <a:r>
              <a:rPr lang="en-US" dirty="0"/>
              <a:t>Modeling scenarios selected 				       for specific topics</a:t>
            </a:r>
          </a:p>
          <a:p>
            <a:pPr lvl="1"/>
            <a:r>
              <a:rPr lang="en-US" dirty="0"/>
              <a:t>Sample syllabus</a:t>
            </a:r>
          </a:p>
          <a:p>
            <a:r>
              <a:rPr lang="en-US" dirty="0"/>
              <a:t>General Resources</a:t>
            </a:r>
          </a:p>
          <a:p>
            <a:pPr lvl="2"/>
            <a:r>
              <a:rPr lang="en-US" sz="2400" dirty="0"/>
              <a:t>48-page document: </a:t>
            </a:r>
            <a:r>
              <a:rPr lang="en-US" sz="2400" dirty="0">
                <a:hlinkClick r:id="rId3"/>
              </a:rPr>
              <a:t>https://simiode.org/resources/881/supportingdocs</a:t>
            </a:r>
            <a:endParaRPr lang="en-US" sz="2400" dirty="0"/>
          </a:p>
          <a:p>
            <a:pPr lvl="2"/>
            <a:r>
              <a:rPr lang="en-US" sz="2400" dirty="0"/>
              <a:t>Includes listing of texts, class notes, available software, etc.</a:t>
            </a:r>
          </a:p>
          <a:p>
            <a:pPr lvl="2"/>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1F6C9059-9DC3-4B2B-A615-25145023ED86}"/>
              </a:ext>
            </a:extLst>
          </p:cNvPr>
          <p:cNvPicPr>
            <a:picLocks noChangeAspect="1"/>
          </p:cNvPicPr>
          <p:nvPr/>
        </p:nvPicPr>
        <p:blipFill rotWithShape="1">
          <a:blip r:embed="rId4"/>
          <a:srcRect l="680" t="24908" r="50616" b="44061"/>
          <a:stretch/>
        </p:blipFill>
        <p:spPr>
          <a:xfrm>
            <a:off x="5076997" y="2060485"/>
            <a:ext cx="3160295" cy="1110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0721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C410-2473-4A24-8936-43B081FB9419}"/>
              </a:ext>
            </a:extLst>
          </p:cNvPr>
          <p:cNvSpPr>
            <a:spLocks noGrp="1"/>
          </p:cNvSpPr>
          <p:nvPr>
            <p:ph type="title"/>
          </p:nvPr>
        </p:nvSpPr>
        <p:spPr/>
        <p:txBody>
          <a:bodyPr/>
          <a:lstStyle/>
          <a:p>
            <a:r>
              <a:rPr lang="en-US" dirty="0"/>
              <a:t>Featured Modeling Scenarios</a:t>
            </a:r>
          </a:p>
        </p:txBody>
      </p:sp>
      <p:sp>
        <p:nvSpPr>
          <p:cNvPr id="3" name="Content Placeholder 2">
            <a:extLst>
              <a:ext uri="{FF2B5EF4-FFF2-40B4-BE49-F238E27FC236}">
                <a16:creationId xmlns:a16="http://schemas.microsoft.com/office/drawing/2014/main" id="{F2EDBED0-54E9-49F1-9220-B819D11A7F78}"/>
              </a:ext>
            </a:extLst>
          </p:cNvPr>
          <p:cNvSpPr>
            <a:spLocks noGrp="1"/>
          </p:cNvSpPr>
          <p:nvPr>
            <p:ph idx="1"/>
          </p:nvPr>
        </p:nvSpPr>
        <p:spPr>
          <a:xfrm>
            <a:off x="822959" y="1845734"/>
            <a:ext cx="7686559" cy="4023360"/>
          </a:xfrm>
        </p:spPr>
        <p:txBody>
          <a:bodyPr>
            <a:normAutofit/>
          </a:bodyPr>
          <a:lstStyle/>
          <a:p>
            <a:pPr>
              <a:spcBef>
                <a:spcPts val="600"/>
              </a:spcBef>
              <a:spcAft>
                <a:spcPts val="1200"/>
              </a:spcAft>
            </a:pPr>
            <a:r>
              <a:rPr lang="en-US" dirty="0"/>
              <a:t>Scenario Attributes</a:t>
            </a:r>
          </a:p>
          <a:p>
            <a:pPr lvl="1">
              <a:spcBef>
                <a:spcPts val="600"/>
              </a:spcBef>
              <a:spcAft>
                <a:spcPts val="1200"/>
              </a:spcAft>
            </a:pPr>
            <a:r>
              <a:rPr lang="en-US" dirty="0"/>
              <a:t>Sortable topics:  separable equations, logistic growth, </a:t>
            </a:r>
            <a:r>
              <a:rPr lang="en-US" dirty="0" err="1"/>
              <a:t>pde</a:t>
            </a:r>
            <a:r>
              <a:rPr lang="en-US" dirty="0"/>
              <a:t>, parameter estimation, linear, etc.</a:t>
            </a:r>
          </a:p>
          <a:p>
            <a:pPr lvl="1">
              <a:spcBef>
                <a:spcPts val="600"/>
              </a:spcBef>
              <a:spcAft>
                <a:spcPts val="1200"/>
              </a:spcAft>
            </a:pPr>
            <a:r>
              <a:rPr lang="en-US" dirty="0"/>
              <a:t>Sortable themes:  physics, biology, disease, energy, etc. </a:t>
            </a:r>
          </a:p>
          <a:p>
            <a:pPr lvl="1">
              <a:spcBef>
                <a:spcPts val="600"/>
              </a:spcBef>
              <a:spcAft>
                <a:spcPts val="1200"/>
              </a:spcAft>
            </a:pPr>
            <a:r>
              <a:rPr lang="en-US" dirty="0"/>
              <a:t>Structures:  guided step-by-step, exploration, open-ended</a:t>
            </a:r>
          </a:p>
          <a:p>
            <a:pPr lvl="1">
              <a:spcBef>
                <a:spcPts val="600"/>
              </a:spcBef>
              <a:spcAft>
                <a:spcPts val="1200"/>
              </a:spcAft>
            </a:pPr>
            <a:r>
              <a:rPr lang="en-US" b="1" dirty="0"/>
              <a:t>Formats:  short exercise, in-class activity, out-of-class project, simulation </a:t>
            </a:r>
            <a:endParaRPr lang="en-US" dirty="0"/>
          </a:p>
          <a:p>
            <a:pPr>
              <a:spcBef>
                <a:spcPts val="600"/>
              </a:spcBef>
              <a:spcAft>
                <a:spcPts val="1200"/>
              </a:spcAft>
            </a:pPr>
            <a:endParaRPr lang="en-US" dirty="0"/>
          </a:p>
        </p:txBody>
      </p:sp>
    </p:spTree>
    <p:extLst>
      <p:ext uri="{BB962C8B-B14F-4D97-AF65-F5344CB8AC3E}">
        <p14:creationId xmlns:p14="http://schemas.microsoft.com/office/powerpoint/2010/main" val="2710661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2BFA-B5ED-4108-84AE-A54967E61CDC}"/>
              </a:ext>
            </a:extLst>
          </p:cNvPr>
          <p:cNvSpPr>
            <a:spLocks noGrp="1"/>
          </p:cNvSpPr>
          <p:nvPr>
            <p:ph type="title"/>
          </p:nvPr>
        </p:nvSpPr>
        <p:spPr/>
        <p:txBody>
          <a:bodyPr/>
          <a:lstStyle/>
          <a:p>
            <a:r>
              <a:rPr lang="en-US" dirty="0"/>
              <a:t>Featured Modeling Scenarios</a:t>
            </a:r>
          </a:p>
        </p:txBody>
      </p:sp>
      <p:sp>
        <p:nvSpPr>
          <p:cNvPr id="3" name="Content Placeholder 2">
            <a:extLst>
              <a:ext uri="{FF2B5EF4-FFF2-40B4-BE49-F238E27FC236}">
                <a16:creationId xmlns:a16="http://schemas.microsoft.com/office/drawing/2014/main" id="{476DE2AC-60F4-429E-9A3A-7D53DA28A51C}"/>
              </a:ext>
            </a:extLst>
          </p:cNvPr>
          <p:cNvSpPr>
            <a:spLocks noGrp="1"/>
          </p:cNvSpPr>
          <p:nvPr>
            <p:ph idx="1"/>
          </p:nvPr>
        </p:nvSpPr>
        <p:spPr/>
        <p:txBody>
          <a:bodyPr/>
          <a:lstStyle/>
          <a:p>
            <a:r>
              <a:rPr lang="en-US" dirty="0"/>
              <a:t>Scenarios for short in-class examples or exercises</a:t>
            </a:r>
          </a:p>
          <a:p>
            <a:endParaRPr lang="en-US" dirty="0"/>
          </a:p>
          <a:p>
            <a:endParaRPr lang="en-US" dirty="0"/>
          </a:p>
        </p:txBody>
      </p:sp>
      <p:pic>
        <p:nvPicPr>
          <p:cNvPr id="4" name="Picture 3"/>
          <p:cNvPicPr>
            <a:picLocks noChangeAspect="1"/>
          </p:cNvPicPr>
          <p:nvPr/>
        </p:nvPicPr>
        <p:blipFill>
          <a:blip r:embed="rId3"/>
          <a:stretch>
            <a:fillRect/>
          </a:stretch>
        </p:blipFill>
        <p:spPr>
          <a:xfrm>
            <a:off x="844123" y="2519364"/>
            <a:ext cx="7522637" cy="2403623"/>
          </a:xfrm>
          <a:prstGeom prst="rect">
            <a:avLst/>
          </a:prstGeom>
        </p:spPr>
      </p:pic>
    </p:spTree>
    <p:extLst>
      <p:ext uri="{BB962C8B-B14F-4D97-AF65-F5344CB8AC3E}">
        <p14:creationId xmlns:p14="http://schemas.microsoft.com/office/powerpoint/2010/main" val="1464464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2959" y="2386542"/>
            <a:ext cx="7020528" cy="3482551"/>
          </a:xfrm>
          <a:prstGeom prst="rect">
            <a:avLst/>
          </a:prstGeom>
        </p:spPr>
      </p:pic>
      <p:sp>
        <p:nvSpPr>
          <p:cNvPr id="2" name="Title 1">
            <a:extLst>
              <a:ext uri="{FF2B5EF4-FFF2-40B4-BE49-F238E27FC236}">
                <a16:creationId xmlns:a16="http://schemas.microsoft.com/office/drawing/2014/main" id="{8F8E2BFA-B5ED-4108-84AE-A54967E61CDC}"/>
              </a:ext>
            </a:extLst>
          </p:cNvPr>
          <p:cNvSpPr>
            <a:spLocks noGrp="1"/>
          </p:cNvSpPr>
          <p:nvPr>
            <p:ph type="title"/>
          </p:nvPr>
        </p:nvSpPr>
        <p:spPr/>
        <p:txBody>
          <a:bodyPr/>
          <a:lstStyle/>
          <a:p>
            <a:r>
              <a:rPr lang="en-US" dirty="0"/>
              <a:t>Featured Modeling Scenarios</a:t>
            </a:r>
          </a:p>
        </p:txBody>
      </p:sp>
      <p:sp>
        <p:nvSpPr>
          <p:cNvPr id="3" name="Content Placeholder 2">
            <a:extLst>
              <a:ext uri="{FF2B5EF4-FFF2-40B4-BE49-F238E27FC236}">
                <a16:creationId xmlns:a16="http://schemas.microsoft.com/office/drawing/2014/main" id="{476DE2AC-60F4-429E-9A3A-7D53DA28A51C}"/>
              </a:ext>
            </a:extLst>
          </p:cNvPr>
          <p:cNvSpPr>
            <a:spLocks noGrp="1"/>
          </p:cNvSpPr>
          <p:nvPr>
            <p:ph idx="1"/>
          </p:nvPr>
        </p:nvSpPr>
        <p:spPr/>
        <p:txBody>
          <a:bodyPr/>
          <a:lstStyle/>
          <a:p>
            <a:r>
              <a:rPr lang="en-US" dirty="0"/>
              <a:t>Scenarios for in-class groups or discussion</a:t>
            </a:r>
          </a:p>
          <a:p>
            <a:pPr marL="201168" lvl="1" indent="0">
              <a:buNone/>
            </a:pPr>
            <a:r>
              <a:rPr lang="en-US" sz="2200" dirty="0"/>
              <a:t>	</a:t>
            </a:r>
            <a:endParaRPr lang="en-US" dirty="0"/>
          </a:p>
        </p:txBody>
      </p:sp>
    </p:spTree>
    <p:extLst>
      <p:ext uri="{BB962C8B-B14F-4D97-AF65-F5344CB8AC3E}">
        <p14:creationId xmlns:p14="http://schemas.microsoft.com/office/powerpoint/2010/main" val="97796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2BFA-B5ED-4108-84AE-A54967E61CDC}"/>
              </a:ext>
            </a:extLst>
          </p:cNvPr>
          <p:cNvSpPr>
            <a:spLocks noGrp="1"/>
          </p:cNvSpPr>
          <p:nvPr>
            <p:ph type="title"/>
          </p:nvPr>
        </p:nvSpPr>
        <p:spPr/>
        <p:txBody>
          <a:bodyPr/>
          <a:lstStyle/>
          <a:p>
            <a:r>
              <a:rPr lang="en-US" dirty="0"/>
              <a:t>Featured Modeling Scenarios</a:t>
            </a:r>
          </a:p>
        </p:txBody>
      </p:sp>
      <p:sp>
        <p:nvSpPr>
          <p:cNvPr id="3" name="Content Placeholder 2">
            <a:extLst>
              <a:ext uri="{FF2B5EF4-FFF2-40B4-BE49-F238E27FC236}">
                <a16:creationId xmlns:a16="http://schemas.microsoft.com/office/drawing/2014/main" id="{476DE2AC-60F4-429E-9A3A-7D53DA28A51C}"/>
              </a:ext>
            </a:extLst>
          </p:cNvPr>
          <p:cNvSpPr>
            <a:spLocks noGrp="1"/>
          </p:cNvSpPr>
          <p:nvPr>
            <p:ph idx="1"/>
          </p:nvPr>
        </p:nvSpPr>
        <p:spPr/>
        <p:txBody>
          <a:bodyPr/>
          <a:lstStyle/>
          <a:p>
            <a:r>
              <a:rPr lang="en-US" dirty="0"/>
              <a:t>Scenarios requiring multiple class periods and/or out of class project</a:t>
            </a:r>
          </a:p>
          <a:p>
            <a:endParaRPr lang="en-US" dirty="0"/>
          </a:p>
          <a:p>
            <a:endParaRPr lang="en-US" dirty="0"/>
          </a:p>
        </p:txBody>
      </p:sp>
      <p:pic>
        <p:nvPicPr>
          <p:cNvPr id="6" name="Picture 5">
            <a:extLst>
              <a:ext uri="{FF2B5EF4-FFF2-40B4-BE49-F238E27FC236}">
                <a16:creationId xmlns:a16="http://schemas.microsoft.com/office/drawing/2014/main" id="{EBCDF94A-332B-486A-8749-68E26C8C76A8}"/>
              </a:ext>
            </a:extLst>
          </p:cNvPr>
          <p:cNvPicPr>
            <a:picLocks noChangeAspect="1"/>
          </p:cNvPicPr>
          <p:nvPr/>
        </p:nvPicPr>
        <p:blipFill>
          <a:blip r:embed="rId3"/>
          <a:stretch>
            <a:fillRect/>
          </a:stretch>
        </p:blipFill>
        <p:spPr>
          <a:xfrm>
            <a:off x="1202787" y="2667122"/>
            <a:ext cx="6356121" cy="3613538"/>
          </a:xfrm>
          <a:prstGeom prst="rect">
            <a:avLst/>
          </a:prstGeom>
        </p:spPr>
      </p:pic>
    </p:spTree>
    <p:extLst>
      <p:ext uri="{BB962C8B-B14F-4D97-AF65-F5344CB8AC3E}">
        <p14:creationId xmlns:p14="http://schemas.microsoft.com/office/powerpoint/2010/main" val="2307588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2BFA-B5ED-4108-84AE-A54967E61CDC}"/>
              </a:ext>
            </a:extLst>
          </p:cNvPr>
          <p:cNvSpPr>
            <a:spLocks noGrp="1"/>
          </p:cNvSpPr>
          <p:nvPr>
            <p:ph type="title"/>
          </p:nvPr>
        </p:nvSpPr>
        <p:spPr/>
        <p:txBody>
          <a:bodyPr/>
          <a:lstStyle/>
          <a:p>
            <a:r>
              <a:rPr lang="en-US" dirty="0"/>
              <a:t>Featured Modeling Scenarios</a:t>
            </a:r>
          </a:p>
        </p:txBody>
      </p:sp>
      <p:sp>
        <p:nvSpPr>
          <p:cNvPr id="3" name="Content Placeholder 2">
            <a:extLst>
              <a:ext uri="{FF2B5EF4-FFF2-40B4-BE49-F238E27FC236}">
                <a16:creationId xmlns:a16="http://schemas.microsoft.com/office/drawing/2014/main" id="{476DE2AC-60F4-429E-9A3A-7D53DA28A51C}"/>
              </a:ext>
            </a:extLst>
          </p:cNvPr>
          <p:cNvSpPr>
            <a:spLocks noGrp="1"/>
          </p:cNvSpPr>
          <p:nvPr>
            <p:ph idx="1"/>
          </p:nvPr>
        </p:nvSpPr>
        <p:spPr/>
        <p:txBody>
          <a:bodyPr/>
          <a:lstStyle/>
          <a:p>
            <a:r>
              <a:rPr lang="en-US" dirty="0"/>
              <a:t>Scenarios involving a simulation or lab component</a:t>
            </a:r>
          </a:p>
          <a:p>
            <a:pPr marL="0" indent="0">
              <a:buNone/>
            </a:pPr>
            <a:endParaRPr lang="en-US" dirty="0"/>
          </a:p>
          <a:p>
            <a:endParaRPr lang="en-US" dirty="0"/>
          </a:p>
        </p:txBody>
      </p:sp>
      <p:pic>
        <p:nvPicPr>
          <p:cNvPr id="4" name="Picture 3">
            <a:extLst>
              <a:ext uri="{FF2B5EF4-FFF2-40B4-BE49-F238E27FC236}">
                <a16:creationId xmlns:a16="http://schemas.microsoft.com/office/drawing/2014/main" id="{A830237F-F730-425C-9078-36289004B48B}"/>
              </a:ext>
            </a:extLst>
          </p:cNvPr>
          <p:cNvPicPr>
            <a:picLocks noChangeAspect="1"/>
          </p:cNvPicPr>
          <p:nvPr/>
        </p:nvPicPr>
        <p:blipFill>
          <a:blip r:embed="rId3"/>
          <a:stretch>
            <a:fillRect/>
          </a:stretch>
        </p:blipFill>
        <p:spPr>
          <a:xfrm>
            <a:off x="863904" y="2291292"/>
            <a:ext cx="6847082" cy="3879679"/>
          </a:xfrm>
          <a:prstGeom prst="rect">
            <a:avLst/>
          </a:prstGeom>
        </p:spPr>
      </p:pic>
    </p:spTree>
    <p:extLst>
      <p:ext uri="{BB962C8B-B14F-4D97-AF65-F5344CB8AC3E}">
        <p14:creationId xmlns:p14="http://schemas.microsoft.com/office/powerpoint/2010/main" val="4182385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Throughout </a:t>
            </a:r>
            <a:br>
              <a:rPr lang="en-US" dirty="0"/>
            </a:br>
            <a:r>
              <a:rPr lang="en-US" dirty="0"/>
              <a:t>the Curriculum</a:t>
            </a:r>
          </a:p>
        </p:txBody>
      </p:sp>
      <p:sp>
        <p:nvSpPr>
          <p:cNvPr id="3" name="Content Placeholder 2"/>
          <p:cNvSpPr>
            <a:spLocks noGrp="1"/>
          </p:cNvSpPr>
          <p:nvPr>
            <p:ph idx="1"/>
          </p:nvPr>
        </p:nvSpPr>
        <p:spPr>
          <a:xfrm>
            <a:off x="822959" y="2387600"/>
            <a:ext cx="7741921" cy="3708399"/>
          </a:xfrm>
        </p:spPr>
        <p:txBody>
          <a:bodyPr>
            <a:normAutofit/>
          </a:bodyPr>
          <a:lstStyle/>
          <a:p>
            <a:r>
              <a:rPr lang="en-US" dirty="0"/>
              <a:t>Course Activity Samples</a:t>
            </a:r>
          </a:p>
          <a:p>
            <a:r>
              <a:rPr lang="en-US" dirty="0"/>
              <a:t>Discussion II: Sharing Experiences </a:t>
            </a:r>
          </a:p>
          <a:p>
            <a:endParaRPr lang="en-US" dirty="0"/>
          </a:p>
          <a:p>
            <a:endParaRPr lang="en-US" dirty="0"/>
          </a:p>
        </p:txBody>
      </p:sp>
    </p:spTree>
    <p:extLst>
      <p:ext uri="{BB962C8B-B14F-4D97-AF65-F5344CB8AC3E}">
        <p14:creationId xmlns:p14="http://schemas.microsoft.com/office/powerpoint/2010/main" val="1918996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Adapting Scenarios </a:t>
            </a:r>
          </a:p>
        </p:txBody>
      </p:sp>
      <p:sp>
        <p:nvSpPr>
          <p:cNvPr id="3" name="Content Placeholder 2"/>
          <p:cNvSpPr>
            <a:spLocks noGrp="1"/>
          </p:cNvSpPr>
          <p:nvPr>
            <p:ph idx="1"/>
          </p:nvPr>
        </p:nvSpPr>
        <p:spPr>
          <a:xfrm>
            <a:off x="822959" y="2301240"/>
            <a:ext cx="7741921" cy="3962400"/>
          </a:xfrm>
        </p:spPr>
        <p:txBody>
          <a:bodyPr/>
          <a:lstStyle/>
          <a:p>
            <a:r>
              <a:rPr lang="en-US" dirty="0"/>
              <a:t>Adapting and using SIMIODE scenarios to promote modeling throughout the curriculum.</a:t>
            </a:r>
          </a:p>
          <a:p>
            <a:endParaRPr lang="en-US" dirty="0"/>
          </a:p>
          <a:p>
            <a:pPr algn="ctr">
              <a:spcBef>
                <a:spcPts val="0"/>
              </a:spcBef>
              <a:spcAft>
                <a:spcPts val="0"/>
              </a:spcAft>
            </a:pPr>
            <a:r>
              <a:rPr lang="en-US" b="1" dirty="0">
                <a:solidFill>
                  <a:schemeClr val="accent2">
                    <a:lumMod val="75000"/>
                  </a:schemeClr>
                </a:solidFill>
              </a:rPr>
              <a:t>**Ready-to-use course activities </a:t>
            </a:r>
          </a:p>
          <a:p>
            <a:pPr algn="ctr">
              <a:spcBef>
                <a:spcPts val="0"/>
              </a:spcBef>
              <a:spcAft>
                <a:spcPts val="0"/>
              </a:spcAft>
            </a:pPr>
            <a:r>
              <a:rPr lang="en-US" b="1" dirty="0">
                <a:solidFill>
                  <a:schemeClr val="accent2">
                    <a:lumMod val="75000"/>
                  </a:schemeClr>
                </a:solidFill>
              </a:rPr>
              <a:t>are included with your workshop materials.**</a:t>
            </a:r>
          </a:p>
          <a:p>
            <a:pPr lvl="1"/>
            <a:endParaRPr lang="en-US" dirty="0"/>
          </a:p>
          <a:p>
            <a:endParaRPr lang="en-US" dirty="0"/>
          </a:p>
          <a:p>
            <a:endParaRPr lang="en-US" dirty="0"/>
          </a:p>
        </p:txBody>
      </p:sp>
    </p:spTree>
    <p:extLst>
      <p:ext uri="{BB962C8B-B14F-4D97-AF65-F5344CB8AC3E}">
        <p14:creationId xmlns:p14="http://schemas.microsoft.com/office/powerpoint/2010/main" val="1321535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Adapting Scenarios </a:t>
            </a:r>
          </a:p>
        </p:txBody>
      </p:sp>
      <p:sp>
        <p:nvSpPr>
          <p:cNvPr id="3" name="Content Placeholder 2"/>
          <p:cNvSpPr>
            <a:spLocks noGrp="1"/>
          </p:cNvSpPr>
          <p:nvPr>
            <p:ph idx="1"/>
          </p:nvPr>
        </p:nvSpPr>
        <p:spPr>
          <a:xfrm>
            <a:off x="822959" y="1845734"/>
            <a:ext cx="7741921" cy="4250266"/>
          </a:xfrm>
        </p:spPr>
        <p:txBody>
          <a:bodyPr>
            <a:normAutofit/>
          </a:bodyPr>
          <a:lstStyle/>
          <a:p>
            <a:r>
              <a:rPr lang="en-US" dirty="0"/>
              <a:t>Ready-to-Use Course Activities for College Algebra+</a:t>
            </a:r>
          </a:p>
          <a:p>
            <a:pPr marL="201168" lvl="1" indent="0">
              <a:spcBef>
                <a:spcPts val="400"/>
              </a:spcBef>
              <a:spcAft>
                <a:spcPts val="600"/>
              </a:spcAft>
              <a:buNone/>
            </a:pPr>
            <a:endParaRPr lang="en-US" sz="1400" dirty="0"/>
          </a:p>
          <a:p>
            <a:pPr lvl="1">
              <a:spcBef>
                <a:spcPts val="400"/>
              </a:spcBef>
              <a:spcAft>
                <a:spcPts val="600"/>
              </a:spcAft>
            </a:pPr>
            <a:r>
              <a:rPr lang="en-US" dirty="0"/>
              <a:t>Exponential Decay Using Data and the TI-83/84 Calculator</a:t>
            </a:r>
          </a:p>
          <a:p>
            <a:pPr lvl="2">
              <a:spcBef>
                <a:spcPts val="400"/>
              </a:spcBef>
              <a:spcAft>
                <a:spcPts val="600"/>
              </a:spcAft>
            </a:pPr>
            <a:r>
              <a:rPr lang="en-US" sz="2000" dirty="0"/>
              <a:t>Adapted from "1-002-T-Tossing," Brian Winkel (2015).</a:t>
            </a:r>
          </a:p>
          <a:p>
            <a:pPr lvl="2">
              <a:spcBef>
                <a:spcPts val="400"/>
              </a:spcBef>
              <a:spcAft>
                <a:spcPts val="600"/>
              </a:spcAft>
            </a:pPr>
            <a:r>
              <a:rPr lang="en-US" sz="2000" dirty="0"/>
              <a:t>Simulation performed to collect data</a:t>
            </a:r>
          </a:p>
          <a:p>
            <a:pPr lvl="2">
              <a:spcBef>
                <a:spcPts val="400"/>
              </a:spcBef>
              <a:spcAft>
                <a:spcPts val="600"/>
              </a:spcAft>
            </a:pPr>
            <a:r>
              <a:rPr lang="en-US" sz="2000" dirty="0"/>
              <a:t>Teacher info page included</a:t>
            </a:r>
          </a:p>
          <a:p>
            <a:pPr marL="384048" lvl="2" indent="0">
              <a:spcBef>
                <a:spcPts val="400"/>
              </a:spcBef>
              <a:spcAft>
                <a:spcPts val="600"/>
              </a:spcAft>
              <a:buNone/>
            </a:pPr>
            <a:endParaRPr lang="en-US" sz="1400" dirty="0"/>
          </a:p>
          <a:p>
            <a:pPr lvl="1">
              <a:spcBef>
                <a:spcPts val="400"/>
              </a:spcBef>
              <a:spcAft>
                <a:spcPts val="600"/>
              </a:spcAft>
            </a:pPr>
            <a:r>
              <a:rPr lang="en-US" dirty="0"/>
              <a:t>Modeling an Epidemic</a:t>
            </a:r>
          </a:p>
          <a:p>
            <a:pPr lvl="2">
              <a:spcBef>
                <a:spcPts val="400"/>
              </a:spcBef>
              <a:spcAft>
                <a:spcPts val="600"/>
              </a:spcAft>
            </a:pPr>
            <a:r>
              <a:rPr lang="en-US" sz="2000" dirty="0"/>
              <a:t>Adapted from : "1-038-T-Ebola," Lisa Driskell (2016). </a:t>
            </a:r>
          </a:p>
          <a:p>
            <a:pPr lvl="2">
              <a:spcBef>
                <a:spcPts val="400"/>
              </a:spcBef>
              <a:spcAft>
                <a:spcPts val="600"/>
              </a:spcAft>
            </a:pPr>
            <a:r>
              <a:rPr lang="en-US" sz="2000" dirty="0"/>
              <a:t>Compare exponential and logistic models to real-life data</a:t>
            </a:r>
          </a:p>
          <a:p>
            <a:pPr lvl="1"/>
            <a:endParaRPr lang="en-US" dirty="0"/>
          </a:p>
          <a:p>
            <a:endParaRPr lang="en-US" dirty="0"/>
          </a:p>
          <a:p>
            <a:endParaRPr lang="en-US" dirty="0"/>
          </a:p>
        </p:txBody>
      </p:sp>
    </p:spTree>
    <p:extLst>
      <p:ext uri="{BB962C8B-B14F-4D97-AF65-F5344CB8AC3E}">
        <p14:creationId xmlns:p14="http://schemas.microsoft.com/office/powerpoint/2010/main" val="382105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Adapting Scenarios </a:t>
            </a:r>
          </a:p>
        </p:txBody>
      </p:sp>
      <p:sp>
        <p:nvSpPr>
          <p:cNvPr id="3" name="Content Placeholder 2"/>
          <p:cNvSpPr>
            <a:spLocks noGrp="1"/>
          </p:cNvSpPr>
          <p:nvPr>
            <p:ph idx="1"/>
          </p:nvPr>
        </p:nvSpPr>
        <p:spPr>
          <a:xfrm>
            <a:off x="822959" y="1845734"/>
            <a:ext cx="7952073" cy="4250266"/>
          </a:xfrm>
        </p:spPr>
        <p:txBody>
          <a:bodyPr>
            <a:normAutofit/>
          </a:bodyPr>
          <a:lstStyle/>
          <a:p>
            <a:r>
              <a:rPr lang="en-US" dirty="0"/>
              <a:t>Ready-to-Use Course Activities for Calculus II</a:t>
            </a:r>
          </a:p>
          <a:p>
            <a:pPr marL="201168" lvl="1" indent="0">
              <a:spcBef>
                <a:spcPts val="400"/>
              </a:spcBef>
              <a:spcAft>
                <a:spcPts val="600"/>
              </a:spcAft>
              <a:buNone/>
            </a:pPr>
            <a:endParaRPr lang="en-US" sz="1400" dirty="0"/>
          </a:p>
          <a:p>
            <a:pPr lvl="1">
              <a:spcBef>
                <a:spcPts val="400"/>
              </a:spcBef>
              <a:spcAft>
                <a:spcPts val="600"/>
              </a:spcAft>
            </a:pPr>
            <a:r>
              <a:rPr lang="en-US" dirty="0"/>
              <a:t>Match the Models</a:t>
            </a:r>
          </a:p>
          <a:p>
            <a:pPr lvl="2">
              <a:spcBef>
                <a:spcPts val="400"/>
              </a:spcBef>
              <a:spcAft>
                <a:spcPts val="600"/>
              </a:spcAft>
            </a:pPr>
            <a:r>
              <a:rPr lang="en-US" sz="2000" dirty="0"/>
              <a:t>Adapted from "1-091-T-Slopefields," Ben Dill; Holly </a:t>
            </a:r>
            <a:r>
              <a:rPr lang="en-US" sz="2000" dirty="0" err="1"/>
              <a:t>Zullo</a:t>
            </a:r>
            <a:r>
              <a:rPr lang="en-US" sz="2000" dirty="0"/>
              <a:t> (2017).</a:t>
            </a:r>
          </a:p>
          <a:p>
            <a:pPr lvl="2">
              <a:spcBef>
                <a:spcPts val="400"/>
              </a:spcBef>
              <a:spcAft>
                <a:spcPts val="600"/>
              </a:spcAft>
            </a:pPr>
            <a:r>
              <a:rPr lang="en-US" sz="2000" dirty="0"/>
              <a:t>Use handout or cut out characteristics for tactile matching activity.</a:t>
            </a:r>
          </a:p>
          <a:p>
            <a:pPr marL="384048" lvl="2" indent="0">
              <a:spcBef>
                <a:spcPts val="400"/>
              </a:spcBef>
              <a:spcAft>
                <a:spcPts val="600"/>
              </a:spcAft>
              <a:buNone/>
            </a:pPr>
            <a:endParaRPr lang="en-US" sz="1400" dirty="0"/>
          </a:p>
          <a:p>
            <a:pPr lvl="1">
              <a:spcBef>
                <a:spcPts val="400"/>
              </a:spcBef>
              <a:spcAft>
                <a:spcPts val="600"/>
              </a:spcAft>
            </a:pPr>
            <a:r>
              <a:rPr lang="en-US" dirty="0"/>
              <a:t>Many Others (use as-is, not included in participant packet)</a:t>
            </a:r>
          </a:p>
          <a:p>
            <a:pPr lvl="2">
              <a:spcBef>
                <a:spcPts val="400"/>
              </a:spcBef>
              <a:spcAft>
                <a:spcPts val="600"/>
              </a:spcAft>
            </a:pPr>
            <a:r>
              <a:rPr lang="en-US" sz="2000" dirty="0"/>
              <a:t>Ebola Outbreak in West Africa, scenario "1-038-S-Ebola"  </a:t>
            </a:r>
          </a:p>
          <a:p>
            <a:pPr lvl="2">
              <a:spcBef>
                <a:spcPts val="400"/>
              </a:spcBef>
              <a:spcAft>
                <a:spcPts val="600"/>
              </a:spcAft>
            </a:pPr>
            <a:r>
              <a:rPr lang="en-US" sz="2000" dirty="0"/>
              <a:t>Propagation of the Word Jumbo, scenario “1-032-S-WordPropagation”</a:t>
            </a:r>
          </a:p>
          <a:p>
            <a:endParaRPr lang="en-US" dirty="0"/>
          </a:p>
          <a:p>
            <a:endParaRPr lang="en-US" dirty="0"/>
          </a:p>
        </p:txBody>
      </p:sp>
    </p:spTree>
    <p:extLst>
      <p:ext uri="{BB962C8B-B14F-4D97-AF65-F5344CB8AC3E}">
        <p14:creationId xmlns:p14="http://schemas.microsoft.com/office/powerpoint/2010/main" val="287331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91C6-6643-46D3-89BB-F94F54F14C2F}"/>
              </a:ext>
            </a:extLst>
          </p:cNvPr>
          <p:cNvSpPr>
            <a:spLocks noGrp="1"/>
          </p:cNvSpPr>
          <p:nvPr>
            <p:ph type="title"/>
          </p:nvPr>
        </p:nvSpPr>
        <p:spPr>
          <a:xfrm>
            <a:off x="342900" y="1238250"/>
            <a:ext cx="2400300" cy="1104899"/>
          </a:xfrm>
        </p:spPr>
        <p:txBody>
          <a:bodyPr>
            <a:normAutofit/>
          </a:bodyPr>
          <a:lstStyle/>
          <a:p>
            <a:pPr algn="ctr"/>
            <a:r>
              <a:rPr lang="en-US" sz="4000" dirty="0"/>
              <a:t>SIMIODE</a:t>
            </a:r>
          </a:p>
        </p:txBody>
      </p:sp>
      <p:sp>
        <p:nvSpPr>
          <p:cNvPr id="4" name="Text Placeholder 3">
            <a:extLst>
              <a:ext uri="{FF2B5EF4-FFF2-40B4-BE49-F238E27FC236}">
                <a16:creationId xmlns:a16="http://schemas.microsoft.com/office/drawing/2014/main" id="{3BCCB1E2-D36F-4175-AFD7-E9E31E430643}"/>
              </a:ext>
            </a:extLst>
          </p:cNvPr>
          <p:cNvSpPr>
            <a:spLocks noGrp="1"/>
          </p:cNvSpPr>
          <p:nvPr>
            <p:ph type="body" sz="half" idx="2"/>
          </p:nvPr>
        </p:nvSpPr>
        <p:spPr/>
        <p:txBody>
          <a:bodyPr>
            <a:normAutofit/>
          </a:bodyPr>
          <a:lstStyle/>
          <a:p>
            <a:pPr algn="ctr"/>
            <a:r>
              <a:rPr lang="en-US" sz="1800" dirty="0"/>
              <a:t>Nonprofit organization founded by :</a:t>
            </a:r>
          </a:p>
          <a:p>
            <a:pPr algn="ctr"/>
            <a:r>
              <a:rPr lang="en-US" sz="1800" dirty="0"/>
              <a:t>Dr. Brian Winkel,  Emeritus Professor of Mathematics,            United States Military Academy </a:t>
            </a:r>
          </a:p>
          <a:p>
            <a:pPr algn="ctr"/>
            <a:endParaRPr lang="en-US" sz="1800" dirty="0"/>
          </a:p>
          <a:p>
            <a:pPr algn="ctr"/>
            <a:endParaRPr lang="en-US" sz="1600" dirty="0"/>
          </a:p>
        </p:txBody>
      </p:sp>
      <p:sp>
        <p:nvSpPr>
          <p:cNvPr id="7" name="Text Placeholder 3">
            <a:extLst>
              <a:ext uri="{FF2B5EF4-FFF2-40B4-BE49-F238E27FC236}">
                <a16:creationId xmlns:a16="http://schemas.microsoft.com/office/drawing/2014/main" id="{7A6F1107-3940-4C71-902D-EB0286F71811}"/>
              </a:ext>
            </a:extLst>
          </p:cNvPr>
          <p:cNvSpPr txBox="1">
            <a:spLocks/>
          </p:cNvSpPr>
          <p:nvPr/>
        </p:nvSpPr>
        <p:spPr>
          <a:xfrm>
            <a:off x="342900" y="468630"/>
            <a:ext cx="2400300" cy="9029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Corbel" panose="020B0503020204020204" pitchFamily="34" charset="0"/>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Corbel" panose="020B0503020204020204" pitchFamily="34" charset="0"/>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Corbel" panose="020B0503020204020204" pitchFamily="34" charset="0"/>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Corbel" panose="020B0503020204020204" pitchFamily="34" charset="0"/>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Corbel" panose="020B0503020204020204" pitchFamily="34" charset="0"/>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ctr"/>
            <a:r>
              <a:rPr lang="en-US" sz="1800" dirty="0"/>
              <a:t>Host and Sponsor of </a:t>
            </a:r>
          </a:p>
          <a:p>
            <a:pPr algn="ctr"/>
            <a:r>
              <a:rPr lang="en-US" sz="1800" dirty="0" err="1"/>
              <a:t>SCUDEM</a:t>
            </a:r>
            <a:r>
              <a:rPr lang="en-US" sz="1800" dirty="0"/>
              <a:t>:</a:t>
            </a:r>
          </a:p>
          <a:p>
            <a:pPr algn="ctr"/>
            <a:endParaRPr lang="en-US" sz="1600" dirty="0"/>
          </a:p>
        </p:txBody>
      </p:sp>
      <p:sp>
        <p:nvSpPr>
          <p:cNvPr id="5" name="Content Placeholder 4">
            <a:extLst>
              <a:ext uri="{FF2B5EF4-FFF2-40B4-BE49-F238E27FC236}">
                <a16:creationId xmlns:a16="http://schemas.microsoft.com/office/drawing/2014/main" id="{5BFA23D0-8160-4616-9AAF-25EC439A8E01}"/>
              </a:ext>
            </a:extLst>
          </p:cNvPr>
          <p:cNvSpPr>
            <a:spLocks noGrp="1"/>
          </p:cNvSpPr>
          <p:nvPr>
            <p:ph idx="1"/>
          </p:nvPr>
        </p:nvSpPr>
        <p:spPr>
          <a:xfrm>
            <a:off x="3724012" y="468630"/>
            <a:ext cx="5009393" cy="6090432"/>
          </a:xfrm>
        </p:spPr>
        <p:txBody>
          <a:bodyPr>
            <a:normAutofit/>
          </a:bodyPr>
          <a:lstStyle/>
          <a:p>
            <a:r>
              <a:rPr lang="en-US" sz="3200" b="1" dirty="0"/>
              <a:t>SIMIODE</a:t>
            </a:r>
            <a:r>
              <a:rPr lang="en-US" sz="3200" dirty="0"/>
              <a:t> offers materials and support for faculty who want to use modeling to motivate and teach differential equations.</a:t>
            </a:r>
          </a:p>
          <a:p>
            <a:endParaRPr lang="en-US" sz="1050" dirty="0"/>
          </a:p>
          <a:p>
            <a:r>
              <a:rPr lang="en-US" sz="3200" dirty="0"/>
              <a:t>Resources are also available for </a:t>
            </a:r>
            <a:r>
              <a:rPr lang="en-US" sz="3200" b="1" dirty="0"/>
              <a:t>students</a:t>
            </a:r>
            <a:r>
              <a:rPr lang="en-US" sz="3200" dirty="0"/>
              <a:t>.</a:t>
            </a:r>
          </a:p>
          <a:p>
            <a:r>
              <a:rPr lang="en-US" sz="1000" dirty="0"/>
              <a:t> </a:t>
            </a:r>
          </a:p>
          <a:p>
            <a:r>
              <a:rPr lang="en-US" sz="3200" dirty="0"/>
              <a:t>Everything in </a:t>
            </a:r>
            <a:r>
              <a:rPr lang="en-US" sz="3200" b="1" dirty="0"/>
              <a:t>SIMIODE </a:t>
            </a:r>
            <a:r>
              <a:rPr lang="en-US" sz="3200" dirty="0"/>
              <a:t>is FREE and all materials are offered according to a Creative Commons license.</a:t>
            </a:r>
          </a:p>
          <a:p>
            <a:endParaRPr lang="en-US" sz="3200" dirty="0"/>
          </a:p>
        </p:txBody>
      </p:sp>
    </p:spTree>
    <p:extLst>
      <p:ext uri="{BB962C8B-B14F-4D97-AF65-F5344CB8AC3E}">
        <p14:creationId xmlns:p14="http://schemas.microsoft.com/office/powerpoint/2010/main" val="3258318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3036" y="487481"/>
            <a:ext cx="5050964" cy="3566160"/>
          </a:xfrm>
        </p:spPr>
        <p:txBody>
          <a:bodyPr>
            <a:noAutofit/>
          </a:bodyPr>
          <a:lstStyle/>
          <a:p>
            <a:r>
              <a:rPr lang="en-US" sz="6000" dirty="0"/>
              <a:t>Discussion II</a:t>
            </a:r>
          </a:p>
        </p:txBody>
      </p:sp>
      <p:grpSp>
        <p:nvGrpSpPr>
          <p:cNvPr id="3" name="Group 2"/>
          <p:cNvGrpSpPr/>
          <p:nvPr/>
        </p:nvGrpSpPr>
        <p:grpSpPr>
          <a:xfrm>
            <a:off x="419100" y="451502"/>
            <a:ext cx="3748404" cy="3861578"/>
            <a:chOff x="419100" y="451502"/>
            <a:chExt cx="3748404" cy="3861578"/>
          </a:xfrm>
        </p:grpSpPr>
        <p:pic>
          <p:nvPicPr>
            <p:cNvPr id="5" name="Picture 4">
              <a:extLst>
                <a:ext uri="{FF2B5EF4-FFF2-40B4-BE49-F238E27FC236}">
                  <a16:creationId xmlns:a16="http://schemas.microsoft.com/office/drawing/2014/main" id="{E8DC7B8A-23B3-48F6-A3F1-0B5FEDBE8BED}"/>
                </a:ext>
              </a:extLst>
            </p:cNvPr>
            <p:cNvPicPr/>
            <p:nvPr/>
          </p:nvPicPr>
          <p:blipFill>
            <a:blip r:embed="rId3">
              <a:extLst>
                <a:ext uri="{BEBA8EAE-BF5A-486C-A8C5-ECC9F3942E4B}">
                  <a14:imgProps xmlns:a14="http://schemas.microsoft.com/office/drawing/2010/main">
                    <a14:imgLayer r:embed="rId4">
                      <a14:imgEffect>
                        <a14:backgroundRemoval t="2174" b="96196" l="0" r="100000"/>
                      </a14:imgEffect>
                    </a14:imgLayer>
                  </a14:imgProps>
                </a:ext>
                <a:ext uri="{28A0092B-C50C-407E-A947-70E740481C1C}">
                  <a14:useLocalDpi xmlns:a14="http://schemas.microsoft.com/office/drawing/2010/main" val="0"/>
                </a:ext>
              </a:extLst>
            </a:blip>
            <a:srcRect/>
            <a:stretch>
              <a:fillRect/>
            </a:stretch>
          </p:blipFill>
          <p:spPr bwMode="auto">
            <a:xfrm>
              <a:off x="419100" y="451502"/>
              <a:ext cx="3748404" cy="3861578"/>
            </a:xfrm>
            <a:prstGeom prst="rect">
              <a:avLst/>
            </a:prstGeom>
            <a:noFill/>
            <a:ln>
              <a:noFill/>
            </a:ln>
          </p:spPr>
        </p:pic>
        <p:sp>
          <p:nvSpPr>
            <p:cNvPr id="6" name="Oval 5">
              <a:extLst>
                <a:ext uri="{FF2B5EF4-FFF2-40B4-BE49-F238E27FC236}">
                  <a16:creationId xmlns:a16="http://schemas.microsoft.com/office/drawing/2014/main" id="{9D2DE102-39A9-4D89-8FFD-7F3E9DEEA37F}"/>
                </a:ext>
              </a:extLst>
            </p:cNvPr>
            <p:cNvSpPr/>
            <p:nvPr/>
          </p:nvSpPr>
          <p:spPr>
            <a:xfrm>
              <a:off x="482351" y="541018"/>
              <a:ext cx="3562629" cy="3581428"/>
            </a:xfrm>
            <a:prstGeom prst="ellipse">
              <a:avLst/>
            </a:prstGeom>
            <a:noFill/>
            <a:ln w="114300">
              <a:solidFill>
                <a:srgbClr val="337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7" name="Subtitle 6">
            <a:extLst>
              <a:ext uri="{FF2B5EF4-FFF2-40B4-BE49-F238E27FC236}">
                <a16:creationId xmlns:a16="http://schemas.microsoft.com/office/drawing/2014/main" id="{7F3D7EF5-4F3E-45A9-A7E4-9A37E89D7DD9}"/>
              </a:ext>
            </a:extLst>
          </p:cNvPr>
          <p:cNvSpPr>
            <a:spLocks noGrp="1"/>
          </p:cNvSpPr>
          <p:nvPr>
            <p:ph type="subTitle" idx="1"/>
          </p:nvPr>
        </p:nvSpPr>
        <p:spPr>
          <a:xfrm>
            <a:off x="825038" y="4455620"/>
            <a:ext cx="7633162" cy="1861361"/>
          </a:xfrm>
        </p:spPr>
        <p:txBody>
          <a:bodyPr>
            <a:normAutofit lnSpcReduction="10000"/>
          </a:bodyPr>
          <a:lstStyle/>
          <a:p>
            <a:r>
              <a:rPr lang="en-US" dirty="0"/>
              <a:t>Topic: Sharing Experiences </a:t>
            </a:r>
          </a:p>
          <a:p>
            <a:pPr marL="342900" indent="-342900">
              <a:buFont typeface="Arial" panose="020B0604020202020204" pitchFamily="34" charset="0"/>
              <a:buChar char="•"/>
            </a:pPr>
            <a:r>
              <a:rPr lang="en-US" cap="none" spc="0" dirty="0"/>
              <a:t>Using modeling activities in other mathematics courses</a:t>
            </a:r>
          </a:p>
          <a:p>
            <a:pPr marL="342900" indent="-342900">
              <a:buFont typeface="Arial" panose="020B0604020202020204" pitchFamily="34" charset="0"/>
              <a:buChar char="•"/>
            </a:pPr>
            <a:r>
              <a:rPr lang="en-US" cap="none" spc="0" dirty="0"/>
              <a:t>Logistics of facilitating modeling activities</a:t>
            </a:r>
          </a:p>
          <a:p>
            <a:r>
              <a:rPr lang="en-US" sz="2200" cap="none" spc="0" dirty="0"/>
              <a:t>See handout for question prompts </a:t>
            </a:r>
          </a:p>
        </p:txBody>
      </p:sp>
    </p:spTree>
    <p:extLst>
      <p:ext uri="{BB962C8B-B14F-4D97-AF65-F5344CB8AC3E}">
        <p14:creationId xmlns:p14="http://schemas.microsoft.com/office/powerpoint/2010/main" val="2726312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4181-ED0B-416C-8CCA-FE953E050857}"/>
              </a:ext>
            </a:extLst>
          </p:cNvPr>
          <p:cNvSpPr>
            <a:spLocks noGrp="1"/>
          </p:cNvSpPr>
          <p:nvPr>
            <p:ph type="title"/>
          </p:nvPr>
        </p:nvSpPr>
        <p:spPr/>
        <p:txBody>
          <a:bodyPr/>
          <a:lstStyle/>
          <a:p>
            <a:r>
              <a:rPr lang="en-US" dirty="0"/>
              <a:t>Opportunities to Get Involved</a:t>
            </a:r>
          </a:p>
        </p:txBody>
      </p:sp>
      <p:sp>
        <p:nvSpPr>
          <p:cNvPr id="3" name="Content Placeholder 2">
            <a:extLst>
              <a:ext uri="{FF2B5EF4-FFF2-40B4-BE49-F238E27FC236}">
                <a16:creationId xmlns:a16="http://schemas.microsoft.com/office/drawing/2014/main" id="{E35EB758-78E5-4DC8-B2DD-E66119CA5E71}"/>
              </a:ext>
            </a:extLst>
          </p:cNvPr>
          <p:cNvSpPr>
            <a:spLocks noGrp="1"/>
          </p:cNvSpPr>
          <p:nvPr>
            <p:ph idx="1"/>
          </p:nvPr>
        </p:nvSpPr>
        <p:spPr>
          <a:xfrm>
            <a:off x="822959" y="1845734"/>
            <a:ext cx="7543801" cy="4470660"/>
          </a:xfrm>
        </p:spPr>
        <p:txBody>
          <a:bodyPr>
            <a:normAutofit/>
          </a:bodyPr>
          <a:lstStyle/>
          <a:p>
            <a:r>
              <a:rPr lang="en-US" b="1" dirty="0"/>
              <a:t>Become a SIMIODE contributor -  				author a peer-reviewed modeling scenario!</a:t>
            </a:r>
          </a:p>
          <a:p>
            <a:r>
              <a:rPr lang="en-US" dirty="0"/>
              <a:t>Attend a workshop</a:t>
            </a:r>
          </a:p>
          <a:p>
            <a:pPr lvl="1">
              <a:spcAft>
                <a:spcPts val="1200"/>
              </a:spcAft>
            </a:pPr>
            <a:r>
              <a:rPr lang="en-US" dirty="0"/>
              <a:t>Joint Mathematics Meetings (2019) and  </a:t>
            </a:r>
            <a:r>
              <a:rPr lang="en-US" dirty="0" err="1"/>
              <a:t>MathFest</a:t>
            </a:r>
            <a:r>
              <a:rPr lang="en-US" dirty="0"/>
              <a:t> (2019) </a:t>
            </a:r>
          </a:p>
          <a:p>
            <a:pPr lvl="1"/>
            <a:r>
              <a:rPr lang="en-US" dirty="0"/>
              <a:t>Practitioner Workshop (MINDE) for Instructors</a:t>
            </a:r>
          </a:p>
          <a:p>
            <a:pPr lvl="2"/>
            <a:r>
              <a:rPr lang="en-US" dirty="0"/>
              <a:t>July 21 – 27, </a:t>
            </a:r>
            <a:r>
              <a:rPr lang="en-US" dirty="0" smtClean="0"/>
              <a:t>2019 </a:t>
            </a:r>
            <a:r>
              <a:rPr lang="en-US" dirty="0"/>
              <a:t>at George Fox University, Newberg, OR</a:t>
            </a:r>
          </a:p>
          <a:p>
            <a:pPr lvl="2">
              <a:spcAft>
                <a:spcPts val="1200"/>
              </a:spcAft>
            </a:pPr>
            <a:r>
              <a:rPr lang="en-US" dirty="0"/>
              <a:t>NSF funded</a:t>
            </a:r>
          </a:p>
          <a:p>
            <a:pPr lvl="1"/>
            <a:r>
              <a:rPr lang="en-US" dirty="0"/>
              <a:t>Developer Workshop (DEMARC) for creating scenarios</a:t>
            </a:r>
          </a:p>
          <a:p>
            <a:pPr lvl="2"/>
            <a:r>
              <a:rPr lang="en-US" dirty="0"/>
              <a:t>July 17 – 22, </a:t>
            </a:r>
            <a:r>
              <a:rPr lang="en-US" dirty="0" smtClean="0"/>
              <a:t>2019 </a:t>
            </a:r>
            <a:r>
              <a:rPr lang="en-US" dirty="0"/>
              <a:t>at George Fox University, Newberg, OR  </a:t>
            </a:r>
          </a:p>
          <a:p>
            <a:pPr lvl="2"/>
            <a:r>
              <a:rPr lang="en-US" dirty="0"/>
              <a:t>NSF funded</a:t>
            </a:r>
          </a:p>
          <a:p>
            <a:pPr lvl="1"/>
            <a:endParaRPr lang="en-US" dirty="0"/>
          </a:p>
          <a:p>
            <a:pPr lvl="1"/>
            <a:endParaRPr lang="en-US" dirty="0"/>
          </a:p>
        </p:txBody>
      </p:sp>
    </p:spTree>
    <p:extLst>
      <p:ext uri="{BB962C8B-B14F-4D97-AF65-F5344CB8AC3E}">
        <p14:creationId xmlns:p14="http://schemas.microsoft.com/office/powerpoint/2010/main" val="1372259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7503" y="487481"/>
            <a:ext cx="4433585" cy="3566160"/>
          </a:xfrm>
        </p:spPr>
        <p:txBody>
          <a:bodyPr>
            <a:noAutofit/>
          </a:bodyPr>
          <a:lstStyle/>
          <a:p>
            <a:r>
              <a:rPr lang="en-US" sz="6000" dirty="0"/>
              <a:t>Please join us again next year!</a:t>
            </a:r>
          </a:p>
        </p:txBody>
      </p:sp>
      <p:sp>
        <p:nvSpPr>
          <p:cNvPr id="9" name="Subtitle 8">
            <a:extLst>
              <a:ext uri="{FF2B5EF4-FFF2-40B4-BE49-F238E27FC236}">
                <a16:creationId xmlns:a16="http://schemas.microsoft.com/office/drawing/2014/main" id="{674D9D99-FDCC-4CDD-A116-67A039C60B6F}"/>
              </a:ext>
            </a:extLst>
          </p:cNvPr>
          <p:cNvSpPr>
            <a:spLocks noGrp="1"/>
          </p:cNvSpPr>
          <p:nvPr>
            <p:ph type="subTitle" idx="1"/>
          </p:nvPr>
        </p:nvSpPr>
        <p:spPr>
          <a:xfrm>
            <a:off x="806200" y="4373346"/>
            <a:ext cx="8337800" cy="1907080"/>
          </a:xfrm>
        </p:spPr>
        <p:txBody>
          <a:bodyPr>
            <a:normAutofit/>
          </a:bodyPr>
          <a:lstStyle/>
          <a:p>
            <a:endParaRPr lang="en-US" sz="2200" dirty="0"/>
          </a:p>
          <a:p>
            <a:endParaRPr lang="en-US" sz="2200" dirty="0"/>
          </a:p>
        </p:txBody>
      </p:sp>
      <p:sp>
        <p:nvSpPr>
          <p:cNvPr id="10" name="Subtitle 8">
            <a:extLst>
              <a:ext uri="{FF2B5EF4-FFF2-40B4-BE49-F238E27FC236}">
                <a16:creationId xmlns:a16="http://schemas.microsoft.com/office/drawing/2014/main" id="{C7553004-BA27-4BD5-A355-72B77E97C76D}"/>
              </a:ext>
            </a:extLst>
          </p:cNvPr>
          <p:cNvSpPr txBox="1">
            <a:spLocks/>
          </p:cNvSpPr>
          <p:nvPr/>
        </p:nvSpPr>
        <p:spPr>
          <a:xfrm>
            <a:off x="914400" y="4373346"/>
            <a:ext cx="7387389" cy="19070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lumMod val="75000"/>
                    <a:lumOff val="25000"/>
                  </a:schemeClr>
                </a:solidFill>
                <a:latin typeface="Corbel" panose="020B0503020204020204" pitchFamily="34" charset="0"/>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Corbel" panose="020B0503020204020204" pitchFamily="34" charset="0"/>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Corbel" panose="020B0503020204020204" pitchFamily="34" charset="0"/>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Corbel" panose="020B0503020204020204" pitchFamily="34" charset="0"/>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Corbel" panose="020B0503020204020204" pitchFamily="34" charset="0"/>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US" cap="none" dirty="0"/>
          </a:p>
          <a:p>
            <a:pPr algn="ctr"/>
            <a:r>
              <a:rPr lang="en-US" cap="none" dirty="0"/>
              <a:t>Check out SIMIODE.org in </a:t>
            </a:r>
            <a:r>
              <a:rPr lang="en-US" cap="none"/>
              <a:t>the future for</a:t>
            </a:r>
            <a:endParaRPr lang="en-US" cap="none" dirty="0"/>
          </a:p>
          <a:p>
            <a:pPr algn="ctr"/>
            <a:r>
              <a:rPr lang="en-US" cap="none" dirty="0"/>
              <a:t>SCUDEM 2019 Host Sites </a:t>
            </a:r>
          </a:p>
        </p:txBody>
      </p:sp>
      <p:grpSp>
        <p:nvGrpSpPr>
          <p:cNvPr id="11" name="Group 10"/>
          <p:cNvGrpSpPr/>
          <p:nvPr/>
        </p:nvGrpSpPr>
        <p:grpSpPr>
          <a:xfrm>
            <a:off x="419100" y="451502"/>
            <a:ext cx="3748404" cy="3861578"/>
            <a:chOff x="419100" y="451502"/>
            <a:chExt cx="3748404" cy="3861578"/>
          </a:xfrm>
        </p:grpSpPr>
        <p:pic>
          <p:nvPicPr>
            <p:cNvPr id="12" name="Picture 11">
              <a:extLst>
                <a:ext uri="{FF2B5EF4-FFF2-40B4-BE49-F238E27FC236}">
                  <a16:creationId xmlns:a16="http://schemas.microsoft.com/office/drawing/2014/main" id="{E8DC7B8A-23B3-48F6-A3F1-0B5FEDBE8BED}"/>
                </a:ext>
              </a:extLst>
            </p:cNvPr>
            <p:cNvPicPr/>
            <p:nvPr/>
          </p:nvPicPr>
          <p:blipFill>
            <a:blip r:embed="rId3">
              <a:extLst>
                <a:ext uri="{BEBA8EAE-BF5A-486C-A8C5-ECC9F3942E4B}">
                  <a14:imgProps xmlns:a14="http://schemas.microsoft.com/office/drawing/2010/main">
                    <a14:imgLayer r:embed="rId4">
                      <a14:imgEffect>
                        <a14:backgroundRemoval t="2174" b="96196" l="0" r="100000"/>
                      </a14:imgEffect>
                    </a14:imgLayer>
                  </a14:imgProps>
                </a:ext>
                <a:ext uri="{28A0092B-C50C-407E-A947-70E740481C1C}">
                  <a14:useLocalDpi xmlns:a14="http://schemas.microsoft.com/office/drawing/2010/main" val="0"/>
                </a:ext>
              </a:extLst>
            </a:blip>
            <a:srcRect/>
            <a:stretch>
              <a:fillRect/>
            </a:stretch>
          </p:blipFill>
          <p:spPr bwMode="auto">
            <a:xfrm>
              <a:off x="419100" y="451502"/>
              <a:ext cx="3748404" cy="3861578"/>
            </a:xfrm>
            <a:prstGeom prst="rect">
              <a:avLst/>
            </a:prstGeom>
            <a:noFill/>
            <a:ln>
              <a:noFill/>
            </a:ln>
          </p:spPr>
        </p:pic>
        <p:sp>
          <p:nvSpPr>
            <p:cNvPr id="13" name="Oval 12">
              <a:extLst>
                <a:ext uri="{FF2B5EF4-FFF2-40B4-BE49-F238E27FC236}">
                  <a16:creationId xmlns:a16="http://schemas.microsoft.com/office/drawing/2014/main" id="{9D2DE102-39A9-4D89-8FFD-7F3E9DEEA37F}"/>
                </a:ext>
              </a:extLst>
            </p:cNvPr>
            <p:cNvSpPr/>
            <p:nvPr/>
          </p:nvSpPr>
          <p:spPr>
            <a:xfrm>
              <a:off x="482351" y="541018"/>
              <a:ext cx="3562629" cy="3581428"/>
            </a:xfrm>
            <a:prstGeom prst="ellipse">
              <a:avLst/>
            </a:prstGeom>
            <a:noFill/>
            <a:ln w="114300">
              <a:solidFill>
                <a:srgbClr val="337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132397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3C84-C990-47EC-8443-5B015B0F266C}"/>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F380AF4E-B22D-44EE-BFB9-BEE8970B5F24}"/>
              </a:ext>
            </a:extLst>
          </p:cNvPr>
          <p:cNvSpPr>
            <a:spLocks noGrp="1"/>
          </p:cNvSpPr>
          <p:nvPr>
            <p:ph type="body" idx="1"/>
          </p:nvPr>
        </p:nvSpPr>
        <p:spPr/>
        <p:txBody>
          <a:bodyPr>
            <a:normAutofit/>
          </a:bodyPr>
          <a:lstStyle/>
          <a:p>
            <a:pPr algn="ctr"/>
            <a:r>
              <a:rPr lang="en-US" sz="2800" dirty="0"/>
              <a:t>Session I: 10:30-11:30</a:t>
            </a:r>
            <a:endParaRPr lang="en-US" sz="2800" cap="none" dirty="0"/>
          </a:p>
        </p:txBody>
      </p:sp>
      <p:sp>
        <p:nvSpPr>
          <p:cNvPr id="4" name="Content Placeholder 3">
            <a:extLst>
              <a:ext uri="{FF2B5EF4-FFF2-40B4-BE49-F238E27FC236}">
                <a16:creationId xmlns:a16="http://schemas.microsoft.com/office/drawing/2014/main" id="{FA1485D9-4990-4878-B27C-0EA40D9038DF}"/>
              </a:ext>
            </a:extLst>
          </p:cNvPr>
          <p:cNvSpPr>
            <a:spLocks noGrp="1"/>
          </p:cNvSpPr>
          <p:nvPr>
            <p:ph sz="half" idx="2"/>
          </p:nvPr>
        </p:nvSpPr>
        <p:spPr>
          <a:xfrm>
            <a:off x="822960" y="2582334"/>
            <a:ext cx="3703320" cy="3551766"/>
          </a:xfrm>
        </p:spPr>
        <p:txBody>
          <a:bodyPr>
            <a:normAutofit/>
          </a:bodyPr>
          <a:lstStyle/>
          <a:p>
            <a:pPr algn="ctr"/>
            <a:r>
              <a:rPr lang="en-US" b="1" dirty="0"/>
              <a:t>Modeling in Differential Equations Courses</a:t>
            </a:r>
          </a:p>
          <a:p>
            <a:pPr lvl="1"/>
            <a:endParaRPr lang="en-US" sz="1600" dirty="0"/>
          </a:p>
          <a:p>
            <a:pPr lvl="1"/>
            <a:r>
              <a:rPr lang="en-US" dirty="0"/>
              <a:t>Introduction to SIMIODE</a:t>
            </a:r>
          </a:p>
          <a:p>
            <a:pPr lvl="1"/>
            <a:r>
              <a:rPr lang="en-US" dirty="0"/>
              <a:t>Sample a Scenario</a:t>
            </a:r>
          </a:p>
          <a:p>
            <a:pPr lvl="1"/>
            <a:r>
              <a:rPr lang="en-US" dirty="0"/>
              <a:t>Discussion I </a:t>
            </a:r>
          </a:p>
          <a:p>
            <a:pPr lvl="1"/>
            <a:r>
              <a:rPr lang="en-US" dirty="0"/>
              <a:t>SIMIODE Resources</a:t>
            </a:r>
          </a:p>
          <a:p>
            <a:endParaRPr lang="en-US" dirty="0"/>
          </a:p>
        </p:txBody>
      </p:sp>
      <p:sp>
        <p:nvSpPr>
          <p:cNvPr id="5" name="Text Placeholder 4">
            <a:extLst>
              <a:ext uri="{FF2B5EF4-FFF2-40B4-BE49-F238E27FC236}">
                <a16:creationId xmlns:a16="http://schemas.microsoft.com/office/drawing/2014/main" id="{930D159B-5425-4DD6-98B1-C1225ED7E154}"/>
              </a:ext>
            </a:extLst>
          </p:cNvPr>
          <p:cNvSpPr>
            <a:spLocks noGrp="1"/>
          </p:cNvSpPr>
          <p:nvPr>
            <p:ph type="body" sz="quarter" idx="3"/>
          </p:nvPr>
        </p:nvSpPr>
        <p:spPr/>
        <p:txBody>
          <a:bodyPr>
            <a:normAutofit/>
          </a:bodyPr>
          <a:lstStyle/>
          <a:p>
            <a:pPr algn="ctr"/>
            <a:r>
              <a:rPr lang="en-US" sz="2800" dirty="0"/>
              <a:t>Session II: 1-1:50 </a:t>
            </a:r>
            <a:r>
              <a:rPr lang="en-US" sz="2800" cap="none" dirty="0"/>
              <a:t>pm</a:t>
            </a:r>
          </a:p>
        </p:txBody>
      </p:sp>
      <p:sp>
        <p:nvSpPr>
          <p:cNvPr id="6" name="Content Placeholder 5">
            <a:extLst>
              <a:ext uri="{FF2B5EF4-FFF2-40B4-BE49-F238E27FC236}">
                <a16:creationId xmlns:a16="http://schemas.microsoft.com/office/drawing/2014/main" id="{1A41F87C-2729-47FF-AD28-C2963579B3A7}"/>
              </a:ext>
            </a:extLst>
          </p:cNvPr>
          <p:cNvSpPr>
            <a:spLocks noGrp="1"/>
          </p:cNvSpPr>
          <p:nvPr>
            <p:ph sz="quarter" idx="4"/>
          </p:nvPr>
        </p:nvSpPr>
        <p:spPr>
          <a:xfrm>
            <a:off x="4663440" y="2582333"/>
            <a:ext cx="3703320" cy="3835399"/>
          </a:xfrm>
        </p:spPr>
        <p:txBody>
          <a:bodyPr>
            <a:normAutofit/>
          </a:bodyPr>
          <a:lstStyle/>
          <a:p>
            <a:pPr algn="ctr"/>
            <a:r>
              <a:rPr lang="en-US" b="1" dirty="0"/>
              <a:t>Modeling Throughout the Curriculum</a:t>
            </a:r>
          </a:p>
          <a:p>
            <a:pPr lvl="1"/>
            <a:endParaRPr lang="en-US" sz="1600" dirty="0"/>
          </a:p>
          <a:p>
            <a:pPr lvl="1"/>
            <a:r>
              <a:rPr lang="en-US" dirty="0"/>
              <a:t>Overview of SIMIODE.org</a:t>
            </a:r>
          </a:p>
          <a:p>
            <a:pPr lvl="1"/>
            <a:r>
              <a:rPr lang="en-US" dirty="0"/>
              <a:t>Featured Scenarios</a:t>
            </a:r>
          </a:p>
          <a:p>
            <a:pPr lvl="1"/>
            <a:r>
              <a:rPr lang="en-US" dirty="0"/>
              <a:t>Sample Course Activities </a:t>
            </a:r>
          </a:p>
          <a:p>
            <a:pPr lvl="1"/>
            <a:r>
              <a:rPr lang="en-US" dirty="0"/>
              <a:t>Discussion II</a:t>
            </a:r>
          </a:p>
          <a:p>
            <a:pPr lvl="1"/>
            <a:r>
              <a:rPr lang="en-US" dirty="0"/>
              <a:t>Opportunities to Get Involved</a:t>
            </a:r>
          </a:p>
          <a:p>
            <a:endParaRPr lang="en-US" dirty="0"/>
          </a:p>
        </p:txBody>
      </p:sp>
    </p:spTree>
    <p:extLst>
      <p:ext uri="{BB962C8B-B14F-4D97-AF65-F5344CB8AC3E}">
        <p14:creationId xmlns:p14="http://schemas.microsoft.com/office/powerpoint/2010/main" val="105021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0D0B6-ECBB-41C2-B86D-F35F61CCFA01}"/>
              </a:ext>
            </a:extLst>
          </p:cNvPr>
          <p:cNvSpPr>
            <a:spLocks noGrp="1"/>
          </p:cNvSpPr>
          <p:nvPr>
            <p:ph type="title"/>
          </p:nvPr>
        </p:nvSpPr>
        <p:spPr/>
        <p:txBody>
          <a:bodyPr/>
          <a:lstStyle/>
          <a:p>
            <a:r>
              <a:rPr lang="en-US" dirty="0"/>
              <a:t>Modeling in 		</a:t>
            </a:r>
            <a:br>
              <a:rPr lang="en-US" dirty="0"/>
            </a:br>
            <a:r>
              <a:rPr lang="en-US" dirty="0"/>
              <a:t>Differential Equations</a:t>
            </a:r>
          </a:p>
        </p:txBody>
      </p:sp>
      <p:sp>
        <p:nvSpPr>
          <p:cNvPr id="3" name="Content Placeholder 2">
            <a:extLst>
              <a:ext uri="{FF2B5EF4-FFF2-40B4-BE49-F238E27FC236}">
                <a16:creationId xmlns:a16="http://schemas.microsoft.com/office/drawing/2014/main" id="{2F68F5FF-B8D3-48AE-BAFA-06DF147F7637}"/>
              </a:ext>
            </a:extLst>
          </p:cNvPr>
          <p:cNvSpPr>
            <a:spLocks noGrp="1"/>
          </p:cNvSpPr>
          <p:nvPr>
            <p:ph idx="1"/>
          </p:nvPr>
        </p:nvSpPr>
        <p:spPr>
          <a:xfrm>
            <a:off x="822959" y="1899522"/>
            <a:ext cx="7543801" cy="4403307"/>
          </a:xfrm>
        </p:spPr>
        <p:txBody>
          <a:bodyPr>
            <a:normAutofit/>
          </a:bodyPr>
          <a:lstStyle/>
          <a:p>
            <a:pPr marL="228600" indent="-228600"/>
            <a:r>
              <a:rPr lang="en-US" dirty="0"/>
              <a:t>Sample a Scenario</a:t>
            </a:r>
          </a:p>
          <a:p>
            <a:pPr marL="292608" lvl="1" indent="0">
              <a:buNone/>
            </a:pPr>
            <a:r>
              <a:rPr lang="en-US" sz="1400" dirty="0"/>
              <a:t>	</a:t>
            </a:r>
          </a:p>
          <a:p>
            <a:pPr marL="292608" lvl="1" indent="0">
              <a:buNone/>
            </a:pPr>
            <a:r>
              <a:rPr lang="en-US" dirty="0"/>
              <a:t>We will work through a modified version of a scenario available at SIMIODE.org to experience the activity with and as students:</a:t>
            </a:r>
          </a:p>
          <a:p>
            <a:pPr marL="201168" lvl="1" indent="0">
              <a:buNone/>
            </a:pPr>
            <a:r>
              <a:rPr lang="en-US" sz="1800" dirty="0"/>
              <a:t>	</a:t>
            </a:r>
          </a:p>
          <a:p>
            <a:pPr marL="201168" lvl="1" indent="0">
              <a:buNone/>
            </a:pPr>
            <a:r>
              <a:rPr lang="en-US" dirty="0"/>
              <a:t>	</a:t>
            </a:r>
            <a:r>
              <a:rPr lang="en-US" sz="2800" dirty="0"/>
              <a:t>Common Cold Spread (Scenario 1-37-S)</a:t>
            </a:r>
          </a:p>
          <a:p>
            <a:pPr marL="201168" lvl="1" indent="0">
              <a:buNone/>
            </a:pPr>
            <a:r>
              <a:rPr lang="en-US" sz="2800" dirty="0"/>
              <a:t>         	by Corban Harwood, George Fox University</a:t>
            </a:r>
          </a:p>
          <a:p>
            <a:pPr marL="201168" lvl="1" indent="0">
              <a:buNone/>
            </a:pPr>
            <a:endParaRPr lang="en-US" sz="2000" dirty="0"/>
          </a:p>
          <a:p>
            <a:pPr marL="201168" lvl="1" indent="0">
              <a:buNone/>
            </a:pPr>
            <a:r>
              <a:rPr lang="en-US" dirty="0"/>
              <a:t>Appropriate for a first day or early semester project.</a:t>
            </a:r>
          </a:p>
        </p:txBody>
      </p:sp>
    </p:spTree>
    <p:extLst>
      <p:ext uri="{BB962C8B-B14F-4D97-AF65-F5344CB8AC3E}">
        <p14:creationId xmlns:p14="http://schemas.microsoft.com/office/powerpoint/2010/main" val="180814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77B2-DB23-42E4-BEDA-D3D560B5F472}"/>
              </a:ext>
            </a:extLst>
          </p:cNvPr>
          <p:cNvSpPr>
            <a:spLocks noGrp="1"/>
          </p:cNvSpPr>
          <p:nvPr>
            <p:ph type="title"/>
          </p:nvPr>
        </p:nvSpPr>
        <p:spPr/>
        <p:txBody>
          <a:bodyPr/>
          <a:lstStyle/>
          <a:p>
            <a:r>
              <a:rPr lang="en-US" dirty="0"/>
              <a:t>Modeling Activity Outline</a:t>
            </a:r>
          </a:p>
        </p:txBody>
      </p:sp>
      <p:sp>
        <p:nvSpPr>
          <p:cNvPr id="3" name="Content Placeholder 2">
            <a:extLst>
              <a:ext uri="{FF2B5EF4-FFF2-40B4-BE49-F238E27FC236}">
                <a16:creationId xmlns:a16="http://schemas.microsoft.com/office/drawing/2014/main" id="{5646BED9-3D6E-47F0-AEB1-4ACF6D82B6B3}"/>
              </a:ext>
            </a:extLst>
          </p:cNvPr>
          <p:cNvSpPr>
            <a:spLocks noGrp="1"/>
          </p:cNvSpPr>
          <p:nvPr>
            <p:ph idx="1"/>
          </p:nvPr>
        </p:nvSpPr>
        <p:spPr>
          <a:xfrm>
            <a:off x="822959" y="1902379"/>
            <a:ext cx="7543801" cy="4244196"/>
          </a:xfrm>
        </p:spPr>
        <p:txBody>
          <a:bodyPr>
            <a:normAutofit fontScale="92500" lnSpcReduction="20000"/>
          </a:bodyPr>
          <a:lstStyle/>
          <a:p>
            <a:pPr marL="200025" indent="0">
              <a:spcAft>
                <a:spcPts val="1200"/>
              </a:spcAft>
              <a:buNone/>
            </a:pPr>
            <a:r>
              <a:rPr lang="en-US" sz="3500" dirty="0"/>
              <a:t>Simulating the Spread of the Common Cold </a:t>
            </a:r>
          </a:p>
          <a:p>
            <a:pPr marL="714375" indent="-514350">
              <a:spcBef>
                <a:spcPts val="800"/>
              </a:spcBef>
              <a:spcAft>
                <a:spcPts val="800"/>
              </a:spcAft>
              <a:buFont typeface="+mj-lt"/>
              <a:buAutoNum type="arabicPeriod"/>
            </a:pPr>
            <a:r>
              <a:rPr lang="en-US" dirty="0"/>
              <a:t>Statement and Set-Up </a:t>
            </a:r>
            <a:r>
              <a:rPr lang="en-US" sz="2400" dirty="0">
                <a:solidFill>
                  <a:schemeClr val="accent1"/>
                </a:solidFill>
              </a:rPr>
              <a:t>(4 min)</a:t>
            </a:r>
          </a:p>
          <a:p>
            <a:pPr marL="714375" indent="-514350">
              <a:spcBef>
                <a:spcPts val="800"/>
              </a:spcBef>
              <a:spcAft>
                <a:spcPts val="800"/>
              </a:spcAft>
              <a:buFont typeface="+mj-lt"/>
              <a:buAutoNum type="arabicPeriod"/>
            </a:pPr>
            <a:r>
              <a:rPr lang="en-US" dirty="0"/>
              <a:t>Simulation </a:t>
            </a:r>
            <a:r>
              <a:rPr lang="en-US" sz="2400" dirty="0">
                <a:solidFill>
                  <a:schemeClr val="accent1"/>
                </a:solidFill>
              </a:rPr>
              <a:t>(8 min)</a:t>
            </a:r>
            <a:r>
              <a:rPr lang="en-US" dirty="0"/>
              <a:t>	</a:t>
            </a:r>
          </a:p>
          <a:p>
            <a:pPr marL="714375" indent="-514350">
              <a:spcBef>
                <a:spcPts val="800"/>
              </a:spcBef>
              <a:spcAft>
                <a:spcPts val="800"/>
              </a:spcAft>
              <a:buFont typeface="+mj-lt"/>
              <a:buAutoNum type="arabicPeriod"/>
            </a:pPr>
            <a:r>
              <a:rPr lang="en-US" sz="2800" dirty="0"/>
              <a:t>Data Visualization </a:t>
            </a:r>
            <a:r>
              <a:rPr lang="en-US" sz="2400" dirty="0">
                <a:solidFill>
                  <a:schemeClr val="accent1"/>
                </a:solidFill>
              </a:rPr>
              <a:t>(6 min)</a:t>
            </a:r>
          </a:p>
          <a:p>
            <a:pPr marL="714375" indent="-514350">
              <a:spcBef>
                <a:spcPts val="800"/>
              </a:spcBef>
              <a:spcAft>
                <a:spcPts val="800"/>
              </a:spcAft>
              <a:buFont typeface="+mj-lt"/>
              <a:buAutoNum type="arabicPeriod"/>
            </a:pPr>
            <a:r>
              <a:rPr lang="en-US" sz="2800" dirty="0"/>
              <a:t>Model Development </a:t>
            </a:r>
            <a:r>
              <a:rPr lang="en-US" sz="2400" dirty="0">
                <a:solidFill>
                  <a:schemeClr val="accent1"/>
                </a:solidFill>
              </a:rPr>
              <a:t>(10 min)</a:t>
            </a:r>
          </a:p>
          <a:p>
            <a:pPr marL="714375" indent="-514350">
              <a:spcBef>
                <a:spcPts val="800"/>
              </a:spcBef>
              <a:spcAft>
                <a:spcPts val="800"/>
              </a:spcAft>
              <a:buFont typeface="+mj-lt"/>
              <a:buAutoNum type="arabicPeriod"/>
            </a:pPr>
            <a:r>
              <a:rPr lang="en-US" sz="2800" dirty="0"/>
              <a:t>Analysis  </a:t>
            </a:r>
            <a:r>
              <a:rPr lang="en-US" sz="2400" dirty="0">
                <a:solidFill>
                  <a:schemeClr val="accent1"/>
                </a:solidFill>
              </a:rPr>
              <a:t>(12 min)</a:t>
            </a:r>
          </a:p>
          <a:p>
            <a:pPr marL="714375" indent="-514350">
              <a:spcBef>
                <a:spcPts val="800"/>
              </a:spcBef>
              <a:spcAft>
                <a:spcPts val="800"/>
              </a:spcAft>
              <a:buFont typeface="+mj-lt"/>
              <a:buAutoNum type="arabicPeriod"/>
            </a:pPr>
            <a:r>
              <a:rPr lang="en-US" dirty="0"/>
              <a:t>Possible Variations  </a:t>
            </a:r>
            <a:r>
              <a:rPr lang="en-US" sz="2400" dirty="0">
                <a:solidFill>
                  <a:schemeClr val="accent1"/>
                </a:solidFill>
              </a:rPr>
              <a:t>(5 min)</a:t>
            </a:r>
          </a:p>
          <a:p>
            <a:pPr marL="200025" indent="0">
              <a:spcAft>
                <a:spcPts val="1200"/>
              </a:spcAft>
              <a:buNone/>
            </a:pPr>
            <a:r>
              <a:rPr lang="en-US" sz="2200" dirty="0">
                <a:solidFill>
                  <a:schemeClr val="accent2">
                    <a:lumMod val="75000"/>
                  </a:schemeClr>
                </a:solidFill>
              </a:rPr>
              <a:t>*Note: if you finish an activity section early, you are encouraged 		 to go on to the next section.</a:t>
            </a:r>
          </a:p>
        </p:txBody>
      </p:sp>
    </p:spTree>
    <p:extLst>
      <p:ext uri="{BB962C8B-B14F-4D97-AF65-F5344CB8AC3E}">
        <p14:creationId xmlns:p14="http://schemas.microsoft.com/office/powerpoint/2010/main" val="217943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77B2-DB23-42E4-BEDA-D3D560B5F472}"/>
              </a:ext>
            </a:extLst>
          </p:cNvPr>
          <p:cNvSpPr>
            <a:spLocks noGrp="1"/>
          </p:cNvSpPr>
          <p:nvPr>
            <p:ph type="title"/>
          </p:nvPr>
        </p:nvSpPr>
        <p:spPr/>
        <p:txBody>
          <a:bodyPr/>
          <a:lstStyle/>
          <a:p>
            <a:r>
              <a:rPr lang="en-US" dirty="0"/>
              <a:t>Common Cold Spread</a:t>
            </a:r>
          </a:p>
        </p:txBody>
      </p:sp>
      <p:sp>
        <p:nvSpPr>
          <p:cNvPr id="3" name="Content Placeholder 2">
            <a:extLst>
              <a:ext uri="{FF2B5EF4-FFF2-40B4-BE49-F238E27FC236}">
                <a16:creationId xmlns:a16="http://schemas.microsoft.com/office/drawing/2014/main" id="{5646BED9-3D6E-47F0-AEB1-4ACF6D82B6B3}"/>
              </a:ext>
            </a:extLst>
          </p:cNvPr>
          <p:cNvSpPr>
            <a:spLocks noGrp="1"/>
          </p:cNvSpPr>
          <p:nvPr>
            <p:ph idx="1"/>
          </p:nvPr>
        </p:nvSpPr>
        <p:spPr>
          <a:xfrm>
            <a:off x="822959" y="2009954"/>
            <a:ext cx="7759567" cy="4422930"/>
          </a:xfrm>
        </p:spPr>
        <p:txBody>
          <a:bodyPr>
            <a:normAutofit fontScale="85000" lnSpcReduction="20000"/>
          </a:bodyPr>
          <a:lstStyle/>
          <a:p>
            <a:pPr marL="914400" indent="-714375">
              <a:spcAft>
                <a:spcPts val="0"/>
              </a:spcAft>
              <a:buAutoNum type="arabicPeriod"/>
            </a:pPr>
            <a:r>
              <a:rPr lang="en-US" sz="3600" dirty="0"/>
              <a:t>Statement and Set-Up</a:t>
            </a:r>
            <a:r>
              <a:rPr lang="en-US" dirty="0"/>
              <a:t> </a:t>
            </a:r>
            <a:r>
              <a:rPr lang="en-US" dirty="0">
                <a:solidFill>
                  <a:schemeClr val="tx2">
                    <a:lumMod val="60000"/>
                    <a:lumOff val="40000"/>
                  </a:schemeClr>
                </a:solidFill>
              </a:rPr>
              <a:t>(4 min)</a:t>
            </a:r>
          </a:p>
          <a:p>
            <a:pPr marL="460375" lvl="1" indent="-227013">
              <a:spcAft>
                <a:spcPts val="1200"/>
              </a:spcAft>
            </a:pPr>
            <a:endParaRPr lang="en-US" sz="600" dirty="0"/>
          </a:p>
          <a:p>
            <a:pPr marL="233362" lvl="1" indent="0">
              <a:lnSpc>
                <a:spcPct val="110000"/>
              </a:lnSpc>
              <a:spcAft>
                <a:spcPts val="1200"/>
              </a:spcAft>
              <a:buNone/>
            </a:pPr>
            <a:r>
              <a:rPr lang="en-US" dirty="0"/>
              <a:t>Three students in the North Ave Residence Hall have a cold.  They have infected rooms in the hall and susceptible students who come in contact with the infected rooms will become ill as well.</a:t>
            </a:r>
          </a:p>
          <a:p>
            <a:pPr marL="460375" lvl="1" indent="-227013">
              <a:spcAft>
                <a:spcPts val="1200"/>
              </a:spcAft>
            </a:pPr>
            <a:r>
              <a:rPr lang="en-US" sz="2600" dirty="0"/>
              <a:t>Break </a:t>
            </a:r>
            <a:r>
              <a:rPr lang="en-US" sz="2600" dirty="0" smtClean="0"/>
              <a:t>into </a:t>
            </a:r>
            <a:r>
              <a:rPr lang="en-US" sz="2600" dirty="0"/>
              <a:t>groups</a:t>
            </a:r>
          </a:p>
          <a:p>
            <a:pPr marL="460375" lvl="1" indent="-227013">
              <a:spcAft>
                <a:spcPts val="1200"/>
              </a:spcAft>
            </a:pPr>
            <a:r>
              <a:rPr lang="en-US" sz="2600" dirty="0"/>
              <a:t>Retrieve supplies</a:t>
            </a:r>
          </a:p>
          <a:p>
            <a:pPr marL="643255" lvl="2" indent="-227013">
              <a:lnSpc>
                <a:spcPct val="110000"/>
              </a:lnSpc>
              <a:spcAft>
                <a:spcPts val="1200"/>
              </a:spcAft>
            </a:pPr>
            <a:r>
              <a:rPr lang="en-US" sz="2200" dirty="0"/>
              <a:t>workshop version of the scenario			                      </a:t>
            </a:r>
            <a:r>
              <a:rPr lang="en-US" sz="2200" dirty="0" smtClean="0"/>
              <a:t>(note: floor </a:t>
            </a:r>
            <a:r>
              <a:rPr lang="en-US" sz="2200" dirty="0"/>
              <a:t>plan </a:t>
            </a:r>
            <a:r>
              <a:rPr lang="en-US" sz="2200" dirty="0" smtClean="0"/>
              <a:t>is on </a:t>
            </a:r>
            <a:r>
              <a:rPr lang="en-US" sz="2200" dirty="0"/>
              <a:t>last </a:t>
            </a:r>
            <a:r>
              <a:rPr lang="en-US" sz="2200" dirty="0" smtClean="0"/>
              <a:t>page)</a:t>
            </a:r>
            <a:endParaRPr lang="en-US" sz="2200" dirty="0"/>
          </a:p>
          <a:p>
            <a:pPr marL="643255" lvl="2" indent="-227013">
              <a:spcAft>
                <a:spcPts val="1200"/>
              </a:spcAft>
            </a:pPr>
            <a:r>
              <a:rPr lang="en-US" sz="2200" dirty="0"/>
              <a:t> 30 beans and a cup</a:t>
            </a:r>
          </a:p>
          <a:p>
            <a:pPr marL="460375" lvl="1" indent="-227013">
              <a:lnSpc>
                <a:spcPct val="110000"/>
              </a:lnSpc>
              <a:spcAft>
                <a:spcPts val="1200"/>
              </a:spcAft>
            </a:pPr>
            <a:r>
              <a:rPr lang="en-US" sz="2600" dirty="0"/>
              <a:t>Remove the floor plan (one per </a:t>
            </a:r>
            <a:r>
              <a:rPr lang="en-US" sz="2600" dirty="0" smtClean="0"/>
              <a:t>group) from </a:t>
            </a:r>
            <a:br>
              <a:rPr lang="en-US" sz="2600" dirty="0" smtClean="0"/>
            </a:br>
            <a:r>
              <a:rPr lang="en-US" sz="2600" dirty="0" smtClean="0"/>
              <a:t>the </a:t>
            </a:r>
            <a:r>
              <a:rPr lang="en-US" sz="2600" dirty="0"/>
              <a:t>packet </a:t>
            </a:r>
            <a:r>
              <a:rPr lang="en-US" sz="2600" dirty="0" smtClean="0"/>
              <a:t>and fold </a:t>
            </a:r>
            <a:r>
              <a:rPr lang="en-US" sz="2600" dirty="0"/>
              <a:t>the sides up to create walls. </a:t>
            </a:r>
          </a:p>
        </p:txBody>
      </p:sp>
      <p:pic>
        <p:nvPicPr>
          <p:cNvPr id="4" name="Picture 3" descr="R:\2018 Math Search Committee\SIMIODE SCENARIOS\Common Cold Docs\photos\20181001_091231.jpg">
            <a:extLst>
              <a:ext uri="{FF2B5EF4-FFF2-40B4-BE49-F238E27FC236}">
                <a16:creationId xmlns:a16="http://schemas.microsoft.com/office/drawing/2014/main" id="{4A97F6D4-2A86-475E-8B4D-D5234B984D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1" y="3380874"/>
            <a:ext cx="1663567" cy="2218090"/>
          </a:xfrm>
          <a:prstGeom prst="rect">
            <a:avLst/>
          </a:prstGeom>
          <a:noFill/>
          <a:ln>
            <a:solidFill>
              <a:schemeClr val="accent1">
                <a:lumMod val="50000"/>
              </a:schemeClr>
            </a:solidFill>
          </a:ln>
        </p:spPr>
      </p:pic>
    </p:spTree>
    <p:extLst>
      <p:ext uri="{BB962C8B-B14F-4D97-AF65-F5344CB8AC3E}">
        <p14:creationId xmlns:p14="http://schemas.microsoft.com/office/powerpoint/2010/main" val="166793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77B2-DB23-42E4-BEDA-D3D560B5F472}"/>
              </a:ext>
            </a:extLst>
          </p:cNvPr>
          <p:cNvSpPr>
            <a:spLocks noGrp="1"/>
          </p:cNvSpPr>
          <p:nvPr>
            <p:ph type="title"/>
          </p:nvPr>
        </p:nvSpPr>
        <p:spPr/>
        <p:txBody>
          <a:bodyPr/>
          <a:lstStyle/>
          <a:p>
            <a:r>
              <a:rPr lang="en-US" dirty="0"/>
              <a:t>Common Cold Spread</a:t>
            </a:r>
          </a:p>
        </p:txBody>
      </p:sp>
      <p:sp>
        <p:nvSpPr>
          <p:cNvPr id="3" name="Content Placeholder 2">
            <a:extLst>
              <a:ext uri="{FF2B5EF4-FFF2-40B4-BE49-F238E27FC236}">
                <a16:creationId xmlns:a16="http://schemas.microsoft.com/office/drawing/2014/main" id="{5646BED9-3D6E-47F0-AEB1-4ACF6D82B6B3}"/>
              </a:ext>
            </a:extLst>
          </p:cNvPr>
          <p:cNvSpPr>
            <a:spLocks noGrp="1"/>
          </p:cNvSpPr>
          <p:nvPr>
            <p:ph idx="1"/>
          </p:nvPr>
        </p:nvSpPr>
        <p:spPr>
          <a:xfrm>
            <a:off x="822959" y="2009955"/>
            <a:ext cx="7543801" cy="4244196"/>
          </a:xfrm>
        </p:spPr>
        <p:txBody>
          <a:bodyPr>
            <a:normAutofit/>
          </a:bodyPr>
          <a:lstStyle/>
          <a:p>
            <a:pPr marL="942975" lvl="1" indent="-742950">
              <a:spcBef>
                <a:spcPts val="1200"/>
              </a:spcBef>
              <a:spcAft>
                <a:spcPts val="0"/>
              </a:spcAft>
              <a:buSzPct val="100000"/>
              <a:buFont typeface="+mj-lt"/>
              <a:buAutoNum type="arabicPeriod" startAt="2"/>
            </a:pPr>
            <a:r>
              <a:rPr lang="en-US" sz="3600" dirty="0"/>
              <a:t>Simulation</a:t>
            </a:r>
            <a:r>
              <a:rPr lang="en-US" sz="3400" dirty="0"/>
              <a:t> </a:t>
            </a:r>
            <a:r>
              <a:rPr lang="en-US" sz="2800" dirty="0">
                <a:solidFill>
                  <a:srgbClr val="0070C0"/>
                </a:solidFill>
              </a:rPr>
              <a:t>(8 min)</a:t>
            </a:r>
            <a:endParaRPr lang="en-US" sz="3400" dirty="0">
              <a:solidFill>
                <a:srgbClr val="0070C0"/>
              </a:solidFill>
            </a:endParaRPr>
          </a:p>
          <a:p>
            <a:pPr marL="200025" lvl="1" indent="0">
              <a:spcBef>
                <a:spcPts val="1200"/>
              </a:spcBef>
              <a:spcAft>
                <a:spcPts val="0"/>
              </a:spcAft>
              <a:buSzPct val="100000"/>
              <a:buNone/>
            </a:pPr>
            <a:endParaRPr lang="en-US" sz="1400" dirty="0"/>
          </a:p>
          <a:p>
            <a:pPr marL="460375" lvl="1" indent="-227013">
              <a:spcAft>
                <a:spcPts val="1200"/>
              </a:spcAft>
            </a:pPr>
            <a:r>
              <a:rPr lang="en-US" sz="2600" i="1" dirty="0"/>
              <a:t>N</a:t>
            </a:r>
            <a:r>
              <a:rPr lang="en-US" sz="2600" dirty="0"/>
              <a:t> = 30 residents (beans) </a:t>
            </a:r>
          </a:p>
          <a:p>
            <a:pPr marL="460375" lvl="1" indent="-227013">
              <a:spcAft>
                <a:spcPts val="1200"/>
              </a:spcAft>
            </a:pPr>
            <a:r>
              <a:rPr lang="en-US" sz="2600" dirty="0"/>
              <a:t>Initially </a:t>
            </a:r>
            <a:r>
              <a:rPr lang="en-US" sz="2600" i="1" dirty="0"/>
              <a:t>y</a:t>
            </a:r>
            <a:r>
              <a:rPr lang="en-US" sz="2600" baseline="-25000" dirty="0"/>
              <a:t>0</a:t>
            </a:r>
            <a:r>
              <a:rPr lang="en-US" sz="2600" dirty="0"/>
              <a:t> = 3 residents are infected with the common cold. </a:t>
            </a:r>
          </a:p>
          <a:p>
            <a:pPr marL="460375" lvl="1" indent="-227013">
              <a:spcAft>
                <a:spcPts val="1200"/>
              </a:spcAft>
            </a:pPr>
            <a:r>
              <a:rPr lang="en-US" sz="2600" dirty="0"/>
              <a:t>After each round, remove the beans that become infected.</a:t>
            </a:r>
          </a:p>
          <a:p>
            <a:pPr marL="460375" lvl="1" indent="-227013">
              <a:spcAft>
                <a:spcPts val="1200"/>
              </a:spcAft>
            </a:pPr>
            <a:r>
              <a:rPr lang="en-US" sz="2600" dirty="0"/>
              <a:t>Continue the simulation until no beans remain.</a:t>
            </a:r>
          </a:p>
          <a:p>
            <a:pPr marL="657225" indent="-457200">
              <a:spcAft>
                <a:spcPts val="1200"/>
              </a:spcAft>
              <a:buFont typeface="Courier New" panose="02070309020205020404" pitchFamily="49" charset="0"/>
              <a:buChar char="o"/>
            </a:pPr>
            <a:endParaRPr lang="en-US" dirty="0"/>
          </a:p>
        </p:txBody>
      </p:sp>
    </p:spTree>
    <p:extLst>
      <p:ext uri="{BB962C8B-B14F-4D97-AF65-F5344CB8AC3E}">
        <p14:creationId xmlns:p14="http://schemas.microsoft.com/office/powerpoint/2010/main" val="916028035"/>
      </p:ext>
    </p:extLst>
  </p:cSld>
  <p:clrMapOvr>
    <a:masterClrMapping/>
  </p:clrMapOvr>
</p:sld>
</file>

<file path=ppt/theme/theme1.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11015</TotalTime>
  <Words>5849</Words>
  <Application>Microsoft Office PowerPoint</Application>
  <PresentationFormat>On-screen Show (4:3)</PresentationFormat>
  <Paragraphs>870</Paragraphs>
  <Slides>42</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Arial Black</vt:lpstr>
      <vt:lpstr>Calibri</vt:lpstr>
      <vt:lpstr>Calibri Light</vt:lpstr>
      <vt:lpstr>Cambria Math</vt:lpstr>
      <vt:lpstr>Corbel</vt:lpstr>
      <vt:lpstr>Courier New</vt:lpstr>
      <vt:lpstr>MV Boli</vt:lpstr>
      <vt:lpstr>Times New Roman</vt:lpstr>
      <vt:lpstr>Retrospect</vt:lpstr>
      <vt:lpstr>Faculty Professional Development </vt:lpstr>
      <vt:lpstr>SESSION I</vt:lpstr>
      <vt:lpstr>SIMIODE</vt:lpstr>
      <vt:lpstr>SIMIODE</vt:lpstr>
      <vt:lpstr>Overview</vt:lpstr>
      <vt:lpstr>Modeling in    Differential Equations</vt:lpstr>
      <vt:lpstr>Modeling Activity Outline</vt:lpstr>
      <vt:lpstr>Common Cold Spread</vt:lpstr>
      <vt:lpstr>Common Cold Spread</vt:lpstr>
      <vt:lpstr>Common Cold Spread</vt:lpstr>
      <vt:lpstr>Common Cold Spread</vt:lpstr>
      <vt:lpstr>Common Cold Spread —Sample Data</vt:lpstr>
      <vt:lpstr>Common Cold Spread — Model Solution</vt:lpstr>
      <vt:lpstr>Common Cold Spread</vt:lpstr>
      <vt:lpstr>Common Cold Spread</vt:lpstr>
      <vt:lpstr>Discussion I (5-10 min)</vt:lpstr>
      <vt:lpstr>Discussion I</vt:lpstr>
      <vt:lpstr>PowerPoint Presentation</vt:lpstr>
      <vt:lpstr>SIMIODE Resources</vt:lpstr>
      <vt:lpstr>PowerPoint Presentation</vt:lpstr>
      <vt:lpstr>PowerPoint Presentation</vt:lpstr>
      <vt:lpstr>SESSION II</vt:lpstr>
      <vt:lpstr>SESSION II Outline</vt:lpstr>
      <vt:lpstr>PowerPoint Presentation</vt:lpstr>
      <vt:lpstr>Brief Overview of SIMIODE</vt:lpstr>
      <vt:lpstr>Accessing Modeling Scenarios</vt:lpstr>
      <vt:lpstr>Supporting Documents</vt:lpstr>
      <vt:lpstr>SIMIODE Community</vt:lpstr>
      <vt:lpstr>Resources on SIMIODE</vt:lpstr>
      <vt:lpstr>Resources on SIMIODE</vt:lpstr>
      <vt:lpstr>Featured Modeling Scenarios</vt:lpstr>
      <vt:lpstr>Featured Modeling Scenarios</vt:lpstr>
      <vt:lpstr>Featured Modeling Scenarios</vt:lpstr>
      <vt:lpstr>Featured Modeling Scenarios</vt:lpstr>
      <vt:lpstr>Featured Modeling Scenarios</vt:lpstr>
      <vt:lpstr>Modeling Throughout  the Curriculum</vt:lpstr>
      <vt:lpstr>Adapting Scenarios </vt:lpstr>
      <vt:lpstr>Adapting Scenarios </vt:lpstr>
      <vt:lpstr>Adapting Scenarios </vt:lpstr>
      <vt:lpstr>Discussion II</vt:lpstr>
      <vt:lpstr>Opportunities to Get Involved</vt:lpstr>
      <vt:lpstr>Please join us again next year!</vt:lpstr>
    </vt:vector>
  </TitlesOfParts>
  <Company>Colorado Mesa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Driskell, Lisa</dc:creator>
  <cp:lastModifiedBy>Driskell, Lisa</cp:lastModifiedBy>
  <cp:revision>607</cp:revision>
  <cp:lastPrinted>2018-04-12T07:37:15Z</cp:lastPrinted>
  <dcterms:created xsi:type="dcterms:W3CDTF">2018-03-23T22:28:20Z</dcterms:created>
  <dcterms:modified xsi:type="dcterms:W3CDTF">2018-10-02T18:31:13Z</dcterms:modified>
</cp:coreProperties>
</file>