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3" r:id="rId5"/>
    <p:sldId id="269" r:id="rId6"/>
    <p:sldId id="270" r:id="rId7"/>
    <p:sldId id="271" r:id="rId8"/>
    <p:sldId id="267" r:id="rId9"/>
    <p:sldId id="277" r:id="rId10"/>
    <p:sldId id="276" r:id="rId11"/>
    <p:sldId id="272" r:id="rId12"/>
    <p:sldId id="273" r:id="rId13"/>
    <p:sldId id="274" r:id="rId14"/>
    <p:sldId id="262" r:id="rId15"/>
    <p:sldId id="275" r:id="rId16"/>
    <p:sldId id="268" r:id="rId17"/>
    <p:sldId id="278" r:id="rId18"/>
    <p:sldId id="296" r:id="rId19"/>
    <p:sldId id="280" r:id="rId20"/>
    <p:sldId id="279" r:id="rId21"/>
    <p:sldId id="293" r:id="rId22"/>
    <p:sldId id="282" r:id="rId23"/>
    <p:sldId id="294" r:id="rId24"/>
    <p:sldId id="297" r:id="rId25"/>
    <p:sldId id="292" r:id="rId26"/>
    <p:sldId id="290"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72" d="100"/>
          <a:sy n="72" d="100"/>
        </p:scale>
        <p:origin x="-13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FF966-86DF-46AD-9410-1708B3CD9F7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392174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FF966-86DF-46AD-9410-1708B3CD9F7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328416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FF966-86DF-46AD-9410-1708B3CD9F7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86233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FF966-86DF-46AD-9410-1708B3CD9F7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7507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FF966-86DF-46AD-9410-1708B3CD9F7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44359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FF966-86DF-46AD-9410-1708B3CD9F74}"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343494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FF966-86DF-46AD-9410-1708B3CD9F74}"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257889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FF966-86DF-46AD-9410-1708B3CD9F74}"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141500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FF966-86DF-46AD-9410-1708B3CD9F74}"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332870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FF966-86DF-46AD-9410-1708B3CD9F74}"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400209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FF966-86DF-46AD-9410-1708B3CD9F74}"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8073-458B-412F-9927-FD199C542ECC}" type="slidenum">
              <a:rPr lang="en-US" smtClean="0"/>
              <a:t>‹#›</a:t>
            </a:fld>
            <a:endParaRPr lang="en-US"/>
          </a:p>
        </p:txBody>
      </p:sp>
    </p:spTree>
    <p:extLst>
      <p:ext uri="{BB962C8B-B14F-4D97-AF65-F5344CB8AC3E}">
        <p14:creationId xmlns:p14="http://schemas.microsoft.com/office/powerpoint/2010/main" val="397993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FF966-86DF-46AD-9410-1708B3CD9F74}" type="datetimeFigureOut">
              <a:rPr lang="en-US" smtClean="0"/>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8073-458B-412F-9927-FD199C542ECC}" type="slidenum">
              <a:rPr lang="en-US" smtClean="0"/>
              <a:t>‹#›</a:t>
            </a:fld>
            <a:endParaRPr lang="en-US"/>
          </a:p>
        </p:txBody>
      </p:sp>
    </p:spTree>
    <p:extLst>
      <p:ext uri="{BB962C8B-B14F-4D97-AF65-F5344CB8AC3E}">
        <p14:creationId xmlns:p14="http://schemas.microsoft.com/office/powerpoint/2010/main" val="75818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simiode.org/scude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simiode.org/scudem"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simiode.org/scudem/2019/host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321" y="3593122"/>
            <a:ext cx="8969956" cy="954107"/>
          </a:xfrm>
          <a:prstGeom prst="rect">
            <a:avLst/>
          </a:prstGeom>
          <a:noFill/>
        </p:spPr>
        <p:txBody>
          <a:bodyPr wrap="none" rtlCol="0">
            <a:spAutoFit/>
          </a:bodyPr>
          <a:lstStyle/>
          <a:p>
            <a:r>
              <a:rPr lang="en-US" sz="2800" b="1" dirty="0" smtClean="0"/>
              <a:t>Student </a:t>
            </a:r>
            <a:r>
              <a:rPr lang="en-US" sz="2800" b="1" dirty="0"/>
              <a:t>Competition Using Differential Equation Modeling </a:t>
            </a:r>
            <a:endParaRPr lang="en-US" sz="2800" b="1" dirty="0" smtClean="0"/>
          </a:p>
          <a:p>
            <a:r>
              <a:rPr lang="en-US" sz="2800" b="1" dirty="0"/>
              <a:t> </a:t>
            </a:r>
            <a:r>
              <a:rPr lang="en-US" sz="2800" b="1" dirty="0" smtClean="0"/>
              <a:t>       SCUDEM </a:t>
            </a:r>
            <a:r>
              <a:rPr lang="en-US" sz="2800" b="1" dirty="0"/>
              <a:t>for Students and </a:t>
            </a:r>
            <a:r>
              <a:rPr lang="en-US" sz="2800" b="1" dirty="0" smtClean="0"/>
              <a:t>Faculty</a:t>
            </a:r>
            <a:endParaRPr lang="en-US" sz="2800" b="1" dirty="0"/>
          </a:p>
        </p:txBody>
      </p:sp>
      <p:sp>
        <p:nvSpPr>
          <p:cNvPr id="5" name="TextBox 4"/>
          <p:cNvSpPr txBox="1"/>
          <p:nvPr/>
        </p:nvSpPr>
        <p:spPr>
          <a:xfrm>
            <a:off x="1135914" y="1905000"/>
            <a:ext cx="6714723" cy="1323439"/>
          </a:xfrm>
          <a:prstGeom prst="rect">
            <a:avLst/>
          </a:prstGeom>
          <a:noFill/>
        </p:spPr>
        <p:txBody>
          <a:bodyPr wrap="none" rtlCol="0">
            <a:spAutoFit/>
          </a:bodyPr>
          <a:lstStyle/>
          <a:p>
            <a:pPr algn="ctr"/>
            <a:r>
              <a:rPr lang="en-US" sz="2000" b="1" dirty="0" smtClean="0"/>
              <a:t>MAA Contributed Paper Session </a:t>
            </a:r>
          </a:p>
          <a:p>
            <a:pPr algn="ctr"/>
            <a:endParaRPr lang="en-US" sz="2000" b="1" dirty="0"/>
          </a:p>
          <a:p>
            <a:pPr algn="ctr"/>
            <a:r>
              <a:rPr lang="en-US" sz="2000" b="1" dirty="0" smtClean="0"/>
              <a:t>Introducing Mathematical Modeling Through Competitions, II</a:t>
            </a:r>
          </a:p>
          <a:p>
            <a:pPr algn="ctr"/>
            <a:r>
              <a:rPr lang="en-US" sz="2000" b="1" dirty="0" smtClean="0"/>
              <a:t>11:00  - 11:15 AM Room 304, BCC</a:t>
            </a:r>
            <a:endParaRPr lang="en-US" sz="2000" b="1" dirty="0"/>
          </a:p>
        </p:txBody>
      </p:sp>
      <p:sp>
        <p:nvSpPr>
          <p:cNvPr id="6" name="TextBox 5"/>
          <p:cNvSpPr txBox="1"/>
          <p:nvPr/>
        </p:nvSpPr>
        <p:spPr>
          <a:xfrm>
            <a:off x="2335356" y="5029200"/>
            <a:ext cx="4908844" cy="369332"/>
          </a:xfrm>
          <a:prstGeom prst="rect">
            <a:avLst/>
          </a:prstGeom>
          <a:noFill/>
        </p:spPr>
        <p:txBody>
          <a:bodyPr wrap="none" rtlCol="0">
            <a:spAutoFit/>
          </a:bodyPr>
          <a:lstStyle/>
          <a:p>
            <a:r>
              <a:rPr lang="en-US" b="1" dirty="0" smtClean="0"/>
              <a:t>Brian Winkel, SIMIODE Director, Cornwall NY USA</a:t>
            </a:r>
            <a:endParaRPr lang="en-US" b="1" dirty="0"/>
          </a:p>
        </p:txBody>
      </p:sp>
      <p:sp>
        <p:nvSpPr>
          <p:cNvPr id="7" name="TextBox 6"/>
          <p:cNvSpPr txBox="1"/>
          <p:nvPr/>
        </p:nvSpPr>
        <p:spPr>
          <a:xfrm>
            <a:off x="5181600" y="5562600"/>
            <a:ext cx="1481881" cy="461665"/>
          </a:xfrm>
          <a:prstGeom prst="rect">
            <a:avLst/>
          </a:prstGeom>
          <a:noFill/>
        </p:spPr>
        <p:txBody>
          <a:bodyPr wrap="none" rtlCol="0">
            <a:spAutoFit/>
          </a:bodyPr>
          <a:lstStyle/>
          <a:p>
            <a:r>
              <a:rPr lang="en-US" sz="2400" b="1" dirty="0" smtClean="0"/>
              <a:t>Welcome!</a:t>
            </a:r>
            <a:endParaRPr lang="en-US" sz="2400" b="1" dirty="0"/>
          </a:p>
        </p:txBody>
      </p:sp>
    </p:spTree>
    <p:extLst>
      <p:ext uri="{BB962C8B-B14F-4D97-AF65-F5344CB8AC3E}">
        <p14:creationId xmlns:p14="http://schemas.microsoft.com/office/powerpoint/2010/main" val="456050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4396" y="1271208"/>
            <a:ext cx="6096605" cy="646331"/>
          </a:xfrm>
          <a:prstGeom prst="rect">
            <a:avLst/>
          </a:prstGeom>
          <a:noFill/>
        </p:spPr>
        <p:txBody>
          <a:bodyPr wrap="none" rtlCol="0">
            <a:spAutoFit/>
          </a:bodyPr>
          <a:lstStyle/>
          <a:p>
            <a:r>
              <a:rPr lang="en-US" b="1" dirty="0" smtClean="0"/>
              <a:t>Plan for proof of concept and first SCUDEM    14 October 2017</a:t>
            </a:r>
          </a:p>
          <a:p>
            <a:endParaRPr lang="en-US" b="1" dirty="0"/>
          </a:p>
        </p:txBody>
      </p:sp>
      <p:sp>
        <p:nvSpPr>
          <p:cNvPr id="3" name="TextBox 2"/>
          <p:cNvSpPr txBox="1"/>
          <p:nvPr/>
        </p:nvSpPr>
        <p:spPr>
          <a:xfrm>
            <a:off x="1905000" y="1828800"/>
            <a:ext cx="5579669" cy="4801314"/>
          </a:xfrm>
          <a:prstGeom prst="rect">
            <a:avLst/>
          </a:prstGeom>
          <a:noFill/>
        </p:spPr>
        <p:txBody>
          <a:bodyPr wrap="none" rtlCol="0">
            <a:spAutoFit/>
          </a:bodyPr>
          <a:lstStyle/>
          <a:p>
            <a:r>
              <a:rPr lang="en-US" b="1" dirty="0" smtClean="0"/>
              <a:t>Mount Saint Mary College, Newberg NY USA</a:t>
            </a:r>
          </a:p>
          <a:p>
            <a:r>
              <a:rPr lang="en-US" b="1" dirty="0" smtClean="0"/>
              <a:t>     Gracious First Host: DR Christina </a:t>
            </a:r>
            <a:r>
              <a:rPr lang="en-US" b="1" dirty="0" err="1" smtClean="0"/>
              <a:t>Alvey</a:t>
            </a:r>
            <a:endParaRPr lang="en-US" b="1" dirty="0" smtClean="0"/>
          </a:p>
          <a:p>
            <a:r>
              <a:rPr lang="en-US" b="1" dirty="0" smtClean="0"/>
              <a:t>     Supportive Chair: DR Lee Fothergill</a:t>
            </a:r>
          </a:p>
          <a:p>
            <a:r>
              <a:rPr lang="en-US" b="1" dirty="0"/>
              <a:t> </a:t>
            </a:r>
            <a:r>
              <a:rPr lang="en-US" b="1" dirty="0" smtClean="0"/>
              <a:t>    Key Helpful Student Assistants: Heather </a:t>
            </a:r>
            <a:r>
              <a:rPr lang="en-US" b="1" dirty="0" err="1" smtClean="0"/>
              <a:t>Polgren</a:t>
            </a:r>
            <a:endParaRPr lang="en-US" b="1" dirty="0" smtClean="0"/>
          </a:p>
          <a:p>
            <a:endParaRPr lang="en-US" b="1" dirty="0"/>
          </a:p>
          <a:p>
            <a:r>
              <a:rPr lang="en-US" b="1" dirty="0" smtClean="0"/>
              <a:t>Problem Poser: DR Kelly Black, University of Georgia</a:t>
            </a:r>
          </a:p>
          <a:p>
            <a:endParaRPr lang="en-US" b="1" dirty="0" smtClean="0"/>
          </a:p>
          <a:p>
            <a:r>
              <a:rPr lang="en-US" b="1" dirty="0" smtClean="0"/>
              <a:t>Videographer:  Dan </a:t>
            </a:r>
            <a:r>
              <a:rPr lang="en-US" b="1" dirty="0" err="1" smtClean="0"/>
              <a:t>Torelli</a:t>
            </a:r>
            <a:r>
              <a:rPr lang="en-US" b="1" dirty="0" smtClean="0"/>
              <a:t>, Mount Saint Mary College</a:t>
            </a:r>
          </a:p>
          <a:p>
            <a:endParaRPr lang="en-US" b="1" dirty="0" smtClean="0"/>
          </a:p>
          <a:p>
            <a:r>
              <a:rPr lang="en-US" b="1" dirty="0" smtClean="0"/>
              <a:t>MathBowl: DR Paul </a:t>
            </a:r>
            <a:r>
              <a:rPr lang="en-US" b="1" dirty="0" err="1" smtClean="0"/>
              <a:t>Fonstad</a:t>
            </a:r>
            <a:r>
              <a:rPr lang="en-US" b="1" dirty="0" smtClean="0"/>
              <a:t>, Franklin College, Franklin IN</a:t>
            </a:r>
          </a:p>
          <a:p>
            <a:endParaRPr lang="en-US" b="1" dirty="0" smtClean="0"/>
          </a:p>
          <a:p>
            <a:r>
              <a:rPr lang="en-US" b="1" dirty="0" smtClean="0"/>
              <a:t>SIMIODE Staff HUBZero Platform Managers: </a:t>
            </a:r>
          </a:p>
          <a:p>
            <a:pPr algn="ctr"/>
            <a:r>
              <a:rPr lang="en-US" b="1" dirty="0" smtClean="0"/>
              <a:t>DR Leigh Noble and Mark </a:t>
            </a:r>
            <a:r>
              <a:rPr lang="en-US" b="1" dirty="0" err="1" smtClean="0"/>
              <a:t>Tourtellott</a:t>
            </a:r>
            <a:endParaRPr lang="en-US" b="1" dirty="0" smtClean="0"/>
          </a:p>
          <a:p>
            <a:pPr algn="ctr"/>
            <a:endParaRPr lang="en-US" b="1" dirty="0"/>
          </a:p>
          <a:p>
            <a:pPr algn="ctr"/>
            <a:r>
              <a:rPr lang="en-US" b="1" dirty="0" smtClean="0"/>
              <a:t>Assessment: DR Jennifer Czocher, Texas State University,</a:t>
            </a:r>
          </a:p>
          <a:p>
            <a:pPr algn="ctr"/>
            <a:r>
              <a:rPr lang="en-US" b="1" dirty="0" smtClean="0"/>
              <a:t>San Marcos TX</a:t>
            </a:r>
          </a:p>
          <a:p>
            <a:r>
              <a:rPr lang="en-US" b="1" dirty="0"/>
              <a:t>	</a:t>
            </a:r>
          </a:p>
        </p:txBody>
      </p:sp>
    </p:spTree>
    <p:extLst>
      <p:ext uri="{BB962C8B-B14F-4D97-AF65-F5344CB8AC3E}">
        <p14:creationId xmlns:p14="http://schemas.microsoft.com/office/powerpoint/2010/main" val="413297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752600"/>
            <a:ext cx="5545877" cy="2862322"/>
          </a:xfrm>
          <a:prstGeom prst="rect">
            <a:avLst/>
          </a:prstGeom>
          <a:noFill/>
        </p:spPr>
        <p:txBody>
          <a:bodyPr wrap="none" rtlCol="0">
            <a:spAutoFit/>
          </a:bodyPr>
          <a:lstStyle/>
          <a:p>
            <a:r>
              <a:rPr lang="en-US" b="1" dirty="0" smtClean="0"/>
              <a:t>SCUDEM I 2017 Participation</a:t>
            </a:r>
          </a:p>
          <a:p>
            <a:endParaRPr lang="en-US" b="1" dirty="0"/>
          </a:p>
          <a:p>
            <a:r>
              <a:rPr lang="en-US" b="1" dirty="0" smtClean="0"/>
              <a:t>7 teams, 20 students, 8 faculty coaches </a:t>
            </a:r>
          </a:p>
          <a:p>
            <a:endParaRPr lang="en-US" b="1" dirty="0"/>
          </a:p>
          <a:p>
            <a:r>
              <a:rPr lang="en-US" b="1" dirty="0" smtClean="0"/>
              <a:t>Mount Saint Mary College, Newburgh NY</a:t>
            </a:r>
          </a:p>
          <a:p>
            <a:r>
              <a:rPr lang="en-US" b="1" dirty="0" smtClean="0"/>
              <a:t>New York City College of Technology, CUNY, Brooklyn NY</a:t>
            </a:r>
          </a:p>
          <a:p>
            <a:r>
              <a:rPr lang="en-US" b="1" dirty="0" smtClean="0"/>
              <a:t>United States Military Academy, West Point NY</a:t>
            </a:r>
          </a:p>
          <a:p>
            <a:r>
              <a:rPr lang="en-US" b="1" dirty="0" smtClean="0"/>
              <a:t>University of Bridgeport, Bridgeport CT</a:t>
            </a:r>
          </a:p>
          <a:p>
            <a:r>
              <a:rPr lang="en-US" b="1" dirty="0" smtClean="0"/>
              <a:t>University of Massachusetts, Amherst MA</a:t>
            </a:r>
          </a:p>
          <a:p>
            <a:endParaRPr lang="en-US" dirty="0"/>
          </a:p>
        </p:txBody>
      </p:sp>
      <p:pic>
        <p:nvPicPr>
          <p:cNvPr id="2050" name="Picture 2" descr="Mount Saint Mary College students (from left) Vita Bosco of Chester, N.Y., Cameron Pagan of Newburgh, N.Y., and Francisco Mojica of New Windsor, N.Y. present their findings at the inaugural SCUDEM competition, held at the Mount on Saturday, October 14.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55508"/>
            <a:ext cx="44656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33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1371600"/>
            <a:ext cx="2927404" cy="461665"/>
          </a:xfrm>
          <a:prstGeom prst="rect">
            <a:avLst/>
          </a:prstGeom>
          <a:noFill/>
        </p:spPr>
        <p:txBody>
          <a:bodyPr wrap="none" rtlCol="0">
            <a:spAutoFit/>
          </a:bodyPr>
          <a:lstStyle/>
          <a:p>
            <a:r>
              <a:rPr lang="en-US" sz="2400" b="1" dirty="0" smtClean="0"/>
              <a:t>SCUDEM  - The Basics</a:t>
            </a:r>
            <a:endParaRPr lang="en-US" sz="2400" b="1" dirty="0"/>
          </a:p>
        </p:txBody>
      </p:sp>
      <p:sp>
        <p:nvSpPr>
          <p:cNvPr id="3" name="Rectangle 2"/>
          <p:cNvSpPr/>
          <p:nvPr/>
        </p:nvSpPr>
        <p:spPr>
          <a:xfrm>
            <a:off x="304800" y="1825549"/>
            <a:ext cx="7162800" cy="3447098"/>
          </a:xfrm>
          <a:prstGeom prst="rect">
            <a:avLst/>
          </a:prstGeom>
        </p:spPr>
        <p:txBody>
          <a:bodyPr wrap="square">
            <a:spAutoFit/>
          </a:bodyPr>
          <a:lstStyle/>
          <a:p>
            <a:pPr fontAlgn="base"/>
            <a:r>
              <a:rPr lang="en-US" sz="2000" b="1" dirty="0"/>
              <a:t>This challenge is for three member teams of </a:t>
            </a:r>
            <a:r>
              <a:rPr lang="en-US" sz="2000" b="1" dirty="0" smtClean="0"/>
              <a:t>students and a faculty coach/mentor. </a:t>
            </a:r>
          </a:p>
          <a:p>
            <a:pPr fontAlgn="base"/>
            <a:endParaRPr lang="en-US" sz="2000" b="1" dirty="0"/>
          </a:p>
          <a:p>
            <a:pPr fontAlgn="base"/>
            <a:r>
              <a:rPr lang="en-US" sz="2000" b="1" dirty="0" smtClean="0"/>
              <a:t>SCUDEM </a:t>
            </a:r>
            <a:r>
              <a:rPr lang="en-US" sz="2000" b="1" dirty="0"/>
              <a:t>takes place over a week-long period that begins on a Friday </a:t>
            </a:r>
            <a:r>
              <a:rPr lang="en-US" sz="2000" b="1" dirty="0" smtClean="0"/>
              <a:t>with release of problems at </a:t>
            </a:r>
            <a:r>
              <a:rPr lang="en-US" sz="2000" b="1" dirty="0"/>
              <a:t>each team’s individual home </a:t>
            </a:r>
            <a:r>
              <a:rPr lang="en-US" sz="2000" b="1" dirty="0" smtClean="0"/>
              <a:t>campus</a:t>
            </a:r>
          </a:p>
          <a:p>
            <a:pPr fontAlgn="base"/>
            <a:endParaRPr lang="en-US" sz="2000" b="1" dirty="0"/>
          </a:p>
          <a:p>
            <a:pPr fontAlgn="base"/>
            <a:r>
              <a:rPr lang="en-US" sz="2000" b="1" dirty="0" smtClean="0"/>
              <a:t>SCUDEM culminates </a:t>
            </a:r>
            <a:r>
              <a:rPr lang="en-US" sz="2000" b="1" dirty="0"/>
              <a:t>on Challenge Saturday at the end of the next week at a nearby regional host site in the United States and beyond</a:t>
            </a:r>
            <a:r>
              <a:rPr lang="en-US" sz="2000" b="1" dirty="0" smtClean="0"/>
              <a:t>.</a:t>
            </a:r>
          </a:p>
          <a:p>
            <a:pPr fontAlgn="base"/>
            <a:endParaRPr lang="en-US" dirty="0"/>
          </a:p>
        </p:txBody>
      </p:sp>
      <p:pic>
        <p:nvPicPr>
          <p:cNvPr id="7169" name="Picture 1" descr="D:\SIMIODE\SCUDEM-Challenge-Modeling\SCUDEM III 2018\Local Site Submitted Materials\Centre College\CentreCollege SCUDEM III 2018 Te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8006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1676400"/>
            <a:ext cx="8077200" cy="2554545"/>
          </a:xfrm>
          <a:prstGeom prst="rect">
            <a:avLst/>
          </a:prstGeom>
        </p:spPr>
        <p:txBody>
          <a:bodyPr wrap="square">
            <a:spAutoFit/>
          </a:bodyPr>
          <a:lstStyle/>
          <a:p>
            <a:pPr fontAlgn="base"/>
            <a:r>
              <a:rPr lang="en-US" sz="2000" b="1" dirty="0"/>
              <a:t>Teams work at </a:t>
            </a:r>
            <a:r>
              <a:rPr lang="en-US" sz="2000" b="1" dirty="0" smtClean="0"/>
              <a:t>home </a:t>
            </a:r>
            <a:r>
              <a:rPr lang="en-US" sz="2000" b="1" dirty="0"/>
              <a:t>institution for a week </a:t>
            </a:r>
            <a:r>
              <a:rPr lang="en-US" sz="2000" b="1" dirty="0" smtClean="0"/>
              <a:t>on a </a:t>
            </a:r>
            <a:r>
              <a:rPr lang="en-US" sz="2000" b="1" dirty="0"/>
              <a:t>modeling problem of their choice and preparing an Executive Summary and 10 minute Presentation. </a:t>
            </a:r>
            <a:endParaRPr lang="en-US" sz="2000" b="1" dirty="0" smtClean="0"/>
          </a:p>
          <a:p>
            <a:pPr fontAlgn="base"/>
            <a:endParaRPr lang="en-US" sz="2000" b="1" dirty="0"/>
          </a:p>
          <a:p>
            <a:pPr fontAlgn="base"/>
            <a:r>
              <a:rPr lang="en-US" sz="2000" b="1" dirty="0" smtClean="0"/>
              <a:t>Problems are drawn from the physical, social, and life sciences.</a:t>
            </a:r>
          </a:p>
          <a:p>
            <a:pPr fontAlgn="base"/>
            <a:endParaRPr lang="en-US" sz="2000" b="1" dirty="0"/>
          </a:p>
          <a:p>
            <a:pPr fontAlgn="base"/>
            <a:r>
              <a:rPr lang="en-US" sz="2000" b="1" dirty="0" smtClean="0"/>
              <a:t>The </a:t>
            </a:r>
            <a:r>
              <a:rPr lang="en-US" sz="2000" b="1" dirty="0"/>
              <a:t>problems are designed so that every team may experience success in modeling, enhance their model building skills, and increase their confidence in modeling with differential equations. </a:t>
            </a:r>
          </a:p>
        </p:txBody>
      </p:sp>
      <p:pic>
        <p:nvPicPr>
          <p:cNvPr id="6145" name="Picture 1" descr="D:\SIMIODE\SCUDEM-Challenge-Modeling\SCUDEM III 2018\Local Site Submitted Materials\Texas A&amp;M Commerce\IMG_20181027_1543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2887" y="4260846"/>
            <a:ext cx="3148689" cy="2362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23212" y="4260846"/>
            <a:ext cx="2607958" cy="1477328"/>
          </a:xfrm>
          <a:prstGeom prst="rect">
            <a:avLst/>
          </a:prstGeom>
          <a:noFill/>
        </p:spPr>
        <p:txBody>
          <a:bodyPr wrap="none" rtlCol="0">
            <a:spAutoFit/>
          </a:bodyPr>
          <a:lstStyle/>
          <a:p>
            <a:r>
              <a:rPr lang="en-US" b="1" dirty="0" smtClean="0"/>
              <a:t>All teams get an award</a:t>
            </a:r>
          </a:p>
          <a:p>
            <a:r>
              <a:rPr lang="en-US" b="1" dirty="0" smtClean="0"/>
              <a:t>Outstanding, Meritorious</a:t>
            </a:r>
          </a:p>
          <a:p>
            <a:r>
              <a:rPr lang="en-US" b="1" dirty="0" smtClean="0"/>
              <a:t>or Successful. All win!</a:t>
            </a:r>
          </a:p>
          <a:p>
            <a:endParaRPr lang="en-US" b="1" dirty="0"/>
          </a:p>
          <a:p>
            <a:r>
              <a:rPr lang="en-US" b="1" dirty="0" smtClean="0"/>
              <a:t>It is about the challenge!</a:t>
            </a:r>
            <a:endParaRPr lang="en-US" b="1" dirty="0"/>
          </a:p>
        </p:txBody>
      </p:sp>
    </p:spTree>
    <p:extLst>
      <p:ext uri="{BB962C8B-B14F-4D97-AF65-F5344CB8AC3E}">
        <p14:creationId xmlns:p14="http://schemas.microsoft.com/office/powerpoint/2010/main" val="291133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2492514"/>
            <a:ext cx="7543800" cy="707886"/>
          </a:xfrm>
          <a:prstGeom prst="rect">
            <a:avLst/>
          </a:prstGeom>
        </p:spPr>
        <p:txBody>
          <a:bodyPr wrap="square">
            <a:spAutoFit/>
          </a:bodyPr>
          <a:lstStyle/>
          <a:p>
            <a:r>
              <a:rPr lang="en-US" sz="2000" b="1" dirty="0" smtClean="0"/>
              <a:t>Problem </a:t>
            </a:r>
            <a:r>
              <a:rPr lang="en-US" sz="2000" b="1" dirty="0"/>
              <a:t>B – Alarm </a:t>
            </a:r>
            <a:r>
              <a:rPr lang="en-US" sz="2000" b="1" dirty="0" smtClean="0"/>
              <a:t>Bells - Prey </a:t>
            </a:r>
            <a:r>
              <a:rPr lang="en-US" sz="2000" b="1" dirty="0"/>
              <a:t>animals have to strike a balance when deciding whether or not to flee a potential predator. </a:t>
            </a:r>
          </a:p>
        </p:txBody>
      </p:sp>
      <p:sp>
        <p:nvSpPr>
          <p:cNvPr id="5" name="Rectangle 4"/>
          <p:cNvSpPr/>
          <p:nvPr/>
        </p:nvSpPr>
        <p:spPr>
          <a:xfrm>
            <a:off x="274899" y="1524000"/>
            <a:ext cx="7696200" cy="923330"/>
          </a:xfrm>
          <a:prstGeom prst="rect">
            <a:avLst/>
          </a:prstGeom>
        </p:spPr>
        <p:txBody>
          <a:bodyPr wrap="square">
            <a:spAutoFit/>
          </a:bodyPr>
          <a:lstStyle/>
          <a:p>
            <a:r>
              <a:rPr lang="en-US" b="1" dirty="0"/>
              <a:t>Problem A -  Sorting </a:t>
            </a:r>
            <a:r>
              <a:rPr lang="en-US" b="1" dirty="0" smtClean="0"/>
              <a:t>Recyclables  - When </a:t>
            </a:r>
            <a:r>
              <a:rPr lang="en-US" b="1" dirty="0"/>
              <a:t>recycling began in the United States many places required that people separate the different kinds of materials they recycled, and the different materials were collected separately. </a:t>
            </a:r>
          </a:p>
        </p:txBody>
      </p:sp>
      <p:sp>
        <p:nvSpPr>
          <p:cNvPr id="7" name="Rectangle 6"/>
          <p:cNvSpPr/>
          <p:nvPr/>
        </p:nvSpPr>
        <p:spPr>
          <a:xfrm>
            <a:off x="932244" y="3276600"/>
            <a:ext cx="7239000" cy="1015663"/>
          </a:xfrm>
          <a:prstGeom prst="rect">
            <a:avLst/>
          </a:prstGeom>
        </p:spPr>
        <p:txBody>
          <a:bodyPr wrap="square">
            <a:spAutoFit/>
          </a:bodyPr>
          <a:lstStyle/>
          <a:p>
            <a:r>
              <a:rPr lang="en-US" sz="2000" b="1" dirty="0"/>
              <a:t>Problem C - Modeling the Cool </a:t>
            </a:r>
            <a:r>
              <a:rPr lang="en-US" sz="2000" b="1" dirty="0" smtClean="0"/>
              <a:t>Kids - One </a:t>
            </a:r>
            <a:r>
              <a:rPr lang="en-US" sz="2000" b="1" dirty="0"/>
              <a:t>common stereotype about interactions of students at high school and college is that students self-organize into different social groups or cliques. </a:t>
            </a:r>
          </a:p>
        </p:txBody>
      </p:sp>
      <p:pic>
        <p:nvPicPr>
          <p:cNvPr id="14337" name="Picture 1" descr="D:\SIMIODE\SCUDEM-Challenge-Modeling\SCUDEM II 2018\Emails Photos - Post Event\Frederick Community College\XP10603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343400"/>
            <a:ext cx="3057645" cy="229323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D:\SIMIODE\SCUDEM-Challenge-Modeling\SCUDEM II 2018\Emails Photos - Post Event\Frederick Community College\P10602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419600"/>
            <a:ext cx="31242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5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3200" y="1295400"/>
            <a:ext cx="4495800" cy="646331"/>
          </a:xfrm>
          <a:prstGeom prst="rect">
            <a:avLst/>
          </a:prstGeom>
        </p:spPr>
        <p:txBody>
          <a:bodyPr wrap="square">
            <a:spAutoFit/>
          </a:bodyPr>
          <a:lstStyle/>
          <a:p>
            <a:pPr fontAlgn="base"/>
            <a:r>
              <a:rPr lang="en-US" b="1" dirty="0"/>
              <a:t>On Challenge Saturday, teams travel with </a:t>
            </a:r>
            <a:endParaRPr lang="en-US" b="1" dirty="0" smtClean="0"/>
          </a:p>
          <a:p>
            <a:pPr fontAlgn="base"/>
            <a:r>
              <a:rPr lang="en-US" b="1" dirty="0" smtClean="0"/>
              <a:t>faculty </a:t>
            </a:r>
            <a:r>
              <a:rPr lang="en-US" b="1" dirty="0"/>
              <a:t>coach to a </a:t>
            </a:r>
            <a:r>
              <a:rPr lang="en-US" b="1" dirty="0" smtClean="0"/>
              <a:t>nearby regional host sites</a:t>
            </a:r>
            <a:r>
              <a:rPr lang="en-US" dirty="0" smtClean="0"/>
              <a:t>. </a:t>
            </a:r>
            <a:endParaRPr lang="en-US" dirty="0"/>
          </a:p>
        </p:txBody>
      </p:sp>
      <p:pic>
        <p:nvPicPr>
          <p:cNvPr id="5124" name="Picture 4" descr="https://www.simiode.org/resources/3449/download/SCUDEM-II-2018-Sites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85" y="2218730"/>
            <a:ext cx="7896203"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986912"/>
            <a:ext cx="7260321" cy="369332"/>
          </a:xfrm>
          <a:prstGeom prst="rect">
            <a:avLst/>
          </a:prstGeom>
          <a:noFill/>
        </p:spPr>
        <p:txBody>
          <a:bodyPr wrap="none" rtlCol="0">
            <a:spAutoFit/>
          </a:bodyPr>
          <a:lstStyle/>
          <a:p>
            <a:r>
              <a:rPr lang="en-US" b="1" dirty="0" smtClean="0"/>
              <a:t>We are looking for local site hosts for SCUDEM IV 2019, 9 November 2019.</a:t>
            </a:r>
            <a:endParaRPr lang="en-US" b="1" dirty="0"/>
          </a:p>
        </p:txBody>
      </p:sp>
    </p:spTree>
    <p:extLst>
      <p:ext uri="{BB962C8B-B14F-4D97-AF65-F5344CB8AC3E}">
        <p14:creationId xmlns:p14="http://schemas.microsoft.com/office/powerpoint/2010/main" val="291133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1066800"/>
            <a:ext cx="6096000" cy="1908215"/>
          </a:xfrm>
          <a:prstGeom prst="rect">
            <a:avLst/>
          </a:prstGeom>
        </p:spPr>
        <p:txBody>
          <a:bodyPr wrap="square">
            <a:spAutoFit/>
          </a:bodyPr>
          <a:lstStyle/>
          <a:p>
            <a:pPr fontAlgn="base"/>
            <a:endParaRPr lang="en-US" dirty="0" smtClean="0"/>
          </a:p>
          <a:p>
            <a:pPr fontAlgn="base"/>
            <a:r>
              <a:rPr lang="en-US" sz="2000" b="1" dirty="0" smtClean="0"/>
              <a:t>At check-in student teams turn in their Executive Summary for judging by coaches present as students.</a:t>
            </a:r>
          </a:p>
          <a:p>
            <a:pPr fontAlgn="base"/>
            <a:endParaRPr lang="en-US" sz="2000" b="1" dirty="0"/>
          </a:p>
          <a:p>
            <a:pPr fontAlgn="base"/>
            <a:endParaRPr lang="en-US" sz="2000" b="1" dirty="0" smtClean="0"/>
          </a:p>
          <a:p>
            <a:pPr fontAlgn="base"/>
            <a:endParaRPr lang="en-US" sz="2000" b="1" dirty="0"/>
          </a:p>
        </p:txBody>
      </p:sp>
      <p:pic>
        <p:nvPicPr>
          <p:cNvPr id="11265" name="Picture 1" descr="D:\SIMIODE\SCUDEM-Challenge-Modeling\SCUDEM III 2018\Local Site Submitted Materials\Texas A&amp;M Commerce\Faculty Jud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092" y="2286000"/>
            <a:ext cx="3962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39308" y="5486400"/>
            <a:ext cx="4953000" cy="923330"/>
          </a:xfrm>
          <a:prstGeom prst="rect">
            <a:avLst/>
          </a:prstGeom>
        </p:spPr>
        <p:txBody>
          <a:bodyPr wrap="square">
            <a:spAutoFit/>
          </a:bodyPr>
          <a:lstStyle/>
          <a:p>
            <a:pPr fontAlgn="base"/>
            <a:r>
              <a:rPr lang="en-US" b="1" dirty="0" smtClean="0"/>
              <a:t>Teams then work on a small supplement  (NOT a redo) to their modeling problem for inclusion in their final Presentation. </a:t>
            </a:r>
          </a:p>
        </p:txBody>
      </p:sp>
      <p:pic>
        <p:nvPicPr>
          <p:cNvPr id="11267" name="Picture 3" descr="D:\SIMIODE\SCUDEM-Challenge-Modeling\SCUDEM II 2018\Emails Photos - Post Event\Frederick Community College\P10602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267200"/>
            <a:ext cx="30988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IMIODE\SCUDEM-Challenge-Modeling\SCUDEM II 2018\Emails Photos - Post Event\Frederick Community College\ZP10602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1600200"/>
            <a:ext cx="19812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56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399" y="3505200"/>
            <a:ext cx="8305801" cy="2862322"/>
          </a:xfrm>
          <a:prstGeom prst="rect">
            <a:avLst/>
          </a:prstGeom>
        </p:spPr>
        <p:txBody>
          <a:bodyPr wrap="square">
            <a:spAutoFit/>
          </a:bodyPr>
          <a:lstStyle/>
          <a:p>
            <a:pPr fontAlgn="base"/>
            <a:r>
              <a:rPr lang="en-US" b="1" dirty="0" smtClean="0"/>
              <a:t>Faculty participate in workshops to help them incorporate more differential equations modeling in their coursework. </a:t>
            </a:r>
          </a:p>
          <a:p>
            <a:pPr fontAlgn="base"/>
            <a:endParaRPr lang="en-US" b="1" dirty="0" smtClean="0"/>
          </a:p>
          <a:p>
            <a:pPr fontAlgn="base"/>
            <a:r>
              <a:rPr lang="en-US" b="1" dirty="0" smtClean="0"/>
              <a:t>The first part of the Faculty Development program engages students and faculty in live modeling scenarios to experience the joy of modeling and form the basis of discussions about the value of modeling in learning and teaching differential equations. Second part devoted to more pedagogical and technical issues for faculty.</a:t>
            </a:r>
          </a:p>
          <a:p>
            <a:pPr fontAlgn="base"/>
            <a:endParaRPr lang="en-US" b="1" dirty="0"/>
          </a:p>
          <a:p>
            <a:pPr fontAlgn="base"/>
            <a:r>
              <a:rPr lang="en-US" b="1" dirty="0" smtClean="0"/>
              <a:t>Workshop developed by DRs Lisa </a:t>
            </a:r>
            <a:r>
              <a:rPr lang="en-US" b="1" dirty="0" err="1" smtClean="0"/>
              <a:t>Driskell</a:t>
            </a:r>
            <a:r>
              <a:rPr lang="en-US" b="1" dirty="0" smtClean="0"/>
              <a:t>,  Catherine </a:t>
            </a:r>
            <a:r>
              <a:rPr lang="en-US" b="1" dirty="0" err="1" smtClean="0"/>
              <a:t>Bonan</a:t>
            </a:r>
            <a:r>
              <a:rPr lang="en-US" b="1" dirty="0" smtClean="0"/>
              <a:t>-Hamada, and </a:t>
            </a:r>
            <a:r>
              <a:rPr lang="en-US" b="1" dirty="0" err="1" smtClean="0"/>
              <a:t>Tracii</a:t>
            </a:r>
            <a:r>
              <a:rPr lang="en-US" b="1" dirty="0" smtClean="0"/>
              <a:t> Friedman, Colorado Mesa University, Grand Junction CO. </a:t>
            </a:r>
            <a:endParaRPr lang="en-US" b="1" dirty="0"/>
          </a:p>
        </p:txBody>
      </p:sp>
      <p:pic>
        <p:nvPicPr>
          <p:cNvPr id="9" name="Picture 2" descr="D:\SIMIODE\SCUDEM-Challenge-Modeling\SCUDEM II 2018\Emails Photos - Post Event\Frederick Community College\XP10603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111705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18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D:\SIMIODE\SCUDEM-Challenge-Modeling\SCUDEM II 2018\Emails Photos - Post Event\University of Delhi - Swarn Singh\UniversityOfDelhi-SCUDEM-II-2018-Gro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162853"/>
            <a:ext cx="2888761" cy="21665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0" y="3329424"/>
            <a:ext cx="2624308" cy="369332"/>
          </a:xfrm>
          <a:prstGeom prst="rect">
            <a:avLst/>
          </a:prstGeom>
          <a:noFill/>
        </p:spPr>
        <p:txBody>
          <a:bodyPr wrap="none" rtlCol="0">
            <a:spAutoFit/>
          </a:bodyPr>
          <a:lstStyle/>
          <a:p>
            <a:r>
              <a:rPr lang="en-US" b="1" dirty="0" smtClean="0"/>
              <a:t>University of Delhi, INDIA</a:t>
            </a:r>
            <a:endParaRPr lang="en-US" b="1" dirty="0"/>
          </a:p>
        </p:txBody>
      </p:sp>
      <p:pic>
        <p:nvPicPr>
          <p:cNvPr id="33795" name="Picture 3" descr="D:\SIMIODE\SCUDEM-Challenge-Modeling\SCUDEM II 2018\Emails Photos - Post Event\Cameroon - David Jaures Fotsa Mbogne\DSC_00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5819" y="1440691"/>
            <a:ext cx="2472104" cy="18540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300631"/>
            <a:ext cx="4572000" cy="369332"/>
          </a:xfrm>
          <a:prstGeom prst="rect">
            <a:avLst/>
          </a:prstGeom>
        </p:spPr>
        <p:txBody>
          <a:bodyPr>
            <a:spAutoFit/>
          </a:bodyPr>
          <a:lstStyle/>
          <a:p>
            <a:pPr fontAlgn="base"/>
            <a:r>
              <a:rPr lang="en-US" b="1" dirty="0"/>
              <a:t>University of </a:t>
            </a:r>
            <a:r>
              <a:rPr lang="en-US" b="1" dirty="0" err="1"/>
              <a:t>Ngaoundere</a:t>
            </a:r>
            <a:r>
              <a:rPr lang="en-US" b="1" dirty="0"/>
              <a:t>, </a:t>
            </a:r>
            <a:r>
              <a:rPr lang="en-US" b="1" dirty="0" smtClean="0"/>
              <a:t>CAMEROON</a:t>
            </a:r>
            <a:endParaRPr lang="en-US" b="1" dirty="0"/>
          </a:p>
        </p:txBody>
      </p:sp>
      <p:pic>
        <p:nvPicPr>
          <p:cNvPr id="33796" name="Picture 4" descr="D:\SIMIODE\SCUDEM-Challenge-Modeling\SCUDEM II 2018\Emails Photos - Post Event\St Petersburg College-NydiaNelson\IMG_01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962400"/>
            <a:ext cx="2971800" cy="2228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91200" y="6221996"/>
            <a:ext cx="3039486" cy="369332"/>
          </a:xfrm>
          <a:prstGeom prst="rect">
            <a:avLst/>
          </a:prstGeom>
          <a:noFill/>
        </p:spPr>
        <p:txBody>
          <a:bodyPr wrap="none" rtlCol="0">
            <a:spAutoFit/>
          </a:bodyPr>
          <a:lstStyle/>
          <a:p>
            <a:r>
              <a:rPr lang="en-US" b="1" dirty="0" smtClean="0"/>
              <a:t>St. Petersburg College, Florida</a:t>
            </a:r>
            <a:endParaRPr lang="en-US" b="1" dirty="0"/>
          </a:p>
        </p:txBody>
      </p:sp>
      <p:pic>
        <p:nvPicPr>
          <p:cNvPr id="33797" name="Picture 5" descr="D:\SIMIODE\SCUDEM-Challenge-Modeling\SCUDEM II 2018\Emails Photos - Post Event\Springfield College -  Andrew Perry\SpringfieldCollege-SCUDEM-II-2018-Grou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684" y="3874531"/>
            <a:ext cx="3930115" cy="26200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6956" y="6406662"/>
            <a:ext cx="3481659" cy="369332"/>
          </a:xfrm>
          <a:prstGeom prst="rect">
            <a:avLst/>
          </a:prstGeom>
          <a:noFill/>
        </p:spPr>
        <p:txBody>
          <a:bodyPr wrap="none" rtlCol="0">
            <a:spAutoFit/>
          </a:bodyPr>
          <a:lstStyle/>
          <a:p>
            <a:r>
              <a:rPr lang="en-US" b="1" dirty="0" smtClean="0"/>
              <a:t>Springfield College, Massachusetts</a:t>
            </a:r>
            <a:endParaRPr lang="en-US" b="1" dirty="0"/>
          </a:p>
        </p:txBody>
      </p:sp>
    </p:spTree>
    <p:extLst>
      <p:ext uri="{BB962C8B-B14F-4D97-AF65-F5344CB8AC3E}">
        <p14:creationId xmlns:p14="http://schemas.microsoft.com/office/powerpoint/2010/main" val="3254742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9697" name="Picture 1" descr="D:\SIMIODE\SCUDEM-Challenge-Modeling\SCUDEM II 2018\Emails Photos - Post Event\Frederick Community College\ZP1060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676400"/>
            <a:ext cx="2971561" cy="22286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90563" y="1440014"/>
            <a:ext cx="5410200" cy="1200329"/>
          </a:xfrm>
          <a:prstGeom prst="rect">
            <a:avLst/>
          </a:prstGeom>
        </p:spPr>
        <p:txBody>
          <a:bodyPr wrap="square">
            <a:spAutoFit/>
          </a:bodyPr>
          <a:lstStyle/>
          <a:p>
            <a:pPr fontAlgn="base"/>
            <a:r>
              <a:rPr lang="en-US" b="1" dirty="0"/>
              <a:t>After lunch faculty discuss issues in teaching </a:t>
            </a:r>
            <a:r>
              <a:rPr lang="en-US" b="1" dirty="0" smtClean="0"/>
              <a:t>modeling. </a:t>
            </a:r>
          </a:p>
          <a:p>
            <a:pPr fontAlgn="base"/>
            <a:endParaRPr lang="en-US" b="1" dirty="0"/>
          </a:p>
          <a:p>
            <a:pPr fontAlgn="base"/>
            <a:r>
              <a:rPr lang="en-US" b="1" dirty="0" smtClean="0"/>
              <a:t>Students engage </a:t>
            </a:r>
            <a:r>
              <a:rPr lang="en-US" b="1" dirty="0"/>
              <a:t>in a fun team MathBowl. </a:t>
            </a:r>
            <a:endParaRPr lang="en-US" b="1" dirty="0" smtClean="0"/>
          </a:p>
          <a:p>
            <a:pPr fontAlgn="base"/>
            <a:endParaRPr lang="en-US" dirty="0"/>
          </a:p>
        </p:txBody>
      </p:sp>
      <p:pic>
        <p:nvPicPr>
          <p:cNvPr id="29699" name="Picture 3" descr="D:\SIMIODE\SCUDEM-Challenge-Modeling\SCUDEM II 2018\Emails Photos - Post Event\Springfield College -  Andrew Perry\dsc_0107_40755070655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090232"/>
            <a:ext cx="35814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D:\SIMIODE\SCUDEM-Challenge-Modeling\SCUDEM I 2017\Video - DanielTorelli\ImageFiles\SCUDEM PHOTOS\IMG_027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495800"/>
            <a:ext cx="3498491" cy="19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27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321" y="3593122"/>
            <a:ext cx="8633646" cy="954107"/>
          </a:xfrm>
          <a:prstGeom prst="rect">
            <a:avLst/>
          </a:prstGeom>
          <a:noFill/>
        </p:spPr>
        <p:txBody>
          <a:bodyPr wrap="none" rtlCol="0">
            <a:spAutoFit/>
          </a:bodyPr>
          <a:lstStyle/>
          <a:p>
            <a:r>
              <a:rPr lang="en-US" sz="2800" b="1" dirty="0" smtClean="0"/>
              <a:t>SIMIODE Challenge Using </a:t>
            </a:r>
            <a:r>
              <a:rPr lang="en-US" sz="2800" b="1" dirty="0"/>
              <a:t>Differential Equation Modeling </a:t>
            </a:r>
            <a:endParaRPr lang="en-US" sz="2800" b="1" dirty="0" smtClean="0"/>
          </a:p>
          <a:p>
            <a:r>
              <a:rPr lang="en-US" sz="2800" b="1" dirty="0"/>
              <a:t> </a:t>
            </a:r>
            <a:r>
              <a:rPr lang="en-US" sz="2800" b="1" dirty="0" smtClean="0"/>
              <a:t>       SCUDEM </a:t>
            </a:r>
            <a:r>
              <a:rPr lang="en-US" sz="2800" b="1" dirty="0"/>
              <a:t>for Students and </a:t>
            </a:r>
            <a:r>
              <a:rPr lang="en-US" sz="2800" b="1" dirty="0" smtClean="0"/>
              <a:t>Faculty</a:t>
            </a:r>
            <a:endParaRPr lang="en-US" sz="2800" b="1" dirty="0"/>
          </a:p>
        </p:txBody>
      </p:sp>
      <p:sp>
        <p:nvSpPr>
          <p:cNvPr id="5" name="TextBox 4"/>
          <p:cNvSpPr txBox="1"/>
          <p:nvPr/>
        </p:nvSpPr>
        <p:spPr>
          <a:xfrm>
            <a:off x="1135914" y="1905000"/>
            <a:ext cx="6714723" cy="1323439"/>
          </a:xfrm>
          <a:prstGeom prst="rect">
            <a:avLst/>
          </a:prstGeom>
          <a:noFill/>
        </p:spPr>
        <p:txBody>
          <a:bodyPr wrap="none" rtlCol="0">
            <a:spAutoFit/>
          </a:bodyPr>
          <a:lstStyle/>
          <a:p>
            <a:pPr algn="ctr"/>
            <a:r>
              <a:rPr lang="en-US" sz="2000" b="1" dirty="0" smtClean="0"/>
              <a:t>MAA Contributed Paper Session </a:t>
            </a:r>
          </a:p>
          <a:p>
            <a:pPr algn="ctr"/>
            <a:endParaRPr lang="en-US" sz="2000" b="1" dirty="0"/>
          </a:p>
          <a:p>
            <a:pPr algn="ctr"/>
            <a:r>
              <a:rPr lang="en-US" sz="2000" b="1" dirty="0" smtClean="0"/>
              <a:t>Introducing Mathematical Modeling Through Competitions, II</a:t>
            </a:r>
          </a:p>
          <a:p>
            <a:pPr algn="ctr"/>
            <a:r>
              <a:rPr lang="en-US" sz="2000" b="1" dirty="0" smtClean="0"/>
              <a:t>11:00  - 11:15 AM Room 304, BCC</a:t>
            </a:r>
            <a:endParaRPr lang="en-US" sz="2000" b="1" dirty="0"/>
          </a:p>
        </p:txBody>
      </p:sp>
      <p:sp>
        <p:nvSpPr>
          <p:cNvPr id="6" name="TextBox 5"/>
          <p:cNvSpPr txBox="1"/>
          <p:nvPr/>
        </p:nvSpPr>
        <p:spPr>
          <a:xfrm>
            <a:off x="2335356" y="5029200"/>
            <a:ext cx="4908844" cy="369332"/>
          </a:xfrm>
          <a:prstGeom prst="rect">
            <a:avLst/>
          </a:prstGeom>
          <a:noFill/>
        </p:spPr>
        <p:txBody>
          <a:bodyPr wrap="none" rtlCol="0">
            <a:spAutoFit/>
          </a:bodyPr>
          <a:lstStyle/>
          <a:p>
            <a:r>
              <a:rPr lang="en-US" b="1" dirty="0" smtClean="0"/>
              <a:t>Brian Winkel, SIMIODE Director, Cornwall NY USA</a:t>
            </a:r>
            <a:endParaRPr lang="en-US" b="1" dirty="0"/>
          </a:p>
        </p:txBody>
      </p:sp>
      <p:sp>
        <p:nvSpPr>
          <p:cNvPr id="7" name="TextBox 6"/>
          <p:cNvSpPr txBox="1"/>
          <p:nvPr/>
        </p:nvSpPr>
        <p:spPr>
          <a:xfrm>
            <a:off x="5181600" y="5562600"/>
            <a:ext cx="1481881" cy="461665"/>
          </a:xfrm>
          <a:prstGeom prst="rect">
            <a:avLst/>
          </a:prstGeom>
          <a:noFill/>
        </p:spPr>
        <p:txBody>
          <a:bodyPr wrap="none" rtlCol="0">
            <a:spAutoFit/>
          </a:bodyPr>
          <a:lstStyle/>
          <a:p>
            <a:r>
              <a:rPr lang="en-US" sz="2400" b="1" dirty="0" smtClean="0"/>
              <a:t>Welcome!</a:t>
            </a:r>
            <a:endParaRPr lang="en-US" sz="2400" b="1" dirty="0"/>
          </a:p>
        </p:txBody>
      </p:sp>
      <p:sp>
        <p:nvSpPr>
          <p:cNvPr id="2" name="TextBox 1"/>
          <p:cNvSpPr txBox="1"/>
          <p:nvPr/>
        </p:nvSpPr>
        <p:spPr>
          <a:xfrm>
            <a:off x="609600" y="6248400"/>
            <a:ext cx="8003088" cy="400110"/>
          </a:xfrm>
          <a:prstGeom prst="rect">
            <a:avLst/>
          </a:prstGeom>
          <a:noFill/>
        </p:spPr>
        <p:txBody>
          <a:bodyPr wrap="none" rtlCol="0">
            <a:spAutoFit/>
          </a:bodyPr>
          <a:lstStyle/>
          <a:p>
            <a:r>
              <a:rPr lang="en-US" sz="2000" b="1" dirty="0" smtClean="0"/>
              <a:t>Source: </a:t>
            </a:r>
            <a:r>
              <a:rPr lang="en-US" sz="2000" b="1" dirty="0" smtClean="0">
                <a:hlinkClick r:id="rId4"/>
              </a:rPr>
              <a:t>https://www.simiode.org/scudem</a:t>
            </a:r>
            <a:r>
              <a:rPr lang="en-US" sz="2000" b="1" dirty="0" smtClean="0"/>
              <a:t> or Search SCUDEM in Google!</a:t>
            </a:r>
            <a:endParaRPr lang="en-US" sz="2000" b="1" dirty="0"/>
          </a:p>
        </p:txBody>
      </p:sp>
    </p:spTree>
    <p:extLst>
      <p:ext uri="{BB962C8B-B14F-4D97-AF65-F5344CB8AC3E}">
        <p14:creationId xmlns:p14="http://schemas.microsoft.com/office/powerpoint/2010/main" val="379478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1128782"/>
            <a:ext cx="6362968" cy="646331"/>
          </a:xfrm>
          <a:prstGeom prst="rect">
            <a:avLst/>
          </a:prstGeom>
        </p:spPr>
        <p:txBody>
          <a:bodyPr wrap="square">
            <a:spAutoFit/>
          </a:bodyPr>
          <a:lstStyle/>
          <a:p>
            <a:pPr fontAlgn="base"/>
            <a:r>
              <a:rPr lang="en-US" dirty="0"/>
              <a:t>After lunch faculty discuss issues in teaching modeling while students engage in a fun team MathBowl. </a:t>
            </a:r>
          </a:p>
        </p:txBody>
      </p:sp>
      <p:pic>
        <p:nvPicPr>
          <p:cNvPr id="30724" name="Picture 4" descr="C:\Users\Brian\AppData\Local\Temp\scl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142530"/>
            <a:ext cx="4402761" cy="2593383"/>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C:\Users\Brian\AppData\Local\Temp\scl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828800"/>
            <a:ext cx="397878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27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1128782"/>
            <a:ext cx="6362968" cy="646331"/>
          </a:xfrm>
          <a:prstGeom prst="rect">
            <a:avLst/>
          </a:prstGeom>
        </p:spPr>
        <p:txBody>
          <a:bodyPr wrap="square">
            <a:spAutoFit/>
          </a:bodyPr>
          <a:lstStyle/>
          <a:p>
            <a:pPr fontAlgn="base"/>
            <a:r>
              <a:rPr lang="en-US" dirty="0"/>
              <a:t>After lunch faculty discuss issues in teaching modeling while students engage in a fun team MathBowl. </a:t>
            </a:r>
          </a:p>
        </p:txBody>
      </p:sp>
      <p:pic>
        <p:nvPicPr>
          <p:cNvPr id="30722" name="Picture 2" descr="C:\Users\Brian\AppData\Local\Temp\scl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204" y="4343400"/>
            <a:ext cx="4139289" cy="2454867"/>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C:\Users\Brian\AppData\Local\Temp\scl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142530"/>
            <a:ext cx="4402761" cy="2593383"/>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C:\Users\Brian\AppData\Local\Temp\scl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1828800"/>
            <a:ext cx="397878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61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C:\Users\Brian\AppData\Local\Temp\scl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1" y="1752600"/>
            <a:ext cx="4191000" cy="2473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32430" y="1752600"/>
            <a:ext cx="3412922" cy="369332"/>
          </a:xfrm>
          <a:prstGeom prst="rect">
            <a:avLst/>
          </a:prstGeom>
          <a:noFill/>
        </p:spPr>
        <p:txBody>
          <a:bodyPr wrap="none" rtlCol="0">
            <a:spAutoFit/>
          </a:bodyPr>
          <a:lstStyle/>
          <a:p>
            <a:r>
              <a:rPr lang="en-US" b="1" dirty="0" smtClean="0"/>
              <a:t>Another groaner from MathBowl!</a:t>
            </a:r>
            <a:endParaRPr lang="en-US" b="1" dirty="0"/>
          </a:p>
        </p:txBody>
      </p:sp>
    </p:spTree>
    <p:extLst>
      <p:ext uri="{BB962C8B-B14F-4D97-AF65-F5344CB8AC3E}">
        <p14:creationId xmlns:p14="http://schemas.microsoft.com/office/powerpoint/2010/main" val="2874627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C:\Users\Brian\AppData\Local\Temp\scl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1" y="1752600"/>
            <a:ext cx="4191000" cy="247367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Users\Brian\AppData\Local\Temp\scl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4111232"/>
            <a:ext cx="4392497" cy="2594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32430" y="1752600"/>
            <a:ext cx="3412922" cy="369332"/>
          </a:xfrm>
          <a:prstGeom prst="rect">
            <a:avLst/>
          </a:prstGeom>
          <a:noFill/>
        </p:spPr>
        <p:txBody>
          <a:bodyPr wrap="none" rtlCol="0">
            <a:spAutoFit/>
          </a:bodyPr>
          <a:lstStyle/>
          <a:p>
            <a:r>
              <a:rPr lang="en-US" b="1" dirty="0" smtClean="0"/>
              <a:t>Another groaner from MathBowl!</a:t>
            </a:r>
            <a:endParaRPr lang="en-US" b="1" dirty="0"/>
          </a:p>
        </p:txBody>
      </p:sp>
    </p:spTree>
    <p:extLst>
      <p:ext uri="{BB962C8B-B14F-4D97-AF65-F5344CB8AC3E}">
        <p14:creationId xmlns:p14="http://schemas.microsoft.com/office/powerpoint/2010/main" val="2837307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75704" y="1128782"/>
            <a:ext cx="6019801" cy="923330"/>
          </a:xfrm>
          <a:prstGeom prst="rect">
            <a:avLst/>
          </a:prstGeom>
        </p:spPr>
        <p:txBody>
          <a:bodyPr wrap="square">
            <a:spAutoFit/>
          </a:bodyPr>
          <a:lstStyle/>
          <a:p>
            <a:pPr fontAlgn="base"/>
            <a:r>
              <a:rPr lang="en-US" b="1" dirty="0" smtClean="0"/>
              <a:t>Finally, each team presents its 10 minute Presentation, judged by an audience of coaches and visiting faculty. </a:t>
            </a:r>
          </a:p>
          <a:p>
            <a:pPr fontAlgn="base"/>
            <a:endParaRPr lang="en-US" b="1" dirty="0"/>
          </a:p>
        </p:txBody>
      </p:sp>
      <p:sp>
        <p:nvSpPr>
          <p:cNvPr id="3" name="Rectangle 2"/>
          <p:cNvSpPr/>
          <p:nvPr/>
        </p:nvSpPr>
        <p:spPr>
          <a:xfrm>
            <a:off x="4487119" y="5715000"/>
            <a:ext cx="4572000" cy="923330"/>
          </a:xfrm>
          <a:prstGeom prst="rect">
            <a:avLst/>
          </a:prstGeom>
        </p:spPr>
        <p:txBody>
          <a:bodyPr>
            <a:spAutoFit/>
          </a:bodyPr>
          <a:lstStyle/>
          <a:p>
            <a:pPr fontAlgn="base"/>
            <a:r>
              <a:rPr lang="en-US" b="1" dirty="0" smtClean="0"/>
              <a:t>The challenge culminates with an awards ceremony rounding out the day by 4:30 PM to allow time to travel home.</a:t>
            </a:r>
            <a:endParaRPr lang="en-US" b="1" dirty="0"/>
          </a:p>
        </p:txBody>
      </p:sp>
      <p:pic>
        <p:nvPicPr>
          <p:cNvPr id="34817" name="Picture 1" descr="D:\SIMIODE\SCUDEM-Challenge-Modeling\SCUDEM II 2018\Emails Photos - Post Event\AmherstCollege\Attachment-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1" y="4953000"/>
            <a:ext cx="3276600" cy="1423115"/>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D:\SIMIODE\SCUDEM-Challenge-Modeling\SCUDEM II 2018\Emails Photos - Post Event\Ohio Northern University - Anup Lamichhane\Team University of Dayton with coach - LR Dr. Usman - Marina - Madeline -Jiang.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7701" y="3754734"/>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D:\SIMIODE\SCUDEM-Challenge-Modeling\SCUDEM II 2018\Emails Photos - Post Event\University of Minnesota - Twin Cities\UMinnestoaTwinCities - SCUDEM II Awar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0210" y="3581400"/>
            <a:ext cx="28956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D:\SIMIODE\SCUDEM-Challenge-Modeling\SCUDEM I 2017\Video - DanielTorelli\ImageFiles\SCUDEM PHOTOS\IMG_043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2026197"/>
            <a:ext cx="3078956" cy="1728537"/>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C:\Users\Brian\AppData\Local\Temp\scl1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8010" y="1752600"/>
            <a:ext cx="3007700" cy="169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42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Brian\AppData\Local\Temp\sc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60635"/>
            <a:ext cx="3810000" cy="338482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Brian\AppData\Local\Temp\scl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1152896"/>
            <a:ext cx="5543550" cy="22971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905000"/>
            <a:ext cx="2545440" cy="369332"/>
          </a:xfrm>
          <a:prstGeom prst="rect">
            <a:avLst/>
          </a:prstGeom>
          <a:noFill/>
        </p:spPr>
        <p:txBody>
          <a:bodyPr wrap="none" rtlCol="0">
            <a:spAutoFit/>
          </a:bodyPr>
          <a:lstStyle/>
          <a:p>
            <a:r>
              <a:rPr lang="en-US" b="1" dirty="0" smtClean="0"/>
              <a:t>Facebook SCUDEM  Page</a:t>
            </a:r>
            <a:endParaRPr lang="en-US" b="1" dirty="0"/>
          </a:p>
        </p:txBody>
      </p:sp>
      <p:sp>
        <p:nvSpPr>
          <p:cNvPr id="7" name="TextBox 6"/>
          <p:cNvSpPr txBox="1"/>
          <p:nvPr/>
        </p:nvSpPr>
        <p:spPr>
          <a:xfrm>
            <a:off x="4205468" y="4953000"/>
            <a:ext cx="4755854" cy="707886"/>
          </a:xfrm>
          <a:prstGeom prst="rect">
            <a:avLst/>
          </a:prstGeom>
          <a:noFill/>
        </p:spPr>
        <p:txBody>
          <a:bodyPr wrap="none" rtlCol="0">
            <a:spAutoFit/>
          </a:bodyPr>
          <a:lstStyle/>
          <a:p>
            <a:r>
              <a:rPr lang="en-US" sz="2000" b="1" dirty="0" smtClean="0"/>
              <a:t>Source: </a:t>
            </a:r>
            <a:r>
              <a:rPr lang="en-US" sz="2000" b="1" dirty="0" smtClean="0">
                <a:hlinkClick r:id="rId6"/>
              </a:rPr>
              <a:t>https://www.simiode.org/scudem</a:t>
            </a:r>
            <a:r>
              <a:rPr lang="en-US" sz="2000" b="1" dirty="0" smtClean="0"/>
              <a:t> </a:t>
            </a:r>
          </a:p>
          <a:p>
            <a:r>
              <a:rPr lang="en-US" sz="2000" b="1" dirty="0" smtClean="0"/>
              <a:t>       or Search SCUDEM in Google!</a:t>
            </a:r>
            <a:endParaRPr lang="en-US" sz="2000" b="1" dirty="0"/>
          </a:p>
        </p:txBody>
      </p:sp>
    </p:spTree>
    <p:extLst>
      <p:ext uri="{BB962C8B-B14F-4D97-AF65-F5344CB8AC3E}">
        <p14:creationId xmlns:p14="http://schemas.microsoft.com/office/powerpoint/2010/main" val="2874627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1" y="1752600"/>
            <a:ext cx="8406488" cy="3970318"/>
          </a:xfrm>
          <a:prstGeom prst="rect">
            <a:avLst/>
          </a:prstGeom>
          <a:noFill/>
        </p:spPr>
        <p:txBody>
          <a:bodyPr wrap="square" rtlCol="0">
            <a:spAutoFit/>
          </a:bodyPr>
          <a:lstStyle/>
          <a:p>
            <a:r>
              <a:rPr lang="en-US" sz="2800" b="1" dirty="0" smtClean="0"/>
              <a:t>Not so small print . . . . </a:t>
            </a:r>
          </a:p>
          <a:p>
            <a:endParaRPr lang="en-US" sz="2800" b="1" dirty="0"/>
          </a:p>
          <a:p>
            <a:r>
              <a:rPr lang="en-US" sz="2800" b="1" dirty="0" smtClean="0"/>
              <a:t>Team and faculty registration fee for SCUDEM and </a:t>
            </a:r>
          </a:p>
          <a:p>
            <a:r>
              <a:rPr lang="en-US" sz="2800" b="1" dirty="0"/>
              <a:t> </a:t>
            </a:r>
            <a:r>
              <a:rPr lang="en-US" sz="2800" b="1" dirty="0" smtClean="0"/>
              <a:t>           Faculty Development Workshop  is  $100 total.</a:t>
            </a:r>
          </a:p>
          <a:p>
            <a:endParaRPr lang="en-US" sz="2800" b="1" dirty="0"/>
          </a:p>
          <a:p>
            <a:r>
              <a:rPr lang="en-US" sz="2800" b="1" dirty="0" smtClean="0"/>
              <a:t>Host school gets their registration fee refunded and </a:t>
            </a:r>
          </a:p>
          <a:p>
            <a:r>
              <a:rPr lang="en-US" sz="2800" b="1" dirty="0"/>
              <a:t> </a:t>
            </a:r>
            <a:r>
              <a:rPr lang="en-US" sz="2800" b="1" dirty="0" smtClean="0"/>
              <a:t>          receives one half visiting team</a:t>
            </a:r>
            <a:r>
              <a:rPr lang="en-US" sz="2800" b="1" dirty="0"/>
              <a:t>s</a:t>
            </a:r>
            <a:r>
              <a:rPr lang="en-US" sz="2800" b="1" dirty="0" smtClean="0"/>
              <a:t>’ registration fees.</a:t>
            </a:r>
          </a:p>
          <a:p>
            <a:endParaRPr lang="en-US" sz="2800" b="1" dirty="0"/>
          </a:p>
          <a:p>
            <a:r>
              <a:rPr lang="en-US" sz="2800" b="1" dirty="0" smtClean="0"/>
              <a:t>All (that means ALL!) materials provided by SIMIODE.</a:t>
            </a:r>
            <a:endParaRPr lang="en-US" sz="2800" b="1" dirty="0"/>
          </a:p>
        </p:txBody>
      </p:sp>
    </p:spTree>
    <p:extLst>
      <p:ext uri="{BB962C8B-B14F-4D97-AF65-F5344CB8AC3E}">
        <p14:creationId xmlns:p14="http://schemas.microsoft.com/office/powerpoint/2010/main" val="2874627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C:\Users\Brian\AppData\Local\Temp\scl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66675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1219200"/>
            <a:ext cx="3498971" cy="369332"/>
          </a:xfrm>
          <a:prstGeom prst="rect">
            <a:avLst/>
          </a:prstGeom>
          <a:noFill/>
        </p:spPr>
        <p:txBody>
          <a:bodyPr wrap="none" rtlCol="0">
            <a:spAutoFit/>
          </a:bodyPr>
          <a:lstStyle/>
          <a:p>
            <a:r>
              <a:rPr lang="en-US" b="1" dirty="0" smtClean="0"/>
              <a:t>Students tell the story of SCUDEM.</a:t>
            </a:r>
            <a:endParaRPr lang="en-US" b="1" dirty="0"/>
          </a:p>
        </p:txBody>
      </p:sp>
    </p:spTree>
    <p:extLst>
      <p:ext uri="{BB962C8B-B14F-4D97-AF65-F5344CB8AC3E}">
        <p14:creationId xmlns:p14="http://schemas.microsoft.com/office/powerpoint/2010/main" val="2874627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0745" y="1066799"/>
            <a:ext cx="7558801" cy="5632311"/>
          </a:xfrm>
          <a:prstGeom prst="rect">
            <a:avLst/>
          </a:prstGeom>
          <a:noFill/>
        </p:spPr>
        <p:txBody>
          <a:bodyPr wrap="none" rtlCol="0">
            <a:spAutoFit/>
          </a:bodyPr>
          <a:lstStyle/>
          <a:p>
            <a:r>
              <a:rPr lang="en-US" sz="2400" b="1" dirty="0" smtClean="0"/>
              <a:t>                       SCUDEM </a:t>
            </a:r>
            <a:r>
              <a:rPr lang="en-US" sz="2400" b="1" dirty="0" smtClean="0"/>
              <a:t>is growing. . . . </a:t>
            </a:r>
          </a:p>
          <a:p>
            <a:endParaRPr lang="en-US" sz="2400" b="1" dirty="0"/>
          </a:p>
          <a:p>
            <a:r>
              <a:rPr lang="en-US" sz="2400" b="1" dirty="0" smtClean="0"/>
              <a:t>SCUDEM III 2018, 27 October 2018 had</a:t>
            </a:r>
          </a:p>
          <a:p>
            <a:endParaRPr lang="en-US" sz="2400" b="1" dirty="0"/>
          </a:p>
          <a:p>
            <a:r>
              <a:rPr lang="en-US" sz="2400" b="1" dirty="0" smtClean="0"/>
              <a:t>	40 local sites in United States and beyond</a:t>
            </a:r>
          </a:p>
          <a:p>
            <a:endParaRPr lang="en-US" sz="2400" b="1" dirty="0"/>
          </a:p>
          <a:p>
            <a:r>
              <a:rPr lang="en-US" sz="2400" b="1" dirty="0" smtClean="0"/>
              <a:t>                  400 students in three member teams</a:t>
            </a:r>
          </a:p>
          <a:p>
            <a:r>
              <a:rPr lang="en-US" sz="2400" b="1" dirty="0" smtClean="0"/>
              <a:t>                        110 coaches</a:t>
            </a:r>
          </a:p>
          <a:p>
            <a:r>
              <a:rPr lang="en-US" sz="2400" b="1" dirty="0" smtClean="0"/>
              <a:t>                             85 schools</a:t>
            </a:r>
          </a:p>
          <a:p>
            <a:endParaRPr lang="en-US" sz="2400" b="1" dirty="0"/>
          </a:p>
          <a:p>
            <a:r>
              <a:rPr lang="en-US" sz="2400" b="1" dirty="0" smtClean="0"/>
              <a:t>Consider hosting for  SCUDEM IV 2019, 9 November 2019</a:t>
            </a:r>
          </a:p>
          <a:p>
            <a:r>
              <a:rPr lang="en-US" sz="2400" b="1" dirty="0" smtClean="0"/>
              <a:t>See </a:t>
            </a:r>
            <a:r>
              <a:rPr lang="en-US" sz="2400" b="1" dirty="0" smtClean="0">
                <a:hlinkClick r:id="rId4"/>
              </a:rPr>
              <a:t>https://www.simiode.org/scudem/2019/hosting</a:t>
            </a:r>
            <a:r>
              <a:rPr lang="en-US" sz="2400" b="1" dirty="0" smtClean="0"/>
              <a:t> </a:t>
            </a:r>
          </a:p>
          <a:p>
            <a:endParaRPr lang="en-US" sz="2400" b="1" dirty="0"/>
          </a:p>
          <a:p>
            <a:r>
              <a:rPr lang="en-US" sz="2400" b="1" dirty="0" smtClean="0"/>
              <a:t>SCUDEM Gathering Friday, 7 – 8:30 PM Douglas Rm Hilton</a:t>
            </a:r>
          </a:p>
          <a:p>
            <a:r>
              <a:rPr lang="en-US" sz="2400" b="1" dirty="0" smtClean="0"/>
              <a:t>	         See page 248 JMM Program Book</a:t>
            </a:r>
            <a:endParaRPr lang="en-US" sz="2400" b="1" dirty="0"/>
          </a:p>
        </p:txBody>
      </p:sp>
    </p:spTree>
    <p:extLst>
      <p:ext uri="{BB962C8B-B14F-4D97-AF65-F5344CB8AC3E}">
        <p14:creationId xmlns:p14="http://schemas.microsoft.com/office/powerpoint/2010/main" val="2874627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365" y="1905000"/>
            <a:ext cx="8344336" cy="3970318"/>
          </a:xfrm>
          <a:prstGeom prst="rect">
            <a:avLst/>
          </a:prstGeom>
          <a:noFill/>
        </p:spPr>
        <p:txBody>
          <a:bodyPr wrap="none" rtlCol="0">
            <a:spAutoFit/>
          </a:bodyPr>
          <a:lstStyle/>
          <a:p>
            <a:r>
              <a:rPr lang="en-US" dirty="0" smtClean="0"/>
              <a:t>Background</a:t>
            </a:r>
          </a:p>
          <a:p>
            <a:endParaRPr lang="en-US" dirty="0"/>
          </a:p>
          <a:p>
            <a:r>
              <a:rPr lang="en-US" dirty="0" smtClean="0"/>
              <a:t>Using modeling in course work at every opportunity</a:t>
            </a:r>
          </a:p>
          <a:p>
            <a:r>
              <a:rPr lang="en-US" dirty="0"/>
              <a:t> </a:t>
            </a:r>
            <a:r>
              <a:rPr lang="en-US" dirty="0" smtClean="0"/>
              <a:t>      </a:t>
            </a:r>
            <a:r>
              <a:rPr lang="en-US" b="1" dirty="0" smtClean="0"/>
              <a:t>from abstract algebra </a:t>
            </a:r>
            <a:r>
              <a:rPr lang="en-US" dirty="0" smtClean="0"/>
              <a:t>– cryptology and campanology (bell changing),</a:t>
            </a:r>
          </a:p>
          <a:p>
            <a:r>
              <a:rPr lang="en-US" dirty="0"/>
              <a:t> </a:t>
            </a:r>
            <a:r>
              <a:rPr lang="en-US" dirty="0" smtClean="0"/>
              <a:t>      </a:t>
            </a:r>
            <a:r>
              <a:rPr lang="en-US" b="1" dirty="0" smtClean="0"/>
              <a:t>operations research </a:t>
            </a:r>
            <a:r>
              <a:rPr lang="en-US" dirty="0" smtClean="0"/>
              <a:t>– resource allocation,</a:t>
            </a:r>
          </a:p>
          <a:p>
            <a:r>
              <a:rPr lang="en-US" dirty="0"/>
              <a:t> </a:t>
            </a:r>
            <a:r>
              <a:rPr lang="en-US" dirty="0" smtClean="0"/>
              <a:t>      </a:t>
            </a:r>
            <a:r>
              <a:rPr lang="en-US" b="1" dirty="0" smtClean="0"/>
              <a:t>calculus</a:t>
            </a:r>
            <a:r>
              <a:rPr lang="en-US" dirty="0" smtClean="0"/>
              <a:t> – optimization and visualization,</a:t>
            </a:r>
          </a:p>
          <a:p>
            <a:r>
              <a:rPr lang="en-US" dirty="0"/>
              <a:t> </a:t>
            </a:r>
            <a:r>
              <a:rPr lang="en-US" dirty="0" smtClean="0"/>
              <a:t>      </a:t>
            </a:r>
            <a:r>
              <a:rPr lang="en-US" b="1" dirty="0" smtClean="0"/>
              <a:t>differential equations  </a:t>
            </a:r>
            <a:r>
              <a:rPr lang="en-US" dirty="0" smtClean="0"/>
              <a:t>- pharmacokinetic, motion, parameter estimation</a:t>
            </a:r>
          </a:p>
          <a:p>
            <a:endParaRPr lang="en-US" dirty="0" smtClean="0"/>
          </a:p>
          <a:p>
            <a:r>
              <a:rPr lang="en-US" dirty="0" smtClean="0"/>
              <a:t>Coaching COMAP MCM and ICM for years</a:t>
            </a:r>
          </a:p>
          <a:p>
            <a:endParaRPr lang="en-US" dirty="0"/>
          </a:p>
          <a:p>
            <a:r>
              <a:rPr lang="en-US" dirty="0" smtClean="0"/>
              <a:t>Founding SIMIODE (in retirement) in 2013</a:t>
            </a:r>
          </a:p>
          <a:p>
            <a:endParaRPr lang="en-US" dirty="0"/>
          </a:p>
          <a:p>
            <a:r>
              <a:rPr lang="en-US" dirty="0" smtClean="0"/>
              <a:t>Conversations with Chris </a:t>
            </a:r>
            <a:r>
              <a:rPr lang="en-US" dirty="0" err="1" smtClean="0"/>
              <a:t>Mccarthy</a:t>
            </a:r>
            <a:r>
              <a:rPr lang="en-US" dirty="0" smtClean="0"/>
              <a:t>, Borough of Manhattan Community College</a:t>
            </a:r>
          </a:p>
          <a:p>
            <a:r>
              <a:rPr lang="en-US" dirty="0" smtClean="0"/>
              <a:t>         Computer competitions. . . . . why not differential equation modeling competition</a:t>
            </a:r>
            <a:endParaRPr lang="en-US" dirty="0"/>
          </a:p>
        </p:txBody>
      </p:sp>
    </p:spTree>
    <p:extLst>
      <p:ext uri="{BB962C8B-B14F-4D97-AF65-F5344CB8AC3E}">
        <p14:creationId xmlns:p14="http://schemas.microsoft.com/office/powerpoint/2010/main" val="4151186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2362200"/>
            <a:ext cx="4095095" cy="369332"/>
          </a:xfrm>
          <a:prstGeom prst="rect">
            <a:avLst/>
          </a:prstGeom>
        </p:spPr>
        <p:txBody>
          <a:bodyPr wrap="none">
            <a:spAutoFit/>
          </a:bodyPr>
          <a:lstStyle/>
          <a:p>
            <a:r>
              <a:rPr lang="en-US" dirty="0" smtClean="0"/>
              <a:t>Coaching COMAP MCM and ICM for years</a:t>
            </a:r>
          </a:p>
        </p:txBody>
      </p:sp>
      <p:sp>
        <p:nvSpPr>
          <p:cNvPr id="3" name="TextBox 2"/>
          <p:cNvSpPr txBox="1"/>
          <p:nvPr/>
        </p:nvSpPr>
        <p:spPr>
          <a:xfrm>
            <a:off x="1066800" y="1981200"/>
            <a:ext cx="1771382" cy="369332"/>
          </a:xfrm>
          <a:prstGeom prst="rect">
            <a:avLst/>
          </a:prstGeom>
          <a:noFill/>
        </p:spPr>
        <p:txBody>
          <a:bodyPr wrap="none" rtlCol="0">
            <a:spAutoFit/>
          </a:bodyPr>
          <a:lstStyle/>
          <a:p>
            <a:r>
              <a:rPr lang="en-US" dirty="0" smtClean="0"/>
              <a:t>Strong motivator</a:t>
            </a:r>
            <a:endParaRPr lang="en-US" dirty="0"/>
          </a:p>
        </p:txBody>
      </p:sp>
      <p:sp>
        <p:nvSpPr>
          <p:cNvPr id="4" name="TextBox 3"/>
          <p:cNvSpPr txBox="1"/>
          <p:nvPr/>
        </p:nvSpPr>
        <p:spPr>
          <a:xfrm>
            <a:off x="609600" y="3143956"/>
            <a:ext cx="2586862" cy="646331"/>
          </a:xfrm>
          <a:prstGeom prst="rect">
            <a:avLst/>
          </a:prstGeom>
          <a:noFill/>
        </p:spPr>
        <p:txBody>
          <a:bodyPr wrap="none" rtlCol="0">
            <a:spAutoFit/>
          </a:bodyPr>
          <a:lstStyle/>
          <a:p>
            <a:r>
              <a:rPr lang="en-US" dirty="0" smtClean="0"/>
              <a:t>Students say, universally, </a:t>
            </a:r>
          </a:p>
          <a:p>
            <a:r>
              <a:rPr lang="en-US" dirty="0"/>
              <a:t>	</a:t>
            </a:r>
            <a:r>
              <a:rPr lang="en-US" sz="400" dirty="0" smtClean="0"/>
              <a:t>“It was the best undergrad math experience I ever had!”</a:t>
            </a:r>
            <a:endParaRPr lang="en-US" sz="400" dirty="0"/>
          </a:p>
        </p:txBody>
      </p:sp>
    </p:spTree>
    <p:extLst>
      <p:ext uri="{BB962C8B-B14F-4D97-AF65-F5344CB8AC3E}">
        <p14:creationId xmlns:p14="http://schemas.microsoft.com/office/powerpoint/2010/main" val="45585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2362200"/>
            <a:ext cx="4095095" cy="369332"/>
          </a:xfrm>
          <a:prstGeom prst="rect">
            <a:avLst/>
          </a:prstGeom>
        </p:spPr>
        <p:txBody>
          <a:bodyPr wrap="none">
            <a:spAutoFit/>
          </a:bodyPr>
          <a:lstStyle/>
          <a:p>
            <a:r>
              <a:rPr lang="en-US" dirty="0" smtClean="0"/>
              <a:t>Coaching COMAP MCM and ICM for years</a:t>
            </a:r>
          </a:p>
        </p:txBody>
      </p:sp>
      <p:sp>
        <p:nvSpPr>
          <p:cNvPr id="3" name="TextBox 2"/>
          <p:cNvSpPr txBox="1"/>
          <p:nvPr/>
        </p:nvSpPr>
        <p:spPr>
          <a:xfrm>
            <a:off x="1066800" y="1981200"/>
            <a:ext cx="1771382" cy="369332"/>
          </a:xfrm>
          <a:prstGeom prst="rect">
            <a:avLst/>
          </a:prstGeom>
          <a:noFill/>
        </p:spPr>
        <p:txBody>
          <a:bodyPr wrap="none" rtlCol="0">
            <a:spAutoFit/>
          </a:bodyPr>
          <a:lstStyle/>
          <a:p>
            <a:r>
              <a:rPr lang="en-US" dirty="0" smtClean="0"/>
              <a:t>Strong motivator</a:t>
            </a:r>
            <a:endParaRPr lang="en-US" dirty="0"/>
          </a:p>
        </p:txBody>
      </p:sp>
      <p:sp>
        <p:nvSpPr>
          <p:cNvPr id="4" name="TextBox 3"/>
          <p:cNvSpPr txBox="1"/>
          <p:nvPr/>
        </p:nvSpPr>
        <p:spPr>
          <a:xfrm>
            <a:off x="609600" y="3143956"/>
            <a:ext cx="8285923" cy="1015663"/>
          </a:xfrm>
          <a:prstGeom prst="rect">
            <a:avLst/>
          </a:prstGeom>
          <a:noFill/>
        </p:spPr>
        <p:txBody>
          <a:bodyPr wrap="none" rtlCol="0">
            <a:spAutoFit/>
          </a:bodyPr>
          <a:lstStyle/>
          <a:p>
            <a:r>
              <a:rPr lang="en-US" dirty="0" smtClean="0"/>
              <a:t>Students say, universally, </a:t>
            </a:r>
          </a:p>
          <a:p>
            <a:endParaRPr lang="en-US" dirty="0" smtClean="0"/>
          </a:p>
          <a:p>
            <a:r>
              <a:rPr lang="en-US" dirty="0"/>
              <a:t>	</a:t>
            </a:r>
            <a:r>
              <a:rPr lang="en-US" sz="2400" b="1" dirty="0" smtClean="0"/>
              <a:t>“It was the best undergrad math experience I ever had!”</a:t>
            </a:r>
            <a:endParaRPr lang="en-US" sz="2400" b="1" dirty="0"/>
          </a:p>
        </p:txBody>
      </p:sp>
    </p:spTree>
    <p:extLst>
      <p:ext uri="{BB962C8B-B14F-4D97-AF65-F5344CB8AC3E}">
        <p14:creationId xmlns:p14="http://schemas.microsoft.com/office/powerpoint/2010/main" val="388764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2362200"/>
            <a:ext cx="4095095" cy="369332"/>
          </a:xfrm>
          <a:prstGeom prst="rect">
            <a:avLst/>
          </a:prstGeom>
        </p:spPr>
        <p:txBody>
          <a:bodyPr wrap="none">
            <a:spAutoFit/>
          </a:bodyPr>
          <a:lstStyle/>
          <a:p>
            <a:r>
              <a:rPr lang="en-US" dirty="0" smtClean="0"/>
              <a:t>Coaching COMAP MCM and ICM for years</a:t>
            </a:r>
          </a:p>
        </p:txBody>
      </p:sp>
      <p:sp>
        <p:nvSpPr>
          <p:cNvPr id="3" name="TextBox 2"/>
          <p:cNvSpPr txBox="1"/>
          <p:nvPr/>
        </p:nvSpPr>
        <p:spPr>
          <a:xfrm>
            <a:off x="1066800" y="1981200"/>
            <a:ext cx="1771382" cy="369332"/>
          </a:xfrm>
          <a:prstGeom prst="rect">
            <a:avLst/>
          </a:prstGeom>
          <a:noFill/>
        </p:spPr>
        <p:txBody>
          <a:bodyPr wrap="none" rtlCol="0">
            <a:spAutoFit/>
          </a:bodyPr>
          <a:lstStyle/>
          <a:p>
            <a:r>
              <a:rPr lang="en-US" dirty="0" smtClean="0"/>
              <a:t>Strong motivator</a:t>
            </a:r>
            <a:endParaRPr lang="en-US" dirty="0"/>
          </a:p>
        </p:txBody>
      </p:sp>
      <p:sp>
        <p:nvSpPr>
          <p:cNvPr id="4" name="TextBox 3"/>
          <p:cNvSpPr txBox="1"/>
          <p:nvPr/>
        </p:nvSpPr>
        <p:spPr>
          <a:xfrm>
            <a:off x="609600" y="3143956"/>
            <a:ext cx="8285923" cy="1015663"/>
          </a:xfrm>
          <a:prstGeom prst="rect">
            <a:avLst/>
          </a:prstGeom>
          <a:noFill/>
        </p:spPr>
        <p:txBody>
          <a:bodyPr wrap="none" rtlCol="0">
            <a:spAutoFit/>
          </a:bodyPr>
          <a:lstStyle/>
          <a:p>
            <a:r>
              <a:rPr lang="en-US" dirty="0" smtClean="0"/>
              <a:t>Students say, universally, </a:t>
            </a:r>
          </a:p>
          <a:p>
            <a:endParaRPr lang="en-US" dirty="0" smtClean="0"/>
          </a:p>
          <a:p>
            <a:r>
              <a:rPr lang="en-US" dirty="0"/>
              <a:t>	</a:t>
            </a:r>
            <a:r>
              <a:rPr lang="en-US" sz="2400" b="1" dirty="0" smtClean="0"/>
              <a:t>“It was the best undergrad math experience I ever had!”</a:t>
            </a:r>
            <a:endParaRPr lang="en-US" sz="2400" b="1" dirty="0"/>
          </a:p>
        </p:txBody>
      </p:sp>
      <p:sp>
        <p:nvSpPr>
          <p:cNvPr id="5" name="TextBox 4"/>
          <p:cNvSpPr txBox="1"/>
          <p:nvPr/>
        </p:nvSpPr>
        <p:spPr>
          <a:xfrm>
            <a:off x="7010400" y="4572000"/>
            <a:ext cx="1897314" cy="923330"/>
          </a:xfrm>
          <a:prstGeom prst="rect">
            <a:avLst/>
          </a:prstGeom>
          <a:noFill/>
        </p:spPr>
        <p:txBody>
          <a:bodyPr wrap="none" rtlCol="0">
            <a:spAutoFit/>
          </a:bodyPr>
          <a:lstStyle/>
          <a:p>
            <a:r>
              <a:rPr lang="en-US" b="1" dirty="0" smtClean="0"/>
              <a:t>Aside: What does</a:t>
            </a:r>
          </a:p>
          <a:p>
            <a:r>
              <a:rPr lang="en-US" b="1" dirty="0" smtClean="0"/>
              <a:t>this say about our</a:t>
            </a:r>
          </a:p>
          <a:p>
            <a:r>
              <a:rPr lang="en-US" b="1" dirty="0" smtClean="0"/>
              <a:t>course offerings?</a:t>
            </a:r>
            <a:endParaRPr lang="en-US" b="1" dirty="0"/>
          </a:p>
        </p:txBody>
      </p:sp>
    </p:spTree>
    <p:extLst>
      <p:ext uri="{BB962C8B-B14F-4D97-AF65-F5344CB8AC3E}">
        <p14:creationId xmlns:p14="http://schemas.microsoft.com/office/powerpoint/2010/main" val="70737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2362200"/>
            <a:ext cx="4095095" cy="369332"/>
          </a:xfrm>
          <a:prstGeom prst="rect">
            <a:avLst/>
          </a:prstGeom>
        </p:spPr>
        <p:txBody>
          <a:bodyPr wrap="none">
            <a:spAutoFit/>
          </a:bodyPr>
          <a:lstStyle/>
          <a:p>
            <a:r>
              <a:rPr lang="en-US" dirty="0" smtClean="0"/>
              <a:t>Coaching COMAP MCM and ICM for years</a:t>
            </a:r>
          </a:p>
        </p:txBody>
      </p:sp>
      <p:sp>
        <p:nvSpPr>
          <p:cNvPr id="3" name="TextBox 2"/>
          <p:cNvSpPr txBox="1"/>
          <p:nvPr/>
        </p:nvSpPr>
        <p:spPr>
          <a:xfrm>
            <a:off x="1066800" y="1981200"/>
            <a:ext cx="1771382" cy="369332"/>
          </a:xfrm>
          <a:prstGeom prst="rect">
            <a:avLst/>
          </a:prstGeom>
          <a:noFill/>
        </p:spPr>
        <p:txBody>
          <a:bodyPr wrap="none" rtlCol="0">
            <a:spAutoFit/>
          </a:bodyPr>
          <a:lstStyle/>
          <a:p>
            <a:r>
              <a:rPr lang="en-US" dirty="0" smtClean="0"/>
              <a:t>Strong motivator</a:t>
            </a:r>
            <a:endParaRPr lang="en-US" dirty="0"/>
          </a:p>
        </p:txBody>
      </p:sp>
      <p:sp>
        <p:nvSpPr>
          <p:cNvPr id="4" name="TextBox 3"/>
          <p:cNvSpPr txBox="1"/>
          <p:nvPr/>
        </p:nvSpPr>
        <p:spPr>
          <a:xfrm>
            <a:off x="609600" y="3143956"/>
            <a:ext cx="8285923" cy="1015663"/>
          </a:xfrm>
          <a:prstGeom prst="rect">
            <a:avLst/>
          </a:prstGeom>
          <a:noFill/>
        </p:spPr>
        <p:txBody>
          <a:bodyPr wrap="none" rtlCol="0">
            <a:spAutoFit/>
          </a:bodyPr>
          <a:lstStyle/>
          <a:p>
            <a:r>
              <a:rPr lang="en-US" dirty="0" smtClean="0"/>
              <a:t>Students say, universally, </a:t>
            </a:r>
          </a:p>
          <a:p>
            <a:endParaRPr lang="en-US" dirty="0" smtClean="0"/>
          </a:p>
          <a:p>
            <a:r>
              <a:rPr lang="en-US" dirty="0"/>
              <a:t>	</a:t>
            </a:r>
            <a:r>
              <a:rPr lang="en-US" sz="2400" b="1" dirty="0" smtClean="0"/>
              <a:t>“It was the best undergrad math experience I ever had!”</a:t>
            </a:r>
            <a:endParaRPr lang="en-US" sz="2400" b="1" dirty="0"/>
          </a:p>
        </p:txBody>
      </p:sp>
      <p:sp>
        <p:nvSpPr>
          <p:cNvPr id="5" name="TextBox 4"/>
          <p:cNvSpPr txBox="1"/>
          <p:nvPr/>
        </p:nvSpPr>
        <p:spPr>
          <a:xfrm>
            <a:off x="609600" y="4495800"/>
            <a:ext cx="8262720" cy="1077218"/>
          </a:xfrm>
          <a:prstGeom prst="rect">
            <a:avLst/>
          </a:prstGeom>
          <a:noFill/>
        </p:spPr>
        <p:txBody>
          <a:bodyPr wrap="square" rtlCol="0">
            <a:spAutoFit/>
          </a:bodyPr>
          <a:lstStyle/>
          <a:p>
            <a:pPr algn="ctr"/>
            <a:r>
              <a:rPr lang="en-US" sz="3200" b="1" dirty="0" smtClean="0"/>
              <a:t>FRONT AND CENTER: </a:t>
            </a:r>
          </a:p>
          <a:p>
            <a:pPr algn="ctr"/>
            <a:r>
              <a:rPr lang="en-US" sz="3200" b="1" dirty="0" smtClean="0"/>
              <a:t>What does this say about our course offerings?</a:t>
            </a:r>
            <a:endParaRPr lang="en-US" sz="3200" b="1" dirty="0"/>
          </a:p>
        </p:txBody>
      </p:sp>
    </p:spTree>
    <p:extLst>
      <p:ext uri="{BB962C8B-B14F-4D97-AF65-F5344CB8AC3E}">
        <p14:creationId xmlns:p14="http://schemas.microsoft.com/office/powerpoint/2010/main" val="1931126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4600" y="2057400"/>
            <a:ext cx="886781" cy="461665"/>
          </a:xfrm>
          <a:prstGeom prst="rect">
            <a:avLst/>
          </a:prstGeom>
          <a:noFill/>
        </p:spPr>
        <p:txBody>
          <a:bodyPr wrap="none" rtlCol="0">
            <a:spAutoFit/>
          </a:bodyPr>
          <a:lstStyle/>
          <a:p>
            <a:r>
              <a:rPr lang="en-US" sz="2400" b="1" dirty="0" smtClean="0"/>
              <a:t>MCM</a:t>
            </a:r>
            <a:endParaRPr lang="en-US" sz="2400" b="1" dirty="0"/>
          </a:p>
        </p:txBody>
      </p:sp>
      <p:sp>
        <p:nvSpPr>
          <p:cNvPr id="3" name="TextBox 2"/>
          <p:cNvSpPr txBox="1"/>
          <p:nvPr/>
        </p:nvSpPr>
        <p:spPr>
          <a:xfrm>
            <a:off x="2819400" y="3124200"/>
            <a:ext cx="1081643" cy="369332"/>
          </a:xfrm>
          <a:prstGeom prst="rect">
            <a:avLst/>
          </a:prstGeom>
          <a:noFill/>
        </p:spPr>
        <p:txBody>
          <a:bodyPr wrap="none" rtlCol="0">
            <a:spAutoFit/>
          </a:bodyPr>
          <a:lstStyle/>
          <a:p>
            <a:r>
              <a:rPr lang="en-US" b="1" dirty="0" err="1" smtClean="0"/>
              <a:t>Mccarthy</a:t>
            </a:r>
            <a:endParaRPr lang="en-US" b="1" dirty="0"/>
          </a:p>
        </p:txBody>
      </p:sp>
      <p:sp>
        <p:nvSpPr>
          <p:cNvPr id="6" name="TextBox 5"/>
          <p:cNvSpPr txBox="1"/>
          <p:nvPr/>
        </p:nvSpPr>
        <p:spPr>
          <a:xfrm>
            <a:off x="5410200" y="2895600"/>
            <a:ext cx="1031051" cy="369332"/>
          </a:xfrm>
          <a:prstGeom prst="rect">
            <a:avLst/>
          </a:prstGeom>
          <a:noFill/>
        </p:spPr>
        <p:txBody>
          <a:bodyPr wrap="none" rtlCol="0">
            <a:spAutoFit/>
          </a:bodyPr>
          <a:lstStyle/>
          <a:p>
            <a:r>
              <a:rPr lang="en-US" b="1" dirty="0" smtClean="0"/>
              <a:t>SIMIODE</a:t>
            </a:r>
            <a:endParaRPr lang="en-US" b="1" dirty="0"/>
          </a:p>
        </p:txBody>
      </p:sp>
      <p:sp>
        <p:nvSpPr>
          <p:cNvPr id="7" name="TextBox 6"/>
          <p:cNvSpPr txBox="1"/>
          <p:nvPr/>
        </p:nvSpPr>
        <p:spPr>
          <a:xfrm>
            <a:off x="3733800" y="2373868"/>
            <a:ext cx="1800878" cy="369332"/>
          </a:xfrm>
          <a:prstGeom prst="rect">
            <a:avLst/>
          </a:prstGeom>
          <a:noFill/>
        </p:spPr>
        <p:txBody>
          <a:bodyPr wrap="none" rtlCol="0">
            <a:spAutoFit/>
          </a:bodyPr>
          <a:lstStyle/>
          <a:p>
            <a:r>
              <a:rPr lang="en-US" b="1" dirty="0" smtClean="0"/>
              <a:t>Course Modeling</a:t>
            </a:r>
            <a:endParaRPr lang="en-US" b="1" dirty="0"/>
          </a:p>
        </p:txBody>
      </p:sp>
      <p:sp>
        <p:nvSpPr>
          <p:cNvPr id="4" name="Down Arrow 3"/>
          <p:cNvSpPr/>
          <p:nvPr/>
        </p:nvSpPr>
        <p:spPr>
          <a:xfrm>
            <a:off x="4177039" y="3429000"/>
            <a:ext cx="914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539" y="5314244"/>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5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iod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444089" cy="67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4600" y="2057400"/>
            <a:ext cx="886781" cy="461665"/>
          </a:xfrm>
          <a:prstGeom prst="rect">
            <a:avLst/>
          </a:prstGeom>
          <a:noFill/>
        </p:spPr>
        <p:txBody>
          <a:bodyPr wrap="none" rtlCol="0">
            <a:spAutoFit/>
          </a:bodyPr>
          <a:lstStyle/>
          <a:p>
            <a:r>
              <a:rPr lang="en-US" sz="2400" b="1" dirty="0" smtClean="0"/>
              <a:t>MCM</a:t>
            </a:r>
            <a:endParaRPr lang="en-US" sz="2400" b="1" dirty="0"/>
          </a:p>
        </p:txBody>
      </p:sp>
      <p:sp>
        <p:nvSpPr>
          <p:cNvPr id="3" name="TextBox 2"/>
          <p:cNvSpPr txBox="1"/>
          <p:nvPr/>
        </p:nvSpPr>
        <p:spPr>
          <a:xfrm>
            <a:off x="2819400" y="3124200"/>
            <a:ext cx="1081643" cy="369332"/>
          </a:xfrm>
          <a:prstGeom prst="rect">
            <a:avLst/>
          </a:prstGeom>
          <a:noFill/>
        </p:spPr>
        <p:txBody>
          <a:bodyPr wrap="none" rtlCol="0">
            <a:spAutoFit/>
          </a:bodyPr>
          <a:lstStyle/>
          <a:p>
            <a:r>
              <a:rPr lang="en-US" b="1" dirty="0" err="1" smtClean="0"/>
              <a:t>Mccarthy</a:t>
            </a:r>
            <a:endParaRPr lang="en-US" b="1" dirty="0"/>
          </a:p>
        </p:txBody>
      </p:sp>
      <p:sp>
        <p:nvSpPr>
          <p:cNvPr id="6" name="TextBox 5"/>
          <p:cNvSpPr txBox="1"/>
          <p:nvPr/>
        </p:nvSpPr>
        <p:spPr>
          <a:xfrm>
            <a:off x="5410200" y="2895600"/>
            <a:ext cx="1031051" cy="369332"/>
          </a:xfrm>
          <a:prstGeom prst="rect">
            <a:avLst/>
          </a:prstGeom>
          <a:noFill/>
        </p:spPr>
        <p:txBody>
          <a:bodyPr wrap="none" rtlCol="0">
            <a:spAutoFit/>
          </a:bodyPr>
          <a:lstStyle/>
          <a:p>
            <a:r>
              <a:rPr lang="en-US" b="1" dirty="0" smtClean="0"/>
              <a:t>SIMIODE</a:t>
            </a:r>
            <a:endParaRPr lang="en-US" b="1" dirty="0"/>
          </a:p>
        </p:txBody>
      </p:sp>
      <p:sp>
        <p:nvSpPr>
          <p:cNvPr id="7" name="TextBox 6"/>
          <p:cNvSpPr txBox="1"/>
          <p:nvPr/>
        </p:nvSpPr>
        <p:spPr>
          <a:xfrm>
            <a:off x="3733800" y="2373868"/>
            <a:ext cx="1800878" cy="369332"/>
          </a:xfrm>
          <a:prstGeom prst="rect">
            <a:avLst/>
          </a:prstGeom>
          <a:noFill/>
        </p:spPr>
        <p:txBody>
          <a:bodyPr wrap="none" rtlCol="0">
            <a:spAutoFit/>
          </a:bodyPr>
          <a:lstStyle/>
          <a:p>
            <a:r>
              <a:rPr lang="en-US" b="1" dirty="0" smtClean="0"/>
              <a:t>Course Modeling</a:t>
            </a:r>
            <a:endParaRPr lang="en-US" b="1" dirty="0"/>
          </a:p>
        </p:txBody>
      </p:sp>
      <p:sp>
        <p:nvSpPr>
          <p:cNvPr id="4" name="Down Arrow 3"/>
          <p:cNvSpPr/>
          <p:nvPr/>
        </p:nvSpPr>
        <p:spPr>
          <a:xfrm>
            <a:off x="4177039" y="3429000"/>
            <a:ext cx="914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539" y="5331177"/>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SIMIODE\Images\scudem-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33" y="14529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5715000"/>
            <a:ext cx="1297150" cy="369332"/>
          </a:xfrm>
          <a:prstGeom prst="rect">
            <a:avLst/>
          </a:prstGeom>
          <a:noFill/>
        </p:spPr>
        <p:txBody>
          <a:bodyPr wrap="none" rtlCol="0">
            <a:spAutoFit/>
          </a:bodyPr>
          <a:lstStyle/>
          <a:p>
            <a:r>
              <a:rPr lang="en-US" b="1" dirty="0" smtClean="0"/>
              <a:t>Spring 2017</a:t>
            </a:r>
            <a:endParaRPr lang="en-US" b="1" dirty="0"/>
          </a:p>
        </p:txBody>
      </p:sp>
    </p:spTree>
    <p:extLst>
      <p:ext uri="{BB962C8B-B14F-4D97-AF65-F5344CB8AC3E}">
        <p14:creationId xmlns:p14="http://schemas.microsoft.com/office/powerpoint/2010/main" val="2144698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955</Words>
  <Application>Microsoft Office PowerPoint</Application>
  <PresentationFormat>On-screen Show (4:3)</PresentationFormat>
  <Paragraphs>163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45</cp:revision>
  <dcterms:created xsi:type="dcterms:W3CDTF">2019-01-01T14:24:35Z</dcterms:created>
  <dcterms:modified xsi:type="dcterms:W3CDTF">2019-01-17T01:15:29Z</dcterms:modified>
</cp:coreProperties>
</file>