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83" r:id="rId4"/>
    <p:sldId id="404" r:id="rId5"/>
    <p:sldId id="292" r:id="rId6"/>
    <p:sldId id="402" r:id="rId7"/>
    <p:sldId id="258" r:id="rId8"/>
    <p:sldId id="259" r:id="rId9"/>
    <p:sldId id="260" r:id="rId10"/>
    <p:sldId id="261" r:id="rId11"/>
    <p:sldId id="262" r:id="rId12"/>
    <p:sldId id="263" r:id="rId13"/>
    <p:sldId id="269" r:id="rId14"/>
    <p:sldId id="290" r:id="rId15"/>
    <p:sldId id="291" r:id="rId16"/>
    <p:sldId id="280" r:id="rId17"/>
    <p:sldId id="281" r:id="rId18"/>
    <p:sldId id="282" r:id="rId19"/>
    <p:sldId id="283" r:id="rId20"/>
    <p:sldId id="284" r:id="rId21"/>
    <p:sldId id="285" r:id="rId22"/>
    <p:sldId id="286" r:id="rId23"/>
    <p:sldId id="287" r:id="rId24"/>
    <p:sldId id="288" r:id="rId25"/>
    <p:sldId id="265" r:id="rId26"/>
    <p:sldId id="266" r:id="rId27"/>
    <p:sldId id="267" r:id="rId28"/>
    <p:sldId id="268" r:id="rId29"/>
    <p:sldId id="294" r:id="rId30"/>
    <p:sldId id="295" r:id="rId31"/>
    <p:sldId id="296" r:id="rId32"/>
    <p:sldId id="297" r:id="rId33"/>
    <p:sldId id="299" r:id="rId34"/>
    <p:sldId id="300" r:id="rId35"/>
    <p:sldId id="303" r:id="rId36"/>
    <p:sldId id="304" r:id="rId37"/>
    <p:sldId id="305" r:id="rId38"/>
    <p:sldId id="306" r:id="rId39"/>
    <p:sldId id="309" r:id="rId40"/>
    <p:sldId id="310" r:id="rId41"/>
    <p:sldId id="311" r:id="rId42"/>
    <p:sldId id="343" r:id="rId43"/>
    <p:sldId id="356" r:id="rId44"/>
    <p:sldId id="357" r:id="rId45"/>
    <p:sldId id="358" r:id="rId46"/>
    <p:sldId id="365" r:id="rId47"/>
    <p:sldId id="366" r:id="rId48"/>
    <p:sldId id="367" r:id="rId49"/>
    <p:sldId id="368" r:id="rId50"/>
    <p:sldId id="369" r:id="rId51"/>
    <p:sldId id="370" r:id="rId52"/>
    <p:sldId id="371" r:id="rId53"/>
    <p:sldId id="372" r:id="rId54"/>
    <p:sldId id="397" r:id="rId55"/>
    <p:sldId id="398" r:id="rId56"/>
    <p:sldId id="378" r:id="rId57"/>
    <p:sldId id="379" r:id="rId58"/>
    <p:sldId id="405" r:id="rId59"/>
    <p:sldId id="377"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634"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161602885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423538915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267240956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333214171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167950187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409057098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331985647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316835693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206296697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62142895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28846-0D76-4717-842C-BB30EB77D56C}" type="datetimeFigureOut">
              <a:rPr lang="en-US" smtClean="0"/>
              <a:t>4/16/2015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1EE993-97CE-4519-BD21-8FB97ACB7CBC}" type="slidenum">
              <a:rPr lang="en-US" smtClean="0"/>
              <a:t>‹#›</a:t>
            </a:fld>
            <a:endParaRPr lang="en-US" dirty="0"/>
          </a:p>
        </p:txBody>
      </p:sp>
    </p:spTree>
    <p:extLst>
      <p:ext uri="{BB962C8B-B14F-4D97-AF65-F5344CB8AC3E}">
        <p14:creationId xmlns:p14="http://schemas.microsoft.com/office/powerpoint/2010/main" val="56391916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28846-0D76-4717-842C-BB30EB77D56C}" type="datetimeFigureOut">
              <a:rPr lang="en-US" smtClean="0"/>
              <a:t>4/16/2015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EE993-97CE-4519-BD21-8FB97ACB7CBC}" type="slidenum">
              <a:rPr lang="en-US" smtClean="0"/>
              <a:t>‹#›</a:t>
            </a:fld>
            <a:endParaRPr lang="en-US" dirty="0"/>
          </a:p>
        </p:txBody>
      </p:sp>
    </p:spTree>
    <p:extLst>
      <p:ext uri="{BB962C8B-B14F-4D97-AF65-F5344CB8AC3E}">
        <p14:creationId xmlns:p14="http://schemas.microsoft.com/office/powerpoint/2010/main" val="3536986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imiode.org/" TargetMode="External"/><Relationship Id="rId2" Type="http://schemas.openxmlformats.org/officeDocument/2006/relationships/hyperlink" Target="mailto:BrianWinkel@simiode.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imiode.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simiode.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youtube.com/watch?v=CZvTGLzJI_A" TargetMode="Externa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230.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simiode.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simiode.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7162800" cy="6186309"/>
          </a:xfrm>
          <a:prstGeom prst="rect">
            <a:avLst/>
          </a:prstGeom>
        </p:spPr>
        <p:txBody>
          <a:bodyPr wrap="square">
            <a:spAutoFit/>
          </a:bodyPr>
          <a:lstStyle/>
          <a:p>
            <a:pPr algn="ctr"/>
            <a:r>
              <a:rPr lang="en-US" sz="2800" b="1" dirty="0" smtClean="0"/>
              <a:t>For the 10</a:t>
            </a:r>
            <a:r>
              <a:rPr lang="en-US" sz="2800" b="1" baseline="30000" dirty="0" smtClean="0"/>
              <a:t>th</a:t>
            </a:r>
            <a:r>
              <a:rPr lang="en-US" sz="2800" b="1" dirty="0" smtClean="0"/>
              <a:t> Annual </a:t>
            </a:r>
            <a:r>
              <a:rPr lang="en-US" sz="2800" b="1" dirty="0" err="1" smtClean="0"/>
              <a:t>Spuyten</a:t>
            </a:r>
            <a:r>
              <a:rPr lang="en-US" sz="2800" b="1" dirty="0" smtClean="0"/>
              <a:t> Duyvil Undergraduate </a:t>
            </a:r>
            <a:r>
              <a:rPr lang="en-US" sz="2800" b="1" dirty="0" smtClean="0"/>
              <a:t>Mathematics Conference, Manhattan College</a:t>
            </a:r>
          </a:p>
          <a:p>
            <a:pPr algn="ctr"/>
            <a:endParaRPr lang="en-US" sz="2800" b="1" dirty="0"/>
          </a:p>
          <a:p>
            <a:pPr algn="ctr"/>
            <a:r>
              <a:rPr lang="en-US" sz="2800" b="1" dirty="0" smtClean="0"/>
              <a:t>Modeling </a:t>
            </a:r>
            <a:r>
              <a:rPr lang="en-US" sz="2800" b="1" dirty="0"/>
              <a:t>First Teaching of Differential </a:t>
            </a:r>
            <a:r>
              <a:rPr lang="en-US" sz="2800" b="1" dirty="0" smtClean="0"/>
              <a:t>Equations – SIMIODE</a:t>
            </a:r>
          </a:p>
          <a:p>
            <a:pPr algn="ctr"/>
            <a:endParaRPr lang="en-US" sz="2800" b="1" dirty="0" smtClean="0"/>
          </a:p>
          <a:p>
            <a:pPr algn="ctr"/>
            <a:r>
              <a:rPr lang="en-US" sz="2800" b="1" dirty="0" smtClean="0"/>
              <a:t>0930, 16 </a:t>
            </a:r>
            <a:r>
              <a:rPr lang="en-US" sz="2800" b="1" dirty="0" smtClean="0"/>
              <a:t>April 2015 </a:t>
            </a:r>
            <a:r>
              <a:rPr lang="en-US" sz="2800" b="1" dirty="0" err="1" smtClean="0"/>
              <a:t>Miguell</a:t>
            </a:r>
            <a:r>
              <a:rPr lang="en-US" sz="2800" b="1" dirty="0" smtClean="0"/>
              <a:t> Hall 207</a:t>
            </a:r>
            <a:endParaRPr lang="en-US" sz="2800" b="1" dirty="0" smtClean="0"/>
          </a:p>
          <a:p>
            <a:pPr algn="ctr"/>
            <a:endParaRPr lang="en-US" sz="2800" b="1" dirty="0" smtClean="0"/>
          </a:p>
          <a:p>
            <a:pPr algn="ctr"/>
            <a:r>
              <a:rPr lang="en-US" b="1" dirty="0" smtClean="0"/>
              <a:t>Brian </a:t>
            </a:r>
            <a:r>
              <a:rPr lang="en-US" b="1" dirty="0" smtClean="0"/>
              <a:t>Winkel, PROF Emeritus, </a:t>
            </a:r>
          </a:p>
          <a:p>
            <a:pPr algn="ctr"/>
            <a:r>
              <a:rPr lang="en-US" b="1" dirty="0" smtClean="0"/>
              <a:t>Mathematical Sciences,</a:t>
            </a:r>
          </a:p>
          <a:p>
            <a:pPr algn="ctr"/>
            <a:r>
              <a:rPr lang="en-US" b="1" dirty="0" smtClean="0"/>
              <a:t>United States Military Academy</a:t>
            </a:r>
          </a:p>
          <a:p>
            <a:pPr algn="ctr"/>
            <a:r>
              <a:rPr lang="en-US" b="1" dirty="0" smtClean="0"/>
              <a:t>West Point NY 10996 USA</a:t>
            </a:r>
          </a:p>
          <a:p>
            <a:pPr algn="ctr"/>
            <a:r>
              <a:rPr lang="en-US" b="1" dirty="0" smtClean="0">
                <a:hlinkClick r:id="rId2"/>
              </a:rPr>
              <a:t>BrianWinkel@simiode.org</a:t>
            </a:r>
            <a:r>
              <a:rPr lang="en-US" b="1" dirty="0" smtClean="0"/>
              <a:t> </a:t>
            </a:r>
          </a:p>
          <a:p>
            <a:pPr algn="ctr"/>
            <a:r>
              <a:rPr lang="en-US" b="1" dirty="0" smtClean="0"/>
              <a:t>Director SIMIODE</a:t>
            </a:r>
          </a:p>
          <a:p>
            <a:pPr algn="ctr"/>
            <a:r>
              <a:rPr lang="en-US" b="1" dirty="0" smtClean="0">
                <a:hlinkClick r:id="rId3"/>
              </a:rPr>
              <a:t>www.simiode.org</a:t>
            </a:r>
            <a:r>
              <a:rPr lang="en-US" b="1" dirty="0" smtClean="0"/>
              <a:t> </a:t>
            </a:r>
          </a:p>
          <a:p>
            <a:endParaRPr lang="en-US" dirty="0"/>
          </a:p>
        </p:txBody>
      </p:sp>
    </p:spTree>
    <p:extLst>
      <p:ext uri="{BB962C8B-B14F-4D97-AF65-F5344CB8AC3E}">
        <p14:creationId xmlns:p14="http://schemas.microsoft.com/office/powerpoint/2010/main" val="179440932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AppData\Local\Temp\scl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975" y="304799"/>
            <a:ext cx="7693025" cy="535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3286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ian\AppData\Local\Temp\scl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089743" cy="541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7342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65"/>
            <a:ext cx="8915400" cy="481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364266"/>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7145216" cy="830997"/>
          </a:xfrm>
          <a:prstGeom prst="rect">
            <a:avLst/>
          </a:prstGeom>
          <a:noFill/>
        </p:spPr>
        <p:txBody>
          <a:bodyPr wrap="square" rtlCol="0">
            <a:spAutoFit/>
          </a:bodyPr>
          <a:lstStyle/>
          <a:p>
            <a:pPr algn="ctr"/>
            <a:r>
              <a:rPr lang="en-US" sz="2400" b="1" dirty="0" smtClean="0"/>
              <a:t>Tuned Mass Dampers </a:t>
            </a:r>
          </a:p>
          <a:p>
            <a:pPr algn="ctr"/>
            <a:r>
              <a:rPr lang="en-US" sz="2400" b="1" dirty="0" smtClean="0"/>
              <a:t>Introduced in MA364 Engineering Mathematics  </a:t>
            </a:r>
            <a:endParaRPr lang="en-US" sz="2400" b="1" dirty="0"/>
          </a:p>
        </p:txBody>
      </p:sp>
      <p:sp>
        <p:nvSpPr>
          <p:cNvPr id="3" name="TextBox 2"/>
          <p:cNvSpPr txBox="1"/>
          <p:nvPr/>
        </p:nvSpPr>
        <p:spPr>
          <a:xfrm>
            <a:off x="1890765" y="6085820"/>
            <a:ext cx="7163308" cy="523220"/>
          </a:xfrm>
          <a:prstGeom prst="rect">
            <a:avLst/>
          </a:prstGeom>
          <a:noFill/>
        </p:spPr>
        <p:txBody>
          <a:bodyPr wrap="none" rtlCol="0">
            <a:spAutoFit/>
          </a:bodyPr>
          <a:lstStyle/>
          <a:p>
            <a:r>
              <a:rPr lang="en-US" sz="1400" dirty="0" smtClean="0"/>
              <a:t>Winkel, B. J. and </a:t>
            </a:r>
            <a:r>
              <a:rPr lang="en-US" sz="1400" b="1" dirty="0" smtClean="0">
                <a:solidFill>
                  <a:srgbClr val="FF0000"/>
                </a:solidFill>
              </a:rPr>
              <a:t>K. Landry. </a:t>
            </a:r>
            <a:r>
              <a:rPr lang="en-US" sz="1400" dirty="0" smtClean="0"/>
              <a:t>2008. Peak Frequency Responses and Tuned Mass Dampers--Exciting</a:t>
            </a:r>
          </a:p>
          <a:p>
            <a:r>
              <a:rPr lang="en-US" sz="1400" dirty="0" smtClean="0"/>
              <a:t>Applications of Systems of Differential Equations. </a:t>
            </a:r>
            <a:r>
              <a:rPr lang="en-US" sz="1400" i="1" dirty="0" smtClean="0"/>
              <a:t>The UMAP Journal</a:t>
            </a:r>
            <a:r>
              <a:rPr lang="en-US" sz="1400" dirty="0" smtClean="0"/>
              <a:t>. 29(1): 15-30.</a:t>
            </a:r>
            <a:endParaRPr lang="en-US" sz="1400" dirty="0"/>
          </a:p>
        </p:txBody>
      </p:sp>
      <p:sp>
        <p:nvSpPr>
          <p:cNvPr id="4" name="TextBox 3"/>
          <p:cNvSpPr txBox="1"/>
          <p:nvPr/>
        </p:nvSpPr>
        <p:spPr>
          <a:xfrm>
            <a:off x="304801" y="1207870"/>
            <a:ext cx="8534400" cy="4524315"/>
          </a:xfrm>
          <a:prstGeom prst="rect">
            <a:avLst/>
          </a:prstGeom>
          <a:noFill/>
        </p:spPr>
        <p:txBody>
          <a:bodyPr wrap="square" rtlCol="0">
            <a:spAutoFit/>
          </a:bodyPr>
          <a:lstStyle/>
          <a:p>
            <a:r>
              <a:rPr lang="en-US" dirty="0"/>
              <a:t>A Tuned Mass Damper (TMD) is a passive mechanical counterweight for a structure consisting of </a:t>
            </a:r>
            <a:r>
              <a:rPr lang="en-US" dirty="0" smtClean="0"/>
              <a:t>a moving </a:t>
            </a:r>
            <a:r>
              <a:rPr lang="en-US" dirty="0"/>
              <a:t>mass (roughly 1–2% of the structure’s mass) which is usually placed in the upper portion of </a:t>
            </a:r>
            <a:r>
              <a:rPr lang="en-US" dirty="0" smtClean="0"/>
              <a:t>the structure</a:t>
            </a:r>
            <a:r>
              <a:rPr lang="en-US" dirty="0"/>
              <a:t>. The purpose of the TMD is to reduce the effects of motion caused by wind or earthquake</a:t>
            </a:r>
            <a:r>
              <a:rPr lang="en-US" dirty="0" smtClean="0"/>
              <a:t>.</a:t>
            </a:r>
          </a:p>
          <a:p>
            <a:endParaRPr lang="en-US" dirty="0"/>
          </a:p>
          <a:p>
            <a:r>
              <a:rPr lang="en-US" dirty="0" smtClean="0"/>
              <a:t>The </a:t>
            </a:r>
            <a:r>
              <a:rPr lang="en-US" dirty="0"/>
              <a:t>first uses of TMDs in the United States for large structures was in the John </a:t>
            </a:r>
            <a:r>
              <a:rPr lang="en-US" dirty="0" smtClean="0"/>
              <a:t>Hancock Building in </a:t>
            </a:r>
            <a:r>
              <a:rPr lang="en-US" dirty="0"/>
              <a:t>Boston in 1977 and City Corp Center </a:t>
            </a:r>
            <a:r>
              <a:rPr lang="en-US" dirty="0" smtClean="0"/>
              <a:t>in </a:t>
            </a:r>
            <a:r>
              <a:rPr lang="en-US" dirty="0"/>
              <a:t>New York in 1978</a:t>
            </a:r>
            <a:r>
              <a:rPr lang="en-US" dirty="0" smtClean="0"/>
              <a:t>.</a:t>
            </a:r>
          </a:p>
          <a:p>
            <a:endParaRPr lang="en-US" dirty="0"/>
          </a:p>
          <a:p>
            <a:r>
              <a:rPr lang="en-US" dirty="0" smtClean="0"/>
              <a:t>TMD’s are used in many, many structures and devices, including buildings and bridges, electric razors, rotating tools, surgery table platforms, etc.</a:t>
            </a:r>
          </a:p>
          <a:p>
            <a:endParaRPr lang="en-US" dirty="0"/>
          </a:p>
          <a:p>
            <a:r>
              <a:rPr lang="en-US" dirty="0" smtClean="0"/>
              <a:t>So what is a TMD?  Well it is just a system of two second order differential equations</a:t>
            </a:r>
          </a:p>
          <a:p>
            <a:r>
              <a:rPr lang="en-US" dirty="0" smtClean="0"/>
              <a:t>And a physical device to implement the results.</a:t>
            </a:r>
          </a:p>
          <a:p>
            <a:endParaRPr lang="en-US" dirty="0"/>
          </a:p>
          <a:p>
            <a:r>
              <a:rPr lang="en-US" dirty="0" smtClean="0"/>
              <a:t>TMD’s can be in the form of sliding slabs (HUGE) of concrete and steel, sloshing tanks of water, pendula, and more.</a:t>
            </a:r>
            <a:endParaRPr lang="en-US" dirty="0"/>
          </a:p>
        </p:txBody>
      </p:sp>
    </p:spTree>
    <p:extLst>
      <p:ext uri="{BB962C8B-B14F-4D97-AF65-F5344CB8AC3E}">
        <p14:creationId xmlns:p14="http://schemas.microsoft.com/office/powerpoint/2010/main" val="24051127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Documents\BJWHome\SIMIODE-DifferentialEquationsProject\Talks\2013May16-CityTech-DEClass-SheilaMiller\DifferentialEquationsClass\250px-Taipei_101_Tuned_Mass_Damp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762000"/>
            <a:ext cx="428397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rian\Documents\BJWHome\SIMIODE-DifferentialEquationsProject\Talks\2013May16-CityTech-DEClass-SheilaMiller\DifferentialEquationsClass\3988985967_c73e1a7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1135063"/>
            <a:ext cx="3571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70681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rian\Documents\BJWHome\SIMIODE-DifferentialEquationsProject\Talks\2013May16-CityTech-DEClass-SheilaMiller\DifferentialEquationsClass\100000-gallon-liquid-mass-tuned-damper_7CrIJ_17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2387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rian\Documents\BJWHome\SIMIODE-DifferentialEquationsProject\Talks\2013May16-CityTech-DEClass-SheilaMiller\DifferentialEquationsClass\tunedmassdam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286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0218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295400" y="762000"/>
                <a:ext cx="5769272" cy="1478482"/>
              </a:xfrm>
              <a:prstGeom prst="rect">
                <a:avLst/>
              </a:prstGeom>
              <a:noFill/>
            </p:spPr>
            <p:txBody>
              <a:bodyPr wrap="none" rtlCol="0">
                <a:spAutoFit/>
              </a:bodyPr>
              <a:lstStyle/>
              <a:p>
                <a:r>
                  <a:rPr lang="en-US" dirty="0" smtClean="0"/>
                  <a:t>Harmonic Oscillator, e.g., building or bridge OR oboe reed.</a:t>
                </a:r>
              </a:p>
              <a:p>
                <a14:m>
                  <m:oMath xmlns:m="http://schemas.openxmlformats.org/officeDocument/2006/math">
                    <m:r>
                      <a:rPr lang="en-US" b="0" i="1" smtClean="0">
                        <a:latin typeface="Cambria Math"/>
                      </a:rPr>
                      <m:t>1 </m:t>
                    </m:r>
                    <m:sSup>
                      <m:sSupPr>
                        <m:ctrlPr>
                          <a:rPr lang="en-US" b="0" i="1" smtClean="0">
                            <a:latin typeface="Cambria Math"/>
                          </a:rPr>
                        </m:ctrlPr>
                      </m:sSupPr>
                      <m:e>
                        <m:r>
                          <a:rPr lang="en-US" b="0" i="1" smtClean="0">
                            <a:latin typeface="Cambria Math"/>
                          </a:rPr>
                          <m:t>𝑦</m:t>
                        </m:r>
                      </m:e>
                      <m:sup>
                        <m:r>
                          <a:rPr lang="en-US" b="0" i="1" smtClean="0">
                            <a:latin typeface="Cambria Math"/>
                          </a:rPr>
                          <m:t>′′</m:t>
                        </m:r>
                      </m:sup>
                    </m:sSup>
                    <m:d>
                      <m:dPr>
                        <m:ctrlPr>
                          <a:rPr lang="en-US" b="0" i="1" smtClean="0">
                            <a:latin typeface="Cambria Math"/>
                          </a:rPr>
                        </m:ctrlPr>
                      </m:dPr>
                      <m:e>
                        <m:r>
                          <a:rPr lang="en-US" b="0" i="1" smtClean="0">
                            <a:latin typeface="Cambria Math"/>
                          </a:rPr>
                          <m:t>𝑡</m:t>
                        </m:r>
                      </m:e>
                    </m:d>
                    <m:r>
                      <a:rPr lang="en-US" b="0" i="1" smtClean="0">
                        <a:latin typeface="Cambria Math"/>
                      </a:rPr>
                      <m:t>+ </m:t>
                    </m:r>
                    <m:sSup>
                      <m:sSupPr>
                        <m:ctrlPr>
                          <a:rPr lang="en-US" b="0" i="1" smtClean="0">
                            <a:latin typeface="Cambria Math"/>
                          </a:rPr>
                        </m:ctrlPr>
                      </m:sSupPr>
                      <m:e>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e>
                      <m:sup>
                        <m:r>
                          <a:rPr lang="en-US" b="0" i="1" smtClean="0">
                            <a:latin typeface="Cambria Math"/>
                          </a:rPr>
                          <m:t>2</m:t>
                        </m:r>
                      </m:sup>
                    </m:sSup>
                    <m:r>
                      <a:rPr lang="en-US" b="0" i="1" smtClean="0">
                        <a:latin typeface="Cambria Math"/>
                      </a:rPr>
                      <m:t>𝑦</m:t>
                    </m:r>
                    <m:d>
                      <m:dPr>
                        <m:ctrlPr>
                          <a:rPr lang="en-US" b="0" i="1" smtClean="0">
                            <a:latin typeface="Cambria Math"/>
                          </a:rPr>
                        </m:ctrlPr>
                      </m:dPr>
                      <m:e>
                        <m:r>
                          <a:rPr lang="en-US" b="0" i="1" smtClean="0">
                            <a:latin typeface="Cambria Math"/>
                          </a:rPr>
                          <m:t>𝑡</m:t>
                        </m:r>
                      </m:e>
                    </m:d>
                    <m:r>
                      <a:rPr lang="en-US" b="0" i="1" smtClean="0">
                        <a:latin typeface="Cambria Math"/>
                      </a:rPr>
                      <m:t>=</m:t>
                    </m:r>
                    <m:r>
                      <m:rPr>
                        <m:sty m:val="p"/>
                      </m:rPr>
                      <a:rPr lang="en-US" b="0" i="0" smtClean="0">
                        <a:latin typeface="Cambria Math"/>
                      </a:rPr>
                      <m:t>cos</m:t>
                    </m:r>
                    <m:r>
                      <a:rPr lang="en-US" b="0" i="1" smtClean="0">
                        <a:latin typeface="Cambria Math"/>
                      </a:rPr>
                      <m:t>⁡(</m:t>
                    </m:r>
                    <m:r>
                      <a:rPr lang="en-US" b="0" i="1" smtClean="0">
                        <a:latin typeface="Cambria Math"/>
                        <a:ea typeface="Cambria Math"/>
                      </a:rPr>
                      <m:t>𝜔</m:t>
                    </m:r>
                    <m:r>
                      <a:rPr lang="en-US" b="0" i="1" smtClean="0">
                        <a:latin typeface="Cambria Math"/>
                        <a:ea typeface="Cambria Math"/>
                      </a:rPr>
                      <m:t> </m:t>
                    </m:r>
                    <m:r>
                      <a:rPr lang="en-US" b="0" i="1" smtClean="0">
                        <a:latin typeface="Cambria Math"/>
                        <a:ea typeface="Cambria Math"/>
                      </a:rPr>
                      <m:t>𝑡</m:t>
                    </m:r>
                    <m:r>
                      <a:rPr lang="en-US" b="0" i="1" smtClean="0">
                        <a:latin typeface="Cambria Math"/>
                        <a:ea typeface="Cambria Math"/>
                      </a:rPr>
                      <m:t>),    </m:t>
                    </m:r>
                    <m:r>
                      <a:rPr lang="en-US" b="0" i="1" smtClean="0">
                        <a:latin typeface="Cambria Math"/>
                      </a:rPr>
                      <m:t>𝑦</m:t>
                    </m:r>
                    <m:d>
                      <m:dPr>
                        <m:ctrlPr>
                          <a:rPr lang="en-US" b="0" i="1" smtClean="0">
                            <a:latin typeface="Cambria Math"/>
                          </a:rPr>
                        </m:ctrlPr>
                      </m:dPr>
                      <m:e>
                        <m:r>
                          <a:rPr lang="en-US" b="0" i="1" smtClean="0">
                            <a:latin typeface="Cambria Math"/>
                          </a:rPr>
                          <m:t>0</m:t>
                        </m:r>
                      </m:e>
                    </m:d>
                    <m:r>
                      <a:rPr lang="en-US" b="0" i="1" smtClean="0">
                        <a:latin typeface="Cambria Math"/>
                      </a:rPr>
                      <m:t>=</m:t>
                    </m:r>
                    <m:sSub>
                      <m:sSubPr>
                        <m:ctrlPr>
                          <a:rPr lang="en-US" b="0" i="1" smtClean="0">
                            <a:latin typeface="Cambria Math"/>
                          </a:rPr>
                        </m:ctrlPr>
                      </m:sSubPr>
                      <m:e>
                        <m:r>
                          <a:rPr lang="en-US" b="0" i="1" smtClean="0">
                            <a:latin typeface="Cambria Math"/>
                          </a:rPr>
                          <m:t>𝑦</m:t>
                        </m:r>
                      </m:e>
                      <m:sub>
                        <m:r>
                          <a:rPr lang="en-US" b="0" i="1" smtClean="0">
                            <a:latin typeface="Cambria Math"/>
                          </a:rPr>
                          <m:t>0</m:t>
                        </m:r>
                      </m:sub>
                    </m:sSub>
                  </m:oMath>
                </a14:m>
                <a:r>
                  <a:rPr lang="en-US" dirty="0" smtClean="0"/>
                  <a:t>,   </a:t>
                </a:r>
                <a14:m>
                  <m:oMath xmlns:m="http://schemas.openxmlformats.org/officeDocument/2006/math">
                    <m:sSup>
                      <m:sSupPr>
                        <m:ctrlPr>
                          <a:rPr lang="en-US" b="0" i="1" dirty="0" smtClean="0">
                            <a:latin typeface="Cambria Math"/>
                          </a:rPr>
                        </m:ctrlPr>
                      </m:sSupPr>
                      <m:e>
                        <m:r>
                          <a:rPr lang="en-US" b="0" i="1" dirty="0" smtClean="0">
                            <a:latin typeface="Cambria Math"/>
                          </a:rPr>
                          <m:t>𝑦</m:t>
                        </m:r>
                      </m:e>
                      <m:sup>
                        <m:r>
                          <a:rPr lang="en-US" b="0" i="1" dirty="0" smtClean="0">
                            <a:latin typeface="Cambria Math"/>
                          </a:rPr>
                          <m:t>′</m:t>
                        </m:r>
                      </m:sup>
                    </m:sSup>
                    <m:d>
                      <m:dPr>
                        <m:ctrlPr>
                          <a:rPr lang="en-US" b="0" i="1" dirty="0" smtClean="0">
                            <a:latin typeface="Cambria Math"/>
                          </a:rPr>
                        </m:ctrlPr>
                      </m:dPr>
                      <m:e>
                        <m:r>
                          <a:rPr lang="en-US" b="0" i="1" dirty="0" smtClean="0">
                            <a:latin typeface="Cambria Math"/>
                          </a:rPr>
                          <m:t>0</m:t>
                        </m:r>
                      </m:e>
                    </m:d>
                    <m:r>
                      <a:rPr lang="en-US" b="0" i="1" dirty="0" smtClean="0">
                        <a:latin typeface="Cambria Math"/>
                      </a:rPr>
                      <m:t>= </m:t>
                    </m:r>
                    <m:sSub>
                      <m:sSubPr>
                        <m:ctrlPr>
                          <a:rPr lang="en-US" b="0" i="1" dirty="0" smtClean="0">
                            <a:latin typeface="Cambria Math"/>
                          </a:rPr>
                        </m:ctrlPr>
                      </m:sSubPr>
                      <m:e>
                        <m:r>
                          <a:rPr lang="en-US" b="0" i="1" dirty="0" smtClean="0">
                            <a:latin typeface="Cambria Math"/>
                          </a:rPr>
                          <m:t>𝑣</m:t>
                        </m:r>
                      </m:e>
                      <m:sub>
                        <m:r>
                          <a:rPr lang="en-US" b="0" i="1" dirty="0" smtClean="0">
                            <a:latin typeface="Cambria Math"/>
                          </a:rPr>
                          <m:t>0</m:t>
                        </m:r>
                      </m:sub>
                    </m:sSub>
                  </m:oMath>
                </a14:m>
                <a:endParaRPr lang="en-US" dirty="0" smtClean="0"/>
              </a:p>
              <a:p>
                <a:endParaRPr lang="en-US" dirty="0"/>
              </a:p>
              <a:p>
                <a:r>
                  <a:rPr lang="en-US" dirty="0" smtClean="0"/>
                  <a:t>When </a:t>
                </a:r>
                <a14:m>
                  <m:oMath xmlns:m="http://schemas.openxmlformats.org/officeDocument/2006/math">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oMath>
                </a14:m>
                <a:r>
                  <a:rPr lang="en-US" dirty="0" smtClean="0"/>
                  <a:t> and </a:t>
                </a:r>
                <a14:m>
                  <m:oMath xmlns:m="http://schemas.openxmlformats.org/officeDocument/2006/math">
                    <m:r>
                      <a:rPr lang="en-US" b="0" i="1" smtClean="0">
                        <a:latin typeface="Cambria Math"/>
                        <a:ea typeface="Cambria Math"/>
                      </a:rPr>
                      <m:t>𝜔</m:t>
                    </m:r>
                  </m:oMath>
                </a14:m>
                <a:r>
                  <a:rPr lang="en-US" dirty="0" smtClean="0"/>
                  <a:t> are close we get beats, </a:t>
                </a:r>
              </a:p>
              <a:p>
                <a:r>
                  <a:rPr lang="en-US" dirty="0" smtClean="0"/>
                  <a:t>e.g. </a:t>
                </a:r>
                <a14:m>
                  <m:oMath xmlns:m="http://schemas.openxmlformats.org/officeDocument/2006/math">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oMath>
                </a14:m>
                <a:r>
                  <a:rPr lang="en-US" dirty="0" smtClean="0"/>
                  <a:t> </a:t>
                </a:r>
                <a14:m>
                  <m:oMath xmlns:m="http://schemas.openxmlformats.org/officeDocument/2006/math">
                    <m:r>
                      <a:rPr lang="en-US" b="0" i="1" smtClean="0">
                        <a:latin typeface="Cambria Math"/>
                        <a:ea typeface="Cambria Math"/>
                      </a:rPr>
                      <m:t>=3.</m:t>
                    </m:r>
                  </m:oMath>
                </a14:m>
                <a:r>
                  <a:rPr lang="en-US" dirty="0" smtClean="0"/>
                  <a:t>0 and </a:t>
                </a:r>
                <a14:m>
                  <m:oMath xmlns:m="http://schemas.openxmlformats.org/officeDocument/2006/math">
                    <m:r>
                      <a:rPr lang="en-US" b="0" i="1" smtClean="0">
                        <a:latin typeface="Cambria Math"/>
                        <a:ea typeface="Cambria Math"/>
                      </a:rPr>
                      <m:t>𝜔</m:t>
                    </m:r>
                    <m:r>
                      <a:rPr lang="en-US" b="0" i="1" smtClean="0">
                        <a:latin typeface="Cambria Math"/>
                        <a:ea typeface="Cambria Math"/>
                      </a:rPr>
                      <m:t>=3.25</m:t>
                    </m:r>
                  </m:oMath>
                </a14:m>
                <a:r>
                  <a:rPr lang="en-US" dirty="0" smtClean="0"/>
                  <a:t> </a:t>
                </a:r>
              </a:p>
            </p:txBody>
          </p:sp>
        </mc:Choice>
        <mc:Fallback xmlns="">
          <p:sp>
            <p:nvSpPr>
              <p:cNvPr id="4" name="TextBox 3"/>
              <p:cNvSpPr txBox="1">
                <a:spLocks noRot="1" noChangeAspect="1" noMove="1" noResize="1" noEditPoints="1" noAdjustHandles="1" noChangeArrowheads="1" noChangeShapeType="1" noTextEdit="1"/>
              </p:cNvSpPr>
              <p:nvPr/>
            </p:nvSpPr>
            <p:spPr>
              <a:xfrm>
                <a:off x="1295400" y="762000"/>
                <a:ext cx="5769272" cy="1478482"/>
              </a:xfrm>
              <a:prstGeom prst="rect">
                <a:avLst/>
              </a:prstGeom>
              <a:blipFill rotWithShape="1">
                <a:blip r:embed="rId2"/>
                <a:stretch>
                  <a:fillRect l="-951" t="-2058" b="-5350"/>
                </a:stretch>
              </a:blipFill>
            </p:spPr>
            <p:txBody>
              <a:bodyPr/>
              <a:lstStyle/>
              <a:p>
                <a:r>
                  <a:rPr lang="en-US">
                    <a:noFill/>
                  </a:rPr>
                  <a:t> </a:t>
                </a:r>
              </a:p>
            </p:txBody>
          </p:sp>
        </mc:Fallback>
      </mc:AlternateContent>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01257"/>
            <a:ext cx="320040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4527620" y="3352800"/>
                <a:ext cx="4456861" cy="923330"/>
              </a:xfrm>
              <a:prstGeom prst="rect">
                <a:avLst/>
              </a:prstGeom>
              <a:noFill/>
            </p:spPr>
            <p:txBody>
              <a:bodyPr wrap="none" rtlCol="0">
                <a:spAutoFit/>
              </a:bodyPr>
              <a:lstStyle/>
              <a:p>
                <a:r>
                  <a:rPr lang="en-US" dirty="0" smtClean="0"/>
                  <a:t>When </a:t>
                </a:r>
                <a14:m>
                  <m:oMath xmlns:m="http://schemas.openxmlformats.org/officeDocument/2006/math">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oMath>
                </a14:m>
                <a:r>
                  <a:rPr lang="en-US" dirty="0" smtClean="0"/>
                  <a:t> and </a:t>
                </a:r>
                <a14:m>
                  <m:oMath xmlns:m="http://schemas.openxmlformats.org/officeDocument/2006/math">
                    <m:r>
                      <a:rPr lang="en-US" b="0" i="1" smtClean="0">
                        <a:latin typeface="Cambria Math"/>
                        <a:ea typeface="Cambria Math"/>
                      </a:rPr>
                      <m:t>𝜔</m:t>
                    </m:r>
                  </m:oMath>
                </a14:m>
                <a:r>
                  <a:rPr lang="en-US" dirty="0" smtClean="0"/>
                  <a:t> are equal we get resonance, </a:t>
                </a:r>
              </a:p>
              <a:p>
                <a:r>
                  <a:rPr lang="en-US" dirty="0" smtClean="0"/>
                  <a:t>e.g. </a:t>
                </a:r>
                <a14:m>
                  <m:oMath xmlns:m="http://schemas.openxmlformats.org/officeDocument/2006/math">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oMath>
                </a14:m>
                <a:r>
                  <a:rPr lang="en-US" dirty="0" smtClean="0"/>
                  <a:t> </a:t>
                </a:r>
                <a14:m>
                  <m:oMath xmlns:m="http://schemas.openxmlformats.org/officeDocument/2006/math">
                    <m:r>
                      <a:rPr lang="en-US" b="0" i="1" smtClean="0">
                        <a:latin typeface="Cambria Math"/>
                        <a:ea typeface="Cambria Math"/>
                      </a:rPr>
                      <m:t>=3.</m:t>
                    </m:r>
                  </m:oMath>
                </a14:m>
                <a:r>
                  <a:rPr lang="en-US" dirty="0" smtClean="0"/>
                  <a:t>0 and </a:t>
                </a:r>
                <a14:m>
                  <m:oMath xmlns:m="http://schemas.openxmlformats.org/officeDocument/2006/math">
                    <m:r>
                      <a:rPr lang="en-US" b="0" i="1" smtClean="0">
                        <a:latin typeface="Cambria Math"/>
                        <a:ea typeface="Cambria Math"/>
                      </a:rPr>
                      <m:t>𝜔</m:t>
                    </m:r>
                    <m:r>
                      <a:rPr lang="en-US" b="0" i="1" smtClean="0">
                        <a:latin typeface="Cambria Math"/>
                        <a:ea typeface="Cambria Math"/>
                      </a:rPr>
                      <m:t>=3.0</m:t>
                    </m:r>
                  </m:oMath>
                </a14:m>
                <a:r>
                  <a:rPr lang="en-US" dirty="0" smtClean="0"/>
                  <a:t> </a:t>
                </a:r>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527620" y="3352800"/>
                <a:ext cx="4456861" cy="923330"/>
              </a:xfrm>
              <a:prstGeom prst="rect">
                <a:avLst/>
              </a:prstGeom>
              <a:blipFill rotWithShape="1">
                <a:blip r:embed="rId4"/>
                <a:stretch>
                  <a:fillRect l="-1231" t="-3311" r="-274"/>
                </a:stretch>
              </a:blipFill>
            </p:spPr>
            <p:txBody>
              <a:bodyPr/>
              <a:lstStyle/>
              <a:p>
                <a:r>
                  <a:rPr lang="en-US">
                    <a:noFill/>
                  </a:rPr>
                  <a:t> </a:t>
                </a:r>
              </a:p>
            </p:txBody>
          </p:sp>
        </mc:Fallback>
      </mc:AlternateContent>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290365"/>
            <a:ext cx="3200400"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02489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762000" y="838200"/>
                <a:ext cx="7879336" cy="2032479"/>
              </a:xfrm>
              <a:prstGeom prst="rect">
                <a:avLst/>
              </a:prstGeom>
              <a:noFill/>
            </p:spPr>
            <p:txBody>
              <a:bodyPr wrap="none" rtlCol="0">
                <a:spAutoFit/>
              </a:bodyPr>
              <a:lstStyle/>
              <a:p>
                <a:r>
                  <a:rPr lang="en-US" dirty="0" smtClean="0"/>
                  <a:t>Thus if in </a:t>
                </a:r>
                <a14:m>
                  <m:oMath xmlns:m="http://schemas.openxmlformats.org/officeDocument/2006/math">
                    <m:r>
                      <a:rPr lang="en-US" b="0" i="1" smtClean="0">
                        <a:latin typeface="Cambria Math"/>
                      </a:rPr>
                      <m:t>1 </m:t>
                    </m:r>
                    <m:sSup>
                      <m:sSupPr>
                        <m:ctrlPr>
                          <a:rPr lang="en-US" b="0" i="1" smtClean="0">
                            <a:latin typeface="Cambria Math"/>
                          </a:rPr>
                        </m:ctrlPr>
                      </m:sSupPr>
                      <m:e>
                        <m:r>
                          <a:rPr lang="en-US" b="0" i="1" smtClean="0">
                            <a:latin typeface="Cambria Math"/>
                          </a:rPr>
                          <m:t>𝑦</m:t>
                        </m:r>
                      </m:e>
                      <m:sup>
                        <m:r>
                          <a:rPr lang="en-US" b="0" i="1" smtClean="0">
                            <a:latin typeface="Cambria Math"/>
                          </a:rPr>
                          <m:t>′′</m:t>
                        </m:r>
                      </m:sup>
                    </m:sSup>
                    <m:d>
                      <m:dPr>
                        <m:ctrlPr>
                          <a:rPr lang="en-US" b="0" i="1" smtClean="0">
                            <a:latin typeface="Cambria Math"/>
                          </a:rPr>
                        </m:ctrlPr>
                      </m:dPr>
                      <m:e>
                        <m:r>
                          <a:rPr lang="en-US" b="0" i="1" smtClean="0">
                            <a:latin typeface="Cambria Math"/>
                          </a:rPr>
                          <m:t>𝑡</m:t>
                        </m:r>
                      </m:e>
                    </m:d>
                    <m:r>
                      <a:rPr lang="en-US" b="0" i="1" smtClean="0">
                        <a:latin typeface="Cambria Math"/>
                      </a:rPr>
                      <m:t>+ </m:t>
                    </m:r>
                    <m:sSup>
                      <m:sSupPr>
                        <m:ctrlPr>
                          <a:rPr lang="en-US" b="0" i="1" smtClean="0">
                            <a:latin typeface="Cambria Math"/>
                          </a:rPr>
                        </m:ctrlPr>
                      </m:sSupPr>
                      <m:e>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e>
                      <m:sup>
                        <m:r>
                          <a:rPr lang="en-US" b="0" i="1" smtClean="0">
                            <a:latin typeface="Cambria Math"/>
                          </a:rPr>
                          <m:t>2</m:t>
                        </m:r>
                      </m:sup>
                    </m:sSup>
                    <m:r>
                      <a:rPr lang="en-US" b="0" i="1" smtClean="0">
                        <a:latin typeface="Cambria Math"/>
                      </a:rPr>
                      <m:t>𝑦</m:t>
                    </m:r>
                    <m:d>
                      <m:dPr>
                        <m:ctrlPr>
                          <a:rPr lang="en-US" b="0" i="1" smtClean="0">
                            <a:latin typeface="Cambria Math"/>
                          </a:rPr>
                        </m:ctrlPr>
                      </m:dPr>
                      <m:e>
                        <m:r>
                          <a:rPr lang="en-US" b="0" i="1" smtClean="0">
                            <a:latin typeface="Cambria Math"/>
                          </a:rPr>
                          <m:t>𝑡</m:t>
                        </m:r>
                      </m:e>
                    </m:d>
                    <m:r>
                      <a:rPr lang="en-US" b="0" i="1" smtClean="0">
                        <a:latin typeface="Cambria Math"/>
                      </a:rPr>
                      <m:t>=</m:t>
                    </m:r>
                    <m:r>
                      <m:rPr>
                        <m:sty m:val="p"/>
                      </m:rPr>
                      <a:rPr lang="en-US" b="0" i="0" smtClean="0">
                        <a:latin typeface="Cambria Math"/>
                      </a:rPr>
                      <m:t>cos</m:t>
                    </m:r>
                    <m:r>
                      <a:rPr lang="en-US" b="0" i="1" smtClean="0">
                        <a:latin typeface="Cambria Math"/>
                      </a:rPr>
                      <m:t>⁡(</m:t>
                    </m:r>
                    <m:r>
                      <a:rPr lang="en-US" b="0" i="1" smtClean="0">
                        <a:latin typeface="Cambria Math"/>
                        <a:ea typeface="Cambria Math"/>
                      </a:rPr>
                      <m:t>𝜔</m:t>
                    </m:r>
                    <m:r>
                      <a:rPr lang="en-US" b="0" i="1" smtClean="0">
                        <a:latin typeface="Cambria Math"/>
                        <a:ea typeface="Cambria Math"/>
                      </a:rPr>
                      <m:t> </m:t>
                    </m:r>
                    <m:r>
                      <a:rPr lang="en-US" b="0" i="1" smtClean="0">
                        <a:latin typeface="Cambria Math"/>
                        <a:ea typeface="Cambria Math"/>
                      </a:rPr>
                      <m:t>𝑡</m:t>
                    </m:r>
                    <m:r>
                      <a:rPr lang="en-US" b="0" i="1" smtClean="0">
                        <a:latin typeface="Cambria Math"/>
                        <a:ea typeface="Cambria Math"/>
                      </a:rPr>
                      <m:t>),    </m:t>
                    </m:r>
                    <m:r>
                      <a:rPr lang="en-US" b="0" i="1" smtClean="0">
                        <a:latin typeface="Cambria Math"/>
                      </a:rPr>
                      <m:t>𝑦</m:t>
                    </m:r>
                    <m:d>
                      <m:dPr>
                        <m:ctrlPr>
                          <a:rPr lang="en-US" b="0" i="1" smtClean="0">
                            <a:latin typeface="Cambria Math"/>
                          </a:rPr>
                        </m:ctrlPr>
                      </m:dPr>
                      <m:e>
                        <m:r>
                          <a:rPr lang="en-US" b="0" i="1" smtClean="0">
                            <a:latin typeface="Cambria Math"/>
                          </a:rPr>
                          <m:t>0</m:t>
                        </m:r>
                      </m:e>
                    </m:d>
                    <m:r>
                      <a:rPr lang="en-US" b="0" i="1" smtClean="0">
                        <a:latin typeface="Cambria Math"/>
                      </a:rPr>
                      <m:t>=</m:t>
                    </m:r>
                    <m:sSub>
                      <m:sSubPr>
                        <m:ctrlPr>
                          <a:rPr lang="en-US" b="0" i="1" smtClean="0">
                            <a:latin typeface="Cambria Math"/>
                          </a:rPr>
                        </m:ctrlPr>
                      </m:sSubPr>
                      <m:e>
                        <m:r>
                          <a:rPr lang="en-US" b="0" i="1" smtClean="0">
                            <a:latin typeface="Cambria Math"/>
                          </a:rPr>
                          <m:t>𝑦</m:t>
                        </m:r>
                      </m:e>
                      <m:sub>
                        <m:r>
                          <a:rPr lang="en-US" b="0" i="1" smtClean="0">
                            <a:latin typeface="Cambria Math"/>
                          </a:rPr>
                          <m:t>0</m:t>
                        </m:r>
                      </m:sub>
                    </m:sSub>
                  </m:oMath>
                </a14:m>
                <a:r>
                  <a:rPr lang="en-US" dirty="0" smtClean="0"/>
                  <a:t>,   </a:t>
                </a:r>
                <a14:m>
                  <m:oMath xmlns:m="http://schemas.openxmlformats.org/officeDocument/2006/math">
                    <m:sSup>
                      <m:sSupPr>
                        <m:ctrlPr>
                          <a:rPr lang="en-US" b="0" i="1" dirty="0" smtClean="0">
                            <a:latin typeface="Cambria Math"/>
                          </a:rPr>
                        </m:ctrlPr>
                      </m:sSupPr>
                      <m:e>
                        <m:r>
                          <a:rPr lang="en-US" b="0" i="1" dirty="0" smtClean="0">
                            <a:latin typeface="Cambria Math"/>
                          </a:rPr>
                          <m:t>𝑦</m:t>
                        </m:r>
                      </m:e>
                      <m:sup>
                        <m:r>
                          <a:rPr lang="en-US" b="0" i="1" dirty="0" smtClean="0">
                            <a:latin typeface="Cambria Math"/>
                          </a:rPr>
                          <m:t>′</m:t>
                        </m:r>
                      </m:sup>
                    </m:sSup>
                    <m:d>
                      <m:dPr>
                        <m:ctrlPr>
                          <a:rPr lang="en-US" b="0" i="1" dirty="0" smtClean="0">
                            <a:latin typeface="Cambria Math"/>
                          </a:rPr>
                        </m:ctrlPr>
                      </m:dPr>
                      <m:e>
                        <m:r>
                          <a:rPr lang="en-US" b="0" i="1" dirty="0" smtClean="0">
                            <a:latin typeface="Cambria Math"/>
                          </a:rPr>
                          <m:t>0</m:t>
                        </m:r>
                      </m:e>
                    </m:d>
                    <m:r>
                      <a:rPr lang="en-US" b="0" i="1" dirty="0" smtClean="0">
                        <a:latin typeface="Cambria Math"/>
                      </a:rPr>
                      <m:t>= </m:t>
                    </m:r>
                    <m:sSub>
                      <m:sSubPr>
                        <m:ctrlPr>
                          <a:rPr lang="en-US" b="0" i="1" dirty="0" smtClean="0">
                            <a:latin typeface="Cambria Math"/>
                          </a:rPr>
                        </m:ctrlPr>
                      </m:sSubPr>
                      <m:e>
                        <m:r>
                          <a:rPr lang="en-US" b="0" i="1" dirty="0" smtClean="0">
                            <a:latin typeface="Cambria Math"/>
                          </a:rPr>
                          <m:t>𝑣</m:t>
                        </m:r>
                      </m:e>
                      <m:sub>
                        <m:r>
                          <a:rPr lang="en-US" b="0" i="1" dirty="0" smtClean="0">
                            <a:latin typeface="Cambria Math"/>
                          </a:rPr>
                          <m:t>0</m:t>
                        </m:r>
                      </m:sub>
                    </m:sSub>
                  </m:oMath>
                </a14:m>
                <a:endParaRPr lang="en-US" dirty="0" smtClean="0"/>
              </a:p>
              <a:p>
                <a:r>
                  <a:rPr lang="en-US" dirty="0" smtClean="0"/>
                  <a:t>we have </a:t>
                </a:r>
                <a14:m>
                  <m:oMath xmlns:m="http://schemas.openxmlformats.org/officeDocument/2006/math">
                    <m:sSubSup>
                      <m:sSubSupPr>
                        <m:ctrlPr>
                          <a:rPr lang="en-US" b="0" i="1" smtClean="0">
                            <a:latin typeface="Cambria Math"/>
                          </a:rPr>
                        </m:ctrlPr>
                      </m:sSubSupPr>
                      <m:e>
                        <m:r>
                          <a:rPr lang="en-US" b="0" i="1" smtClean="0">
                            <a:latin typeface="Cambria Math"/>
                            <a:ea typeface="Cambria Math"/>
                          </a:rPr>
                          <m:t>𝜔</m:t>
                        </m:r>
                      </m:e>
                      <m:sub>
                        <m:r>
                          <a:rPr lang="en-US" b="0" i="1" smtClean="0">
                            <a:latin typeface="Cambria Math"/>
                          </a:rPr>
                          <m:t>0</m:t>
                        </m:r>
                      </m:sub>
                      <m:sup/>
                    </m:sSubSup>
                  </m:oMath>
                </a14:m>
                <a:r>
                  <a:rPr lang="en-US" dirty="0" smtClean="0"/>
                  <a:t> = </a:t>
                </a:r>
                <a14:m>
                  <m:oMath xmlns:m="http://schemas.openxmlformats.org/officeDocument/2006/math">
                    <m:r>
                      <a:rPr lang="en-US" b="0" i="1" smtClean="0">
                        <a:latin typeface="Cambria Math"/>
                        <a:ea typeface="Cambria Math"/>
                      </a:rPr>
                      <m:t>𝜔</m:t>
                    </m:r>
                    <m:r>
                      <a:rPr lang="en-US" b="0" i="0" smtClean="0">
                        <a:latin typeface="Cambria Math"/>
                        <a:ea typeface="Cambria Math"/>
                      </a:rPr>
                      <m:t>, </m:t>
                    </m:r>
                    <m:r>
                      <m:rPr>
                        <m:sty m:val="p"/>
                      </m:rPr>
                      <a:rPr lang="en-US" b="0" i="0" smtClean="0">
                        <a:latin typeface="Cambria Math"/>
                        <a:ea typeface="Cambria Math"/>
                      </a:rPr>
                      <m:t>i</m:t>
                    </m:r>
                    <m:r>
                      <a:rPr lang="en-US" b="0" i="0" smtClean="0">
                        <a:latin typeface="Cambria Math"/>
                        <a:ea typeface="Cambria Math"/>
                      </a:rPr>
                      <m:t>.</m:t>
                    </m:r>
                    <m:r>
                      <m:rPr>
                        <m:sty m:val="p"/>
                      </m:rPr>
                      <a:rPr lang="en-US" b="0" i="0" smtClean="0">
                        <a:latin typeface="Cambria Math"/>
                        <a:ea typeface="Cambria Math"/>
                      </a:rPr>
                      <m:t>e</m:t>
                    </m:r>
                    <m:r>
                      <a:rPr lang="en-US" b="0" i="0" smtClean="0">
                        <a:latin typeface="Cambria Math"/>
                        <a:ea typeface="Cambria Math"/>
                      </a:rPr>
                      <m:t>. </m:t>
                    </m:r>
                    <m:r>
                      <m:rPr>
                        <m:sty m:val="p"/>
                      </m:rPr>
                      <a:rPr lang="en-US" b="0" i="0" smtClean="0">
                        <a:latin typeface="Cambria Math"/>
                        <a:ea typeface="Cambria Math"/>
                      </a:rPr>
                      <m:t>the</m:t>
                    </m:r>
                    <m:r>
                      <a:rPr lang="en-US" b="0" i="0" smtClean="0">
                        <a:latin typeface="Cambria Math"/>
                        <a:ea typeface="Cambria Math"/>
                      </a:rPr>
                      <m:t> </m:t>
                    </m:r>
                    <m:r>
                      <m:rPr>
                        <m:sty m:val="p"/>
                      </m:rPr>
                      <a:rPr lang="en-US" b="0" i="0" smtClean="0">
                        <a:latin typeface="Cambria Math"/>
                        <a:ea typeface="Cambria Math"/>
                      </a:rPr>
                      <m:t>driver</m:t>
                    </m:r>
                    <m:r>
                      <a:rPr lang="en-US" b="0" i="0" smtClean="0">
                        <a:latin typeface="Cambria Math"/>
                        <a:ea typeface="Cambria Math"/>
                      </a:rPr>
                      <m:t> </m:t>
                    </m:r>
                    <m:r>
                      <m:rPr>
                        <m:sty m:val="p"/>
                      </m:rPr>
                      <a:rPr lang="en-US" b="0" i="0" smtClean="0">
                        <a:latin typeface="Cambria Math"/>
                        <a:ea typeface="Cambria Math"/>
                      </a:rPr>
                      <m:t>frequency</m:t>
                    </m:r>
                    <m:r>
                      <a:rPr lang="en-US" b="0" i="0" smtClean="0">
                        <a:latin typeface="Cambria Math"/>
                        <a:ea typeface="Cambria Math"/>
                      </a:rPr>
                      <m:t> </m:t>
                    </m:r>
                    <m:r>
                      <m:rPr>
                        <m:sty m:val="p"/>
                      </m:rPr>
                      <a:rPr lang="en-US" b="0" i="0" smtClean="0">
                        <a:latin typeface="Cambria Math"/>
                        <a:ea typeface="Cambria Math"/>
                      </a:rPr>
                      <m:t>is</m:t>
                    </m:r>
                    <m:r>
                      <a:rPr lang="en-US" b="0" i="0" smtClean="0">
                        <a:latin typeface="Cambria Math"/>
                        <a:ea typeface="Cambria Math"/>
                      </a:rPr>
                      <m:t> </m:t>
                    </m:r>
                    <m:r>
                      <m:rPr>
                        <m:sty m:val="p"/>
                      </m:rPr>
                      <a:rPr lang="en-US" b="0" i="0" smtClean="0">
                        <a:latin typeface="Cambria Math"/>
                        <a:ea typeface="Cambria Math"/>
                      </a:rPr>
                      <m:t>the</m:t>
                    </m:r>
                    <m:r>
                      <a:rPr lang="en-US" b="0" i="0" smtClean="0">
                        <a:latin typeface="Cambria Math"/>
                        <a:ea typeface="Cambria Math"/>
                      </a:rPr>
                      <m:t> </m:t>
                    </m:r>
                    <m:r>
                      <m:rPr>
                        <m:sty m:val="p"/>
                      </m:rPr>
                      <a:rPr lang="en-US" b="0" i="0" smtClean="0">
                        <a:latin typeface="Cambria Math"/>
                        <a:ea typeface="Cambria Math"/>
                      </a:rPr>
                      <m:t>same</m:t>
                    </m:r>
                    <m:r>
                      <a:rPr lang="en-US" b="0" i="0" smtClean="0">
                        <a:latin typeface="Cambria Math"/>
                        <a:ea typeface="Cambria Math"/>
                      </a:rPr>
                      <m:t> </m:t>
                    </m:r>
                    <m:r>
                      <m:rPr>
                        <m:sty m:val="p"/>
                      </m:rPr>
                      <a:rPr lang="en-US" b="0" i="0" smtClean="0">
                        <a:latin typeface="Cambria Math"/>
                        <a:ea typeface="Cambria Math"/>
                      </a:rPr>
                      <m:t>as</m:t>
                    </m:r>
                    <m:r>
                      <a:rPr lang="en-US" b="0" i="0" smtClean="0">
                        <a:latin typeface="Cambria Math"/>
                        <a:ea typeface="Cambria Math"/>
                      </a:rPr>
                      <m:t> </m:t>
                    </m:r>
                    <m:r>
                      <m:rPr>
                        <m:sty m:val="p"/>
                      </m:rPr>
                      <a:rPr lang="en-US" b="0" i="0" smtClean="0">
                        <a:latin typeface="Cambria Math"/>
                        <a:ea typeface="Cambria Math"/>
                      </a:rPr>
                      <m:t>the</m:t>
                    </m:r>
                    <m:r>
                      <a:rPr lang="en-US" b="0" i="0" smtClean="0">
                        <a:latin typeface="Cambria Math"/>
                        <a:ea typeface="Cambria Math"/>
                      </a:rPr>
                      <m:t> </m:t>
                    </m:r>
                    <m:r>
                      <m:rPr>
                        <m:sty m:val="p"/>
                      </m:rPr>
                      <a:rPr lang="en-US" b="0" i="0" smtClean="0">
                        <a:latin typeface="Cambria Math"/>
                        <a:ea typeface="Cambria Math"/>
                      </a:rPr>
                      <m:t>natural</m:t>
                    </m:r>
                    <m:r>
                      <a:rPr lang="en-US" b="0" i="0" smtClean="0">
                        <a:latin typeface="Cambria Math"/>
                        <a:ea typeface="Cambria Math"/>
                      </a:rPr>
                      <m:t> </m:t>
                    </m:r>
                    <m:r>
                      <m:rPr>
                        <m:sty m:val="p"/>
                      </m:rPr>
                      <a:rPr lang="en-US" b="0" i="0" smtClean="0">
                        <a:latin typeface="Cambria Math"/>
                        <a:ea typeface="Cambria Math"/>
                      </a:rPr>
                      <m:t>frequency</m:t>
                    </m:r>
                  </m:oMath>
                </a14:m>
                <a:endParaRPr lang="en-US" b="0" dirty="0" smtClean="0">
                  <a:ea typeface="Cambria Math"/>
                </a:endParaRPr>
              </a:p>
              <a:p>
                <a:r>
                  <a:rPr lang="en-US" dirty="0" smtClean="0"/>
                  <a:t>of the system/structure, then we can have resonance and the system/structure</a:t>
                </a:r>
              </a:p>
              <a:p>
                <a:r>
                  <a:rPr lang="en-US" dirty="0" smtClean="0"/>
                  <a:t>can have giant and dangerous oscillations. For a building this can come from wind </a:t>
                </a:r>
              </a:p>
              <a:p>
                <a:r>
                  <a:rPr lang="en-US" dirty="0" smtClean="0"/>
                  <a:t>or earthquakes. What can we do to mitigate this danger?</a:t>
                </a:r>
              </a:p>
              <a:p>
                <a:endParaRPr lang="en-US" dirty="0"/>
              </a:p>
              <a:p>
                <a:r>
                  <a:rPr lang="en-US" dirty="0" smtClean="0"/>
                  <a:t>Differential equations come to the rescue!</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62000" y="838200"/>
                <a:ext cx="7879336" cy="2032479"/>
              </a:xfrm>
              <a:prstGeom prst="rect">
                <a:avLst/>
              </a:prstGeom>
              <a:blipFill rotWithShape="1">
                <a:blip r:embed="rId2"/>
                <a:stretch>
                  <a:fillRect l="-619" t="-1201" b="-3604"/>
                </a:stretch>
              </a:blipFill>
            </p:spPr>
            <p:txBody>
              <a:bodyPr/>
              <a:lstStyle/>
              <a:p>
                <a:r>
                  <a:rPr lang="en-US">
                    <a:noFill/>
                  </a:rPr>
                  <a:t> </a:t>
                </a:r>
              </a:p>
            </p:txBody>
          </p:sp>
        </mc:Fallback>
      </mc:AlternateContent>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048000"/>
            <a:ext cx="67945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89240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27241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85800"/>
            <a:ext cx="2227767" cy="3298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4648200"/>
            <a:ext cx="7204088" cy="646331"/>
          </a:xfrm>
          <a:prstGeom prst="rect">
            <a:avLst/>
          </a:prstGeom>
          <a:noFill/>
        </p:spPr>
        <p:txBody>
          <a:bodyPr wrap="none" rtlCol="0">
            <a:spAutoFit/>
          </a:bodyPr>
          <a:lstStyle/>
          <a:p>
            <a:r>
              <a:rPr lang="en-US" dirty="0" smtClean="0"/>
              <a:t>Depiction of two masses for a structure – smaller mass on top.</a:t>
            </a:r>
          </a:p>
          <a:p>
            <a:r>
              <a:rPr lang="en-US" dirty="0" smtClean="0"/>
              <a:t>K (spring constant) is called stiffness and c is still called damping coefficient.</a:t>
            </a:r>
            <a:endParaRPr lang="en-US" dirty="0"/>
          </a:p>
        </p:txBody>
      </p:sp>
    </p:spTree>
    <p:extLst>
      <p:ext uri="{BB962C8B-B14F-4D97-AF65-F5344CB8AC3E}">
        <p14:creationId xmlns:p14="http://schemas.microsoft.com/office/powerpoint/2010/main" val="6535613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267200"/>
            <a:ext cx="61817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800"/>
            <a:ext cx="6791325"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5867400"/>
            <a:ext cx="7162800" cy="646331"/>
          </a:xfrm>
          <a:prstGeom prst="rect">
            <a:avLst/>
          </a:prstGeom>
          <a:noFill/>
        </p:spPr>
        <p:txBody>
          <a:bodyPr wrap="square" rtlCol="0">
            <a:spAutoFit/>
          </a:bodyPr>
          <a:lstStyle/>
          <a:p>
            <a:r>
              <a:rPr lang="en-US" dirty="0"/>
              <a:t>I</a:t>
            </a:r>
            <a:r>
              <a:rPr lang="en-US" dirty="0" smtClean="0"/>
              <a:t>n the simplified case where there is no damping (i.e. c = 0) then we</a:t>
            </a:r>
          </a:p>
          <a:p>
            <a:r>
              <a:rPr lang="en-US" dirty="0" smtClean="0"/>
              <a:t>might seek to control for resonance by adding a second  “tuned” mass.</a:t>
            </a:r>
            <a:endParaRPr lang="en-US" dirty="0"/>
          </a:p>
        </p:txBody>
      </p:sp>
    </p:spTree>
    <p:extLst>
      <p:ext uri="{BB962C8B-B14F-4D97-AF65-F5344CB8AC3E}">
        <p14:creationId xmlns:p14="http://schemas.microsoft.com/office/powerpoint/2010/main" val="372327636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72402"/>
            <a:ext cx="8229600" cy="6309420"/>
          </a:xfrm>
          <a:prstGeom prst="rect">
            <a:avLst/>
          </a:prstGeom>
        </p:spPr>
        <p:txBody>
          <a:bodyPr wrap="square">
            <a:spAutoFit/>
          </a:bodyPr>
          <a:lstStyle/>
          <a:p>
            <a:r>
              <a:rPr lang="en-US" sz="2400" dirty="0" smtClean="0"/>
              <a:t>We present an approach we have used for years and are developing as a web-based community of teachers and learners</a:t>
            </a:r>
            <a:endParaRPr lang="en-US" sz="3600" b="1" dirty="0" smtClean="0"/>
          </a:p>
          <a:p>
            <a:pPr algn="ctr"/>
            <a:endParaRPr lang="en-US" sz="3600" b="1" dirty="0"/>
          </a:p>
          <a:p>
            <a:pPr algn="ctr"/>
            <a:endParaRPr lang="en-US" sz="3600" b="1" dirty="0" smtClean="0"/>
          </a:p>
          <a:p>
            <a:pPr algn="ctr"/>
            <a:r>
              <a:rPr lang="en-US" sz="3600" b="1" dirty="0" smtClean="0"/>
              <a:t> </a:t>
            </a:r>
            <a:endParaRPr lang="en-US" sz="3600" dirty="0" smtClean="0"/>
          </a:p>
          <a:p>
            <a:endParaRPr lang="en-US" sz="2800" dirty="0" smtClean="0"/>
          </a:p>
          <a:p>
            <a:pPr algn="ctr"/>
            <a:endParaRPr lang="en-US" sz="2800" dirty="0" smtClean="0">
              <a:hlinkClick r:id="rId2"/>
            </a:endParaRPr>
          </a:p>
          <a:p>
            <a:endParaRPr lang="en-US" sz="2400" dirty="0" smtClean="0"/>
          </a:p>
          <a:p>
            <a:pPr algn="ctr"/>
            <a:endParaRPr lang="en-US" sz="2400" dirty="0" smtClean="0">
              <a:hlinkClick r:id="rId2"/>
            </a:endParaRPr>
          </a:p>
          <a:p>
            <a:pPr algn="ctr"/>
            <a:r>
              <a:rPr lang="en-US" sz="2400" dirty="0" smtClean="0">
                <a:hlinkClick r:id="rId2"/>
              </a:rPr>
              <a:t>www.simiode.org</a:t>
            </a:r>
            <a:r>
              <a:rPr lang="en-US" sz="2400" dirty="0" smtClean="0"/>
              <a:t> </a:t>
            </a:r>
            <a:endParaRPr lang="en-US" sz="2400" dirty="0"/>
          </a:p>
          <a:p>
            <a:endParaRPr lang="en-US" sz="2400" dirty="0"/>
          </a:p>
          <a:p>
            <a:r>
              <a:rPr lang="en-US" sz="2400" b="1" u="sng" dirty="0" smtClean="0"/>
              <a:t>Modeling first differential equations </a:t>
            </a:r>
            <a:r>
              <a:rPr lang="en-US" sz="2400" b="1" u="sng" dirty="0"/>
              <a:t> </a:t>
            </a:r>
            <a:r>
              <a:rPr lang="en-US" sz="2400" dirty="0" smtClean="0"/>
              <a:t> We discuss examples of activities to enable students to develop mathematical modeling skills using differential equations while using technology throughout their learning and doing mathematics.</a:t>
            </a:r>
          </a:p>
        </p:txBody>
      </p:sp>
      <p:pic>
        <p:nvPicPr>
          <p:cNvPr id="2050" name="Picture 2" descr="D:\Brian\Documents\BJWHome\SIMIODE-DifferentialEquationsProject\Fonts &amp; Logo\ChristianPolleys-LOGO Designs\2014May22Additions\2048x1152-white-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992" y="1030224"/>
            <a:ext cx="3697086" cy="1975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3596830"/>
            <a:ext cx="914400" cy="369332"/>
          </a:xfrm>
          <a:prstGeom prst="rect">
            <a:avLst/>
          </a:prstGeom>
          <a:noFill/>
        </p:spPr>
        <p:txBody>
          <a:bodyPr wrap="square" rtlCol="0">
            <a:spAutoFit/>
          </a:bodyPr>
          <a:lstStyle/>
          <a:p>
            <a:endParaRPr lang="en-US" dirty="0"/>
          </a:p>
        </p:txBody>
      </p:sp>
      <p:sp>
        <p:nvSpPr>
          <p:cNvPr id="5" name="TextBox 4"/>
          <p:cNvSpPr txBox="1"/>
          <p:nvPr/>
        </p:nvSpPr>
        <p:spPr>
          <a:xfrm>
            <a:off x="1926931" y="2971800"/>
            <a:ext cx="6037678" cy="830997"/>
          </a:xfrm>
          <a:prstGeom prst="rect">
            <a:avLst/>
          </a:prstGeom>
          <a:noFill/>
        </p:spPr>
        <p:txBody>
          <a:bodyPr wrap="none" rtlCol="0">
            <a:spAutoFit/>
          </a:bodyPr>
          <a:lstStyle/>
          <a:p>
            <a:pPr algn="ctr"/>
            <a:r>
              <a:rPr lang="en-US" sz="2400" dirty="0" smtClean="0"/>
              <a:t>Systemic </a:t>
            </a:r>
            <a:r>
              <a:rPr lang="en-US" sz="2400" dirty="0"/>
              <a:t>Initiative for Modeling Investigations  </a:t>
            </a:r>
          </a:p>
          <a:p>
            <a:pPr algn="ctr"/>
            <a:r>
              <a:rPr lang="en-US" sz="2400" dirty="0"/>
              <a:t>and Opportunities with Differential </a:t>
            </a:r>
            <a:r>
              <a:rPr lang="en-US" sz="2400" dirty="0" smtClean="0"/>
              <a:t>Equations</a:t>
            </a:r>
            <a:endParaRPr lang="en-US" sz="2400" dirty="0"/>
          </a:p>
        </p:txBody>
      </p:sp>
    </p:spTree>
    <p:extLst>
      <p:ext uri="{BB962C8B-B14F-4D97-AF65-F5344CB8AC3E}">
        <p14:creationId xmlns:p14="http://schemas.microsoft.com/office/powerpoint/2010/main" val="286326777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43902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457200"/>
            <a:ext cx="6223627" cy="369332"/>
          </a:xfrm>
          <a:prstGeom prst="rect">
            <a:avLst/>
          </a:prstGeom>
          <a:noFill/>
        </p:spPr>
        <p:txBody>
          <a:bodyPr wrap="none" rtlCol="0">
            <a:spAutoFit/>
          </a:bodyPr>
          <a:lstStyle/>
          <a:p>
            <a:r>
              <a:rPr lang="en-US" dirty="0" smtClean="0"/>
              <a:t>We now “drive” the larger mass with a force. . wind, earthquake</a:t>
            </a:r>
            <a:endParaRPr lang="en-US" dirty="0"/>
          </a:p>
        </p:txBody>
      </p:sp>
      <p:sp>
        <p:nvSpPr>
          <p:cNvPr id="3" name="TextBox 2"/>
          <p:cNvSpPr txBox="1"/>
          <p:nvPr/>
        </p:nvSpPr>
        <p:spPr>
          <a:xfrm>
            <a:off x="718373" y="2667000"/>
            <a:ext cx="7373878" cy="1477328"/>
          </a:xfrm>
          <a:prstGeom prst="rect">
            <a:avLst/>
          </a:prstGeom>
          <a:noFill/>
        </p:spPr>
        <p:txBody>
          <a:bodyPr wrap="none" rtlCol="0">
            <a:spAutoFit/>
          </a:bodyPr>
          <a:lstStyle/>
          <a:p>
            <a:r>
              <a:rPr lang="en-US" dirty="0" smtClean="0"/>
              <a:t>If no second mass then we could have resonance (c=0) or high amplitude. </a:t>
            </a:r>
          </a:p>
          <a:p>
            <a:endParaRPr lang="en-US" dirty="0" smtClean="0"/>
          </a:p>
          <a:p>
            <a:r>
              <a:rPr lang="en-US" dirty="0" smtClean="0"/>
              <a:t>So we add a second smaller mass and we “tune” it so that its system has the </a:t>
            </a:r>
          </a:p>
          <a:p>
            <a:r>
              <a:rPr lang="en-US" dirty="0" smtClean="0"/>
              <a:t>same frequency as that of the larger mass.</a:t>
            </a:r>
          </a:p>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685800" y="4343400"/>
                <a:ext cx="8089587" cy="1783373"/>
              </a:xfrm>
              <a:prstGeom prst="rect">
                <a:avLst/>
              </a:prstGeom>
              <a:noFill/>
            </p:spPr>
            <p:txBody>
              <a:bodyPr wrap="square" rtlCol="0">
                <a:spAutoFit/>
              </a:bodyPr>
              <a:lstStyle/>
              <a:p>
                <a:r>
                  <a:rPr lang="en-US" dirty="0" smtClean="0"/>
                  <a:t>The natural frequency of our structure is  </a:t>
                </a:r>
                <a14:m>
                  <m:oMath xmlns:m="http://schemas.openxmlformats.org/officeDocument/2006/math">
                    <m:r>
                      <m:rPr>
                        <m:sty m:val="p"/>
                      </m:rPr>
                      <a:rPr lang="el-GR" i="1" smtClean="0">
                        <a:latin typeface="Cambria Math"/>
                        <a:ea typeface="Cambria Math"/>
                      </a:rPr>
                      <m:t>ω</m:t>
                    </m:r>
                    <m:r>
                      <a:rPr lang="en-US" b="0" i="1" smtClean="0">
                        <a:latin typeface="Cambria Math"/>
                        <a:ea typeface="Cambria Math"/>
                      </a:rPr>
                      <m:t>= </m:t>
                    </m:r>
                    <m:rad>
                      <m:radPr>
                        <m:degHide m:val="on"/>
                        <m:ctrlPr>
                          <a:rPr lang="en-US" i="1" smtClean="0">
                            <a:latin typeface="Cambria Math"/>
                          </a:rPr>
                        </m:ctrlPr>
                      </m:radPr>
                      <m:deg/>
                      <m:e>
                        <m:f>
                          <m:fPr>
                            <m:ctrlPr>
                              <a:rPr lang="en-US" i="1" smtClean="0">
                                <a:latin typeface="Cambria Math"/>
                              </a:rPr>
                            </m:ctrlPr>
                          </m:fPr>
                          <m:num>
                            <m:sSub>
                              <m:sSubPr>
                                <m:ctrlPr>
                                  <a:rPr lang="en-US" i="1" smtClean="0">
                                    <a:latin typeface="Cambria Math"/>
                                  </a:rPr>
                                </m:ctrlPr>
                              </m:sSubPr>
                              <m:e>
                                <m:r>
                                  <a:rPr lang="en-US" b="0" i="1" smtClean="0">
                                    <a:latin typeface="Cambria Math"/>
                                  </a:rPr>
                                  <m:t>𝑘</m:t>
                                </m:r>
                              </m:e>
                              <m:sub>
                                <m:r>
                                  <a:rPr lang="en-US" b="0" i="1" smtClean="0">
                                    <a:latin typeface="Cambria Math"/>
                                  </a:rPr>
                                  <m:t>1</m:t>
                                </m:r>
                              </m:sub>
                            </m:sSub>
                          </m:num>
                          <m:den>
                            <m:sSub>
                              <m:sSubPr>
                                <m:ctrlPr>
                                  <a:rPr lang="en-US" i="1" smtClean="0">
                                    <a:latin typeface="Cambria Math"/>
                                  </a:rPr>
                                </m:ctrlPr>
                              </m:sSubPr>
                              <m:e>
                                <m:r>
                                  <a:rPr lang="en-US" b="0" i="1" smtClean="0">
                                    <a:latin typeface="Cambria Math"/>
                                  </a:rPr>
                                  <m:t>𝑚</m:t>
                                </m:r>
                              </m:e>
                              <m:sub>
                                <m:r>
                                  <a:rPr lang="en-US" b="0" i="1" smtClean="0">
                                    <a:latin typeface="Cambria Math"/>
                                  </a:rPr>
                                  <m:t>1</m:t>
                                </m:r>
                              </m:sub>
                            </m:sSub>
                          </m:den>
                        </m:f>
                      </m:e>
                    </m:rad>
                  </m:oMath>
                </a14:m>
                <a:r>
                  <a:rPr lang="en-US" dirty="0" smtClean="0"/>
                  <a:t> and of the added mass the frequency is </a:t>
                </a:r>
                <a14:m>
                  <m:oMath xmlns:m="http://schemas.openxmlformats.org/officeDocument/2006/math">
                    <m:rad>
                      <m:radPr>
                        <m:degHide m:val="on"/>
                        <m:ctrlPr>
                          <a:rPr lang="en-US" i="1" smtClean="0">
                            <a:latin typeface="Cambria Math"/>
                          </a:rPr>
                        </m:ctrlPr>
                      </m:radPr>
                      <m:deg/>
                      <m:e>
                        <m:f>
                          <m:fPr>
                            <m:ctrlPr>
                              <a:rPr lang="en-US" i="1" smtClean="0">
                                <a:latin typeface="Cambria Math"/>
                              </a:rPr>
                            </m:ctrlPr>
                          </m:fPr>
                          <m:num>
                            <m:sSub>
                              <m:sSubPr>
                                <m:ctrlPr>
                                  <a:rPr lang="en-US" i="1" smtClean="0">
                                    <a:latin typeface="Cambria Math"/>
                                  </a:rPr>
                                </m:ctrlPr>
                              </m:sSubPr>
                              <m:e>
                                <m:r>
                                  <a:rPr lang="en-US" b="0" i="1" smtClean="0">
                                    <a:latin typeface="Cambria Math"/>
                                  </a:rPr>
                                  <m:t>𝑘</m:t>
                                </m:r>
                              </m:e>
                              <m:sub>
                                <m:r>
                                  <a:rPr lang="en-US" b="0" i="1" smtClean="0">
                                    <a:latin typeface="Cambria Math"/>
                                  </a:rPr>
                                  <m:t>2</m:t>
                                </m:r>
                              </m:sub>
                            </m:sSub>
                          </m:num>
                          <m:den>
                            <m:sSub>
                              <m:sSubPr>
                                <m:ctrlPr>
                                  <a:rPr lang="en-US" i="1" smtClean="0">
                                    <a:latin typeface="Cambria Math"/>
                                  </a:rPr>
                                </m:ctrlPr>
                              </m:sSubPr>
                              <m:e>
                                <m:r>
                                  <a:rPr lang="en-US" b="0" i="1" smtClean="0">
                                    <a:latin typeface="Cambria Math"/>
                                  </a:rPr>
                                  <m:t>𝑚</m:t>
                                </m:r>
                              </m:e>
                              <m:sub>
                                <m:r>
                                  <a:rPr lang="en-US" b="0" i="1" smtClean="0">
                                    <a:latin typeface="Cambria Math"/>
                                  </a:rPr>
                                  <m:t>2</m:t>
                                </m:r>
                              </m:sub>
                            </m:sSub>
                          </m:den>
                        </m:f>
                      </m:e>
                    </m:rad>
                  </m:oMath>
                </a14:m>
                <a:r>
                  <a:rPr lang="en-US" dirty="0" smtClean="0"/>
                  <a:t>.       Consider </a:t>
                </a:r>
                <a14:m>
                  <m:oMath xmlns:m="http://schemas.openxmlformats.org/officeDocument/2006/math">
                    <m:sSub>
                      <m:sSubPr>
                        <m:ctrlPr>
                          <a:rPr lang="en-US" i="1" smtClean="0">
                            <a:latin typeface="Cambria Math"/>
                          </a:rPr>
                        </m:ctrlPr>
                      </m:sSubPr>
                      <m:e>
                        <m:r>
                          <a:rPr lang="en-US" b="0" i="1" smtClean="0">
                            <a:latin typeface="Cambria Math"/>
                          </a:rPr>
                          <m:t>𝑘</m:t>
                        </m:r>
                      </m:e>
                      <m:sub>
                        <m:r>
                          <a:rPr lang="en-US" b="0" i="1" smtClean="0">
                            <a:latin typeface="Cambria Math"/>
                          </a:rPr>
                          <m:t>1</m:t>
                        </m:r>
                      </m:sub>
                    </m:sSub>
                  </m:oMath>
                </a14:m>
                <a:r>
                  <a:rPr lang="en-US" dirty="0" smtClean="0"/>
                  <a:t>= 90 and </a:t>
                </a:r>
                <a14:m>
                  <m:oMath xmlns:m="http://schemas.openxmlformats.org/officeDocument/2006/math">
                    <m:sSub>
                      <m:sSubPr>
                        <m:ctrlPr>
                          <a:rPr lang="en-US" i="1" smtClean="0">
                            <a:latin typeface="Cambria Math"/>
                          </a:rPr>
                        </m:ctrlPr>
                      </m:sSubPr>
                      <m:e>
                        <m:r>
                          <a:rPr lang="en-US" b="0" i="1" smtClean="0">
                            <a:latin typeface="Cambria Math"/>
                          </a:rPr>
                          <m:t>𝑚</m:t>
                        </m:r>
                      </m:e>
                      <m:sub>
                        <m:r>
                          <a:rPr lang="en-US" b="0" i="1" smtClean="0">
                            <a:latin typeface="Cambria Math"/>
                          </a:rPr>
                          <m:t>1</m:t>
                        </m:r>
                      </m:sub>
                    </m:sSub>
                    <m:r>
                      <a:rPr lang="en-US" b="0" i="1" smtClean="0">
                        <a:latin typeface="Cambria Math"/>
                      </a:rPr>
                      <m:t>=10</m:t>
                    </m:r>
                  </m:oMath>
                </a14:m>
                <a:r>
                  <a:rPr lang="en-US" dirty="0" smtClean="0"/>
                  <a:t> with </a:t>
                </a:r>
                <a14:m>
                  <m:oMath xmlns:m="http://schemas.openxmlformats.org/officeDocument/2006/math">
                    <m:sSub>
                      <m:sSubPr>
                        <m:ctrlPr>
                          <a:rPr lang="en-US" i="1" smtClean="0">
                            <a:latin typeface="Cambria Math"/>
                          </a:rPr>
                        </m:ctrlPr>
                      </m:sSubPr>
                      <m:e>
                        <m:r>
                          <a:rPr lang="en-US" b="0" i="1" smtClean="0">
                            <a:latin typeface="Cambria Math"/>
                          </a:rPr>
                          <m:t>𝑘</m:t>
                        </m:r>
                      </m:e>
                      <m:sub>
                        <m:r>
                          <a:rPr lang="en-US" b="0" i="1" smtClean="0">
                            <a:latin typeface="Cambria Math"/>
                          </a:rPr>
                          <m:t>2</m:t>
                        </m:r>
                      </m:sub>
                    </m:sSub>
                  </m:oMath>
                </a14:m>
                <a:r>
                  <a:rPr lang="en-US" dirty="0" smtClean="0"/>
                  <a:t>= 0.90 and </a:t>
                </a:r>
                <a14:m>
                  <m:oMath xmlns:m="http://schemas.openxmlformats.org/officeDocument/2006/math">
                    <m:sSub>
                      <m:sSubPr>
                        <m:ctrlPr>
                          <a:rPr lang="en-US" i="1" smtClean="0">
                            <a:latin typeface="Cambria Math"/>
                          </a:rPr>
                        </m:ctrlPr>
                      </m:sSubPr>
                      <m:e>
                        <m:r>
                          <a:rPr lang="en-US" b="0" i="1" smtClean="0">
                            <a:latin typeface="Cambria Math"/>
                          </a:rPr>
                          <m:t>𝑚</m:t>
                        </m:r>
                      </m:e>
                      <m:sub>
                        <m:r>
                          <a:rPr lang="en-US" b="0" i="1" smtClean="0">
                            <a:latin typeface="Cambria Math"/>
                          </a:rPr>
                          <m:t>1</m:t>
                        </m:r>
                      </m:sub>
                    </m:sSub>
                    <m:r>
                      <a:rPr lang="en-US" b="0" i="1" smtClean="0">
                        <a:latin typeface="Cambria Math"/>
                      </a:rPr>
                      <m:t>=0.10</m:t>
                    </m:r>
                  </m:oMath>
                </a14:m>
                <a:r>
                  <a:rPr lang="en-US" dirty="0" smtClean="0"/>
                  <a:t> . Then both spring systems have the same frequency, namely </a:t>
                </a:r>
                <a14:m>
                  <m:oMath xmlns:m="http://schemas.openxmlformats.org/officeDocument/2006/math">
                    <m:r>
                      <m:rPr>
                        <m:sty m:val="p"/>
                      </m:rPr>
                      <a:rPr lang="el-GR" i="1" smtClean="0">
                        <a:latin typeface="Cambria Math"/>
                        <a:ea typeface="Cambria Math"/>
                      </a:rPr>
                      <m:t>ω</m:t>
                    </m:r>
                    <m:r>
                      <a:rPr lang="en-US" b="0" i="1" smtClean="0">
                        <a:latin typeface="Cambria Math"/>
                        <a:ea typeface="Cambria Math"/>
                      </a:rPr>
                      <m:t>=</m:t>
                    </m:r>
                  </m:oMath>
                </a14:m>
                <a:r>
                  <a:rPr lang="en-US" dirty="0" smtClean="0"/>
                  <a:t> </a:t>
                </a:r>
                <a14:m>
                  <m:oMath xmlns:m="http://schemas.openxmlformats.org/officeDocument/2006/math">
                    <m:rad>
                      <m:radPr>
                        <m:degHide m:val="on"/>
                        <m:ctrlPr>
                          <a:rPr lang="en-US" i="1" smtClean="0">
                            <a:latin typeface="Cambria Math"/>
                          </a:rPr>
                        </m:ctrlPr>
                      </m:radPr>
                      <m:deg/>
                      <m:e>
                        <m:f>
                          <m:fPr>
                            <m:ctrlPr>
                              <a:rPr lang="en-US" i="1" smtClean="0">
                                <a:latin typeface="Cambria Math"/>
                              </a:rPr>
                            </m:ctrlPr>
                          </m:fPr>
                          <m:num>
                            <m:r>
                              <a:rPr lang="en-US" i="1" smtClean="0">
                                <a:latin typeface="Cambria Math"/>
                              </a:rPr>
                              <m:t>9</m:t>
                            </m:r>
                            <m:r>
                              <a:rPr lang="en-US" b="0" i="1" smtClean="0">
                                <a:latin typeface="Cambria Math"/>
                              </a:rPr>
                              <m:t>0</m:t>
                            </m:r>
                          </m:num>
                          <m:den>
                            <m:r>
                              <a:rPr lang="en-US" i="1" smtClean="0">
                                <a:latin typeface="Cambria Math"/>
                              </a:rPr>
                              <m:t>1</m:t>
                            </m:r>
                            <m:r>
                              <a:rPr lang="en-US" b="0" i="1" smtClean="0">
                                <a:latin typeface="Cambria Math"/>
                              </a:rPr>
                              <m:t>0</m:t>
                            </m:r>
                          </m:den>
                        </m:f>
                      </m:e>
                    </m:rad>
                  </m:oMath>
                </a14:m>
                <a:r>
                  <a:rPr lang="en-US" dirty="0" smtClean="0"/>
                  <a:t> = </a:t>
                </a:r>
                <a14:m>
                  <m:oMath xmlns:m="http://schemas.openxmlformats.org/officeDocument/2006/math">
                    <m:rad>
                      <m:radPr>
                        <m:degHide m:val="on"/>
                        <m:ctrlPr>
                          <a:rPr lang="en-US" i="1" smtClean="0">
                            <a:latin typeface="Cambria Math"/>
                          </a:rPr>
                        </m:ctrlPr>
                      </m:radPr>
                      <m:deg/>
                      <m:e>
                        <m:f>
                          <m:fPr>
                            <m:ctrlPr>
                              <a:rPr lang="en-US" i="1" smtClean="0">
                                <a:latin typeface="Cambria Math"/>
                              </a:rPr>
                            </m:ctrlPr>
                          </m:fPr>
                          <m:num>
                            <m:r>
                              <a:rPr lang="en-US" i="1" smtClean="0">
                                <a:latin typeface="Cambria Math"/>
                              </a:rPr>
                              <m:t>0</m:t>
                            </m:r>
                            <m:r>
                              <a:rPr lang="en-US" b="0" i="1" smtClean="0">
                                <a:latin typeface="Cambria Math"/>
                              </a:rPr>
                              <m:t>.9</m:t>
                            </m:r>
                          </m:num>
                          <m:den>
                            <m:r>
                              <a:rPr lang="en-US" i="1" smtClean="0">
                                <a:latin typeface="Cambria Math"/>
                              </a:rPr>
                              <m:t>0</m:t>
                            </m:r>
                            <m:r>
                              <a:rPr lang="en-US" b="0" i="1" smtClean="0">
                                <a:latin typeface="Cambria Math"/>
                              </a:rPr>
                              <m:t>.1</m:t>
                            </m:r>
                          </m:den>
                        </m:f>
                      </m:e>
                    </m:rad>
                  </m:oMath>
                </a14:m>
                <a:r>
                  <a:rPr lang="en-US" dirty="0" smtClean="0"/>
                  <a:t> </a:t>
                </a:r>
                <a:r>
                  <a:rPr lang="en-US" dirty="0"/>
                  <a:t> </a:t>
                </a:r>
                <a:r>
                  <a:rPr lang="en-US" dirty="0" smtClean="0"/>
                  <a:t>= 3.</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0" y="4343400"/>
                <a:ext cx="8089587" cy="1783373"/>
              </a:xfrm>
              <a:prstGeom prst="rect">
                <a:avLst/>
              </a:prstGeom>
              <a:blipFill rotWithShape="1">
                <a:blip r:embed="rId3"/>
                <a:stretch>
                  <a:fillRect l="-678"/>
                </a:stretch>
              </a:blipFill>
            </p:spPr>
            <p:txBody>
              <a:bodyPr/>
              <a:lstStyle/>
              <a:p>
                <a:r>
                  <a:rPr lang="en-US">
                    <a:noFill/>
                  </a:rPr>
                  <a:t> </a:t>
                </a:r>
              </a:p>
            </p:txBody>
          </p:sp>
        </mc:Fallback>
      </mc:AlternateContent>
    </p:spTree>
    <p:extLst>
      <p:ext uri="{BB962C8B-B14F-4D97-AF65-F5344CB8AC3E}">
        <p14:creationId xmlns:p14="http://schemas.microsoft.com/office/powerpoint/2010/main" val="149849541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4452694" cy="369332"/>
          </a:xfrm>
          <a:prstGeom prst="rect">
            <a:avLst/>
          </a:prstGeom>
          <a:noFill/>
        </p:spPr>
        <p:txBody>
          <a:bodyPr wrap="none" rtlCol="0">
            <a:spAutoFit/>
          </a:bodyPr>
          <a:lstStyle/>
          <a:p>
            <a:r>
              <a:rPr lang="en-US" dirty="0" smtClean="0"/>
              <a:t>Now, by examining the solution of our system</a:t>
            </a:r>
            <a:endParaRPr lang="en-US" dirty="0"/>
          </a:p>
        </p:txBody>
      </p:sp>
      <p:sp>
        <p:nvSpPr>
          <p:cNvPr id="3" name="TextBox 2"/>
          <p:cNvSpPr txBox="1"/>
          <p:nvPr/>
        </p:nvSpPr>
        <p:spPr>
          <a:xfrm>
            <a:off x="514141" y="3581400"/>
            <a:ext cx="7963527" cy="646331"/>
          </a:xfrm>
          <a:prstGeom prst="rect">
            <a:avLst/>
          </a:prstGeom>
          <a:noFill/>
        </p:spPr>
        <p:txBody>
          <a:bodyPr wrap="none" rtlCol="0">
            <a:spAutoFit/>
          </a:bodyPr>
          <a:lstStyle/>
          <a:p>
            <a:r>
              <a:rPr lang="en-US" dirty="0" smtClean="0"/>
              <a:t>we can combine terms, simplify, and determine that the amplitude of the resulting</a:t>
            </a:r>
          </a:p>
          <a:p>
            <a:r>
              <a:rPr lang="en-US" dirty="0" smtClean="0"/>
              <a:t>oscillation of mass    is</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495800"/>
            <a:ext cx="55435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3" y="1295400"/>
            <a:ext cx="7632700" cy="197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6096000"/>
            <a:ext cx="5897705" cy="369332"/>
          </a:xfrm>
          <a:prstGeom prst="rect">
            <a:avLst/>
          </a:prstGeom>
          <a:noFill/>
        </p:spPr>
        <p:txBody>
          <a:bodyPr wrap="none" rtlCol="0">
            <a:spAutoFit/>
          </a:bodyPr>
          <a:lstStyle/>
          <a:p>
            <a:r>
              <a:rPr lang="en-US" dirty="0" smtClean="0"/>
              <a:t>A picture is worth . . . . . How many words . . . . or equations?</a:t>
            </a:r>
            <a:endParaRPr lang="en-US" dirty="0"/>
          </a:p>
        </p:txBody>
      </p:sp>
    </p:spTree>
    <p:extLst>
      <p:ext uri="{BB962C8B-B14F-4D97-AF65-F5344CB8AC3E}">
        <p14:creationId xmlns:p14="http://schemas.microsoft.com/office/powerpoint/2010/main" val="9403500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54" y="228600"/>
            <a:ext cx="8464550" cy="537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5943600"/>
            <a:ext cx="7388241" cy="369332"/>
          </a:xfrm>
          <a:prstGeom prst="rect">
            <a:avLst/>
          </a:prstGeom>
          <a:noFill/>
        </p:spPr>
        <p:txBody>
          <a:bodyPr wrap="none" rtlCol="0">
            <a:spAutoFit/>
          </a:bodyPr>
          <a:lstStyle/>
          <a:p>
            <a:r>
              <a:rPr lang="en-US" dirty="0" smtClean="0"/>
              <a:t>So  if we are willing to add more and more mass we get a wider “safe” region.</a:t>
            </a:r>
            <a:endParaRPr lang="en-US" dirty="0"/>
          </a:p>
        </p:txBody>
      </p:sp>
    </p:spTree>
    <p:extLst>
      <p:ext uri="{BB962C8B-B14F-4D97-AF65-F5344CB8AC3E}">
        <p14:creationId xmlns:p14="http://schemas.microsoft.com/office/powerpoint/2010/main" val="218244980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52525"/>
            <a:ext cx="86201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1566"/>
            <a:ext cx="24574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533400"/>
            <a:ext cx="5245795" cy="369332"/>
          </a:xfrm>
          <a:prstGeom prst="rect">
            <a:avLst/>
          </a:prstGeom>
          <a:noFill/>
        </p:spPr>
        <p:txBody>
          <a:bodyPr wrap="none" rtlCol="0">
            <a:spAutoFit/>
          </a:bodyPr>
          <a:lstStyle/>
          <a:p>
            <a:r>
              <a:rPr lang="en-US" dirty="0" smtClean="0"/>
              <a:t>Incidentally, if we go back to just our one mass system</a:t>
            </a:r>
            <a:endParaRPr lang="en-US" dirty="0"/>
          </a:p>
        </p:txBody>
      </p:sp>
      <p:sp>
        <p:nvSpPr>
          <p:cNvPr id="3" name="TextBox 2"/>
          <p:cNvSpPr txBox="1"/>
          <p:nvPr/>
        </p:nvSpPr>
        <p:spPr>
          <a:xfrm>
            <a:off x="533400" y="2136949"/>
            <a:ext cx="2031069" cy="369332"/>
          </a:xfrm>
          <a:prstGeom prst="rect">
            <a:avLst/>
          </a:prstGeom>
          <a:noFill/>
        </p:spPr>
        <p:txBody>
          <a:bodyPr wrap="none" rtlCol="0">
            <a:spAutoFit/>
          </a:bodyPr>
          <a:lstStyle/>
          <a:p>
            <a:r>
              <a:rPr lang="en-US" dirty="0" smtClean="0"/>
              <a:t>with a driving force</a:t>
            </a:r>
            <a:endParaRPr lang="en-US" dirty="0"/>
          </a:p>
        </p:txBody>
      </p:sp>
      <p:pic>
        <p:nvPicPr>
          <p:cNvPr id="30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13" y="2895600"/>
            <a:ext cx="8235897" cy="197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5410200"/>
            <a:ext cx="7369453" cy="923330"/>
          </a:xfrm>
          <a:prstGeom prst="rect">
            <a:avLst/>
          </a:prstGeom>
          <a:noFill/>
        </p:spPr>
        <p:txBody>
          <a:bodyPr wrap="none" rtlCol="0">
            <a:spAutoFit/>
          </a:bodyPr>
          <a:lstStyle/>
          <a:p>
            <a:r>
              <a:rPr lang="en-US" dirty="0" smtClean="0"/>
              <a:t>How big can the response, amp(</a:t>
            </a:r>
            <a:r>
              <a:rPr lang="en-US" dirty="0" smtClean="0">
                <a:latin typeface="Symbol" pitchFamily="18" charset="2"/>
              </a:rPr>
              <a:t>w</a:t>
            </a:r>
            <a:r>
              <a:rPr lang="en-US" dirty="0" smtClean="0"/>
              <a:t>), really be?  </a:t>
            </a:r>
          </a:p>
          <a:p>
            <a:endParaRPr lang="en-US" dirty="0"/>
          </a:p>
          <a:p>
            <a:r>
              <a:rPr lang="en-US" dirty="0" smtClean="0"/>
              <a:t>We seek the maximum frequency response of amp(</a:t>
            </a:r>
            <a:r>
              <a:rPr lang="en-US" dirty="0" smtClean="0">
                <a:latin typeface="Symbol" pitchFamily="18" charset="2"/>
              </a:rPr>
              <a:t>w</a:t>
            </a:r>
            <a:r>
              <a:rPr lang="en-US" dirty="0" smtClean="0"/>
              <a:t>). Again, a picture . . . .   </a:t>
            </a:r>
            <a:endParaRPr lang="en-US" dirty="0"/>
          </a:p>
        </p:txBody>
      </p:sp>
    </p:spTree>
    <p:extLst>
      <p:ext uri="{BB962C8B-B14F-4D97-AF65-F5344CB8AC3E}">
        <p14:creationId xmlns:p14="http://schemas.microsoft.com/office/powerpoint/2010/main" val="339815227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784975" cy="610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42446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ian\Documents\BJWHome\SIMIODE-DifferentialEquationsProject\Talks\2013May16-CityTech-DEClass-SheilaMiller\DifferentialEquationsClass\dam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85800"/>
            <a:ext cx="3808830" cy="31003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Brian\Documents\BJWHome\SIMIODE-DifferentialEquationsProject\Talks\2013May16-CityTech-DEClass-SheilaMiller\DifferentialEquationsClass\TMD%20coll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38400"/>
            <a:ext cx="4343400" cy="410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09693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ian\Documents\BJWHome\SIMIODE-DifferentialEquationsProject\Talks\2013May16-CityTech-DEClass-SheilaMiller\DifferentialEquationsClass\220px-Snapshot_of_base_isolation_eff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143000"/>
            <a:ext cx="5181600" cy="5197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12686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ian\Documents\BJWHome\SIMIODE-DifferentialEquationsProject\Talks\2013May16-CityTech-DEClass-SheilaMiller\DifferentialEquationsClass\SkywalkFromOutsideLe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05200"/>
            <a:ext cx="284171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Brian\Documents\BJWHome\SIMIODE-DifferentialEquationsProject\Talks\2013May16-CityTech-DEClass-SheilaMiller\DifferentialEquationsClass\Infinity_Bridge_tuned_mass_damper_on_small_arch-16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858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19896"/>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ian\Documents\BJWHome\SIMIODE-DifferentialEquationsProject\Talks\2013May16-CityTech-DEClass-SheilaMiller\DifferentialEquationsClass\imagesCA54DT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5973736" cy="3889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rian\Documents\BJWHome\SIMIODE-DifferentialEquationsProject\Talks\2013May16-CityTech-DEClass-SheilaMiller\DifferentialEquationsClass\spl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43099"/>
            <a:ext cx="3994010" cy="305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463466"/>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45" y="304800"/>
            <a:ext cx="8991600" cy="131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455" y="1828800"/>
            <a:ext cx="5761037"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710" y="5562600"/>
            <a:ext cx="7604711" cy="738664"/>
          </a:xfrm>
          <a:prstGeom prst="rect">
            <a:avLst/>
          </a:prstGeom>
          <a:noFill/>
        </p:spPr>
        <p:txBody>
          <a:bodyPr wrap="none" rtlCol="0">
            <a:spAutoFit/>
          </a:bodyPr>
          <a:lstStyle/>
          <a:p>
            <a:r>
              <a:rPr lang="en-US" sz="1400" b="1" dirty="0" smtClean="0">
                <a:latin typeface="Times New Roman" pitchFamily="18" charset="0"/>
                <a:cs typeface="Times New Roman" pitchFamily="18" charset="0"/>
              </a:rPr>
              <a:t>Source</a:t>
            </a:r>
            <a:r>
              <a:rPr lang="en-US" sz="1400" dirty="0" smtClean="0">
                <a:latin typeface="Times New Roman" pitchFamily="18" charset="0"/>
                <a:cs typeface="Times New Roman" pitchFamily="18" charset="0"/>
              </a:rPr>
              <a:t>: </a:t>
            </a:r>
            <a:r>
              <a:rPr lang="en-US" sz="1400" dirty="0">
                <a:latin typeface="Times New Roman" pitchFamily="18" charset="0"/>
                <a:cs typeface="Times New Roman" pitchFamily="18" charset="0"/>
              </a:rPr>
              <a:t>Communicable Disease Surveillance Center. 1978. News and Notes: Influenza in a</a:t>
            </a:r>
          </a:p>
          <a:p>
            <a:r>
              <a:rPr lang="en-US" sz="1400" dirty="0">
                <a:latin typeface="Times New Roman" pitchFamily="18" charset="0"/>
                <a:cs typeface="Times New Roman" pitchFamily="18" charset="0"/>
              </a:rPr>
              <a:t>Boarding School. </a:t>
            </a:r>
            <a:r>
              <a:rPr lang="en-US" sz="1400" i="1" dirty="0">
                <a:latin typeface="Times New Roman" pitchFamily="18" charset="0"/>
                <a:cs typeface="Times New Roman" pitchFamily="18" charset="0"/>
              </a:rPr>
              <a:t>British Medical </a:t>
            </a:r>
            <a:r>
              <a:rPr lang="en-US" sz="1400" i="1" dirty="0" smtClean="0">
                <a:latin typeface="Times New Roman" pitchFamily="18" charset="0"/>
                <a:cs typeface="Times New Roman" pitchFamily="18" charset="0"/>
              </a:rPr>
              <a:t>Journal</a:t>
            </a:r>
            <a:r>
              <a:rPr lang="en-US" sz="1400" dirty="0" smtClean="0">
                <a:latin typeface="Times New Roman" pitchFamily="18" charset="0"/>
                <a:cs typeface="Times New Roman" pitchFamily="18" charset="0"/>
              </a:rPr>
              <a:t>. </a:t>
            </a:r>
            <a:r>
              <a:rPr lang="en-US" sz="1400" dirty="0">
                <a:latin typeface="Times New Roman" pitchFamily="18" charset="0"/>
                <a:cs typeface="Times New Roman" pitchFamily="18" charset="0"/>
              </a:rPr>
              <a:t>1(6112). </a:t>
            </a:r>
            <a:r>
              <a:rPr lang="en-US" sz="1400" b="1" u="sng" dirty="0">
                <a:solidFill>
                  <a:srgbClr val="0070C0"/>
                </a:solidFill>
                <a:latin typeface="Courier New" pitchFamily="49" charset="0"/>
                <a:cs typeface="Courier New" pitchFamily="49" charset="0"/>
              </a:rPr>
              <a:t>http://www.pubmedcentral.nih.gov /</a:t>
            </a:r>
          </a:p>
          <a:p>
            <a:r>
              <a:rPr lang="en-US" sz="1400" b="1" u="sng" dirty="0" smtClean="0">
                <a:solidFill>
                  <a:srgbClr val="0070C0"/>
                </a:solidFill>
                <a:latin typeface="Courier New" pitchFamily="49" charset="0"/>
                <a:cs typeface="Courier New" pitchFamily="49" charset="0"/>
              </a:rPr>
              <a:t>picrender.fcgi?artid=1603269&amp;blobtype.pdf</a:t>
            </a:r>
            <a:r>
              <a:rPr lang="en-US" sz="1400" dirty="0">
                <a:latin typeface="Times New Roman" pitchFamily="18" charset="0"/>
                <a:cs typeface="Times New Roman" pitchFamily="18" charset="0"/>
              </a:rPr>
              <a:t>. Accessed 5 September 2008.</a:t>
            </a:r>
          </a:p>
        </p:txBody>
      </p:sp>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52400"/>
            <a:ext cx="6663171" cy="2308324"/>
          </a:xfrm>
          <a:prstGeom prst="rect">
            <a:avLst/>
          </a:prstGeom>
          <a:noFill/>
        </p:spPr>
        <p:txBody>
          <a:bodyPr wrap="none" rtlCol="0">
            <a:spAutoFit/>
          </a:bodyPr>
          <a:lstStyle/>
          <a:p>
            <a:r>
              <a:rPr lang="en-US" dirty="0" smtClean="0"/>
              <a:t>SIMIODE Team</a:t>
            </a:r>
          </a:p>
          <a:p>
            <a:endParaRPr lang="en-US" dirty="0"/>
          </a:p>
          <a:p>
            <a:r>
              <a:rPr lang="en-US" dirty="0" smtClean="0"/>
              <a:t>Leigh Noble, Technical </a:t>
            </a:r>
            <a:r>
              <a:rPr lang="en-US" dirty="0" smtClean="0"/>
              <a:t>Director and applied mathematician</a:t>
            </a:r>
            <a:endParaRPr lang="en-US" dirty="0" smtClean="0"/>
          </a:p>
          <a:p>
            <a:r>
              <a:rPr lang="en-US" dirty="0" smtClean="0"/>
              <a:t>Mark </a:t>
            </a:r>
            <a:r>
              <a:rPr lang="en-US" dirty="0" err="1" smtClean="0"/>
              <a:t>Tourtellott</a:t>
            </a:r>
            <a:r>
              <a:rPr lang="en-US" dirty="0" smtClean="0"/>
              <a:t>, Technical Director, Art Designer</a:t>
            </a:r>
          </a:p>
          <a:p>
            <a:r>
              <a:rPr lang="en-US" dirty="0" smtClean="0"/>
              <a:t>Jessica </a:t>
            </a:r>
            <a:r>
              <a:rPr lang="en-US" dirty="0" err="1" smtClean="0"/>
              <a:t>Libertini</a:t>
            </a:r>
            <a:r>
              <a:rPr lang="en-US" dirty="0" smtClean="0"/>
              <a:t> </a:t>
            </a:r>
            <a:r>
              <a:rPr lang="en-US" dirty="0" smtClean="0"/>
              <a:t>– VMI  - Virginia </a:t>
            </a:r>
            <a:r>
              <a:rPr lang="en-US" dirty="0"/>
              <a:t>Military Institute, Associate Director </a:t>
            </a:r>
            <a:endParaRPr lang="en-US" dirty="0"/>
          </a:p>
          <a:p>
            <a:r>
              <a:rPr lang="en-US" dirty="0" smtClean="0"/>
              <a:t>Karen Bliss </a:t>
            </a:r>
            <a:r>
              <a:rPr lang="en-US" dirty="0" smtClean="0"/>
              <a:t>– Quinnipiac U and then VMI</a:t>
            </a:r>
            <a:r>
              <a:rPr lang="en-US" dirty="0" smtClean="0"/>
              <a:t>, </a:t>
            </a:r>
            <a:r>
              <a:rPr lang="en-US" dirty="0"/>
              <a:t>Associate Director </a:t>
            </a:r>
            <a:endParaRPr lang="en-US" dirty="0" smtClean="0"/>
          </a:p>
          <a:p>
            <a:r>
              <a:rPr lang="en-US" dirty="0" smtClean="0"/>
              <a:t>Brian </a:t>
            </a:r>
            <a:r>
              <a:rPr lang="en-US" dirty="0" smtClean="0"/>
              <a:t>Winkel, Director, Emeritus </a:t>
            </a:r>
            <a:r>
              <a:rPr lang="en-US" dirty="0" err="1" smtClean="0"/>
              <a:t>MathSci</a:t>
            </a:r>
            <a:r>
              <a:rPr lang="en-US" dirty="0" smtClean="0"/>
              <a:t>, USMA</a:t>
            </a:r>
            <a:endParaRPr lang="en-US" dirty="0"/>
          </a:p>
          <a:p>
            <a:endParaRPr lang="en-US" dirty="0"/>
          </a:p>
        </p:txBody>
      </p:sp>
      <p:pic>
        <p:nvPicPr>
          <p:cNvPr id="6" name="Picture 2" descr="D:\Brian\Documents\BJWHome\SIMIODE-DifferentialEquationsProject\Fonts &amp; Logo\ChristianPolleys-LOGO Designs\2014May22Additions\4-Sphe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4495800" cy="46553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2819400"/>
            <a:ext cx="3792833" cy="1754326"/>
          </a:xfrm>
          <a:prstGeom prst="rect">
            <a:avLst/>
          </a:prstGeom>
          <a:noFill/>
        </p:spPr>
        <p:txBody>
          <a:bodyPr wrap="none" rtlCol="0">
            <a:spAutoFit/>
          </a:bodyPr>
          <a:lstStyle/>
          <a:p>
            <a:r>
              <a:rPr lang="en-US" dirty="0" smtClean="0"/>
              <a:t>Eric Sullivan, Carroll College</a:t>
            </a:r>
          </a:p>
          <a:p>
            <a:r>
              <a:rPr lang="en-US" dirty="0" smtClean="0"/>
              <a:t>Ted Wendt, Carroll College</a:t>
            </a:r>
          </a:p>
          <a:p>
            <a:r>
              <a:rPr lang="en-US" dirty="0" smtClean="0"/>
              <a:t>Audrey </a:t>
            </a:r>
            <a:r>
              <a:rPr lang="en-US" dirty="0" err="1" smtClean="0"/>
              <a:t>Malagon</a:t>
            </a:r>
            <a:r>
              <a:rPr lang="en-US" dirty="0" smtClean="0"/>
              <a:t>, VA Wesleyan College</a:t>
            </a:r>
          </a:p>
          <a:p>
            <a:endParaRPr lang="en-US" dirty="0"/>
          </a:p>
          <a:p>
            <a:endParaRPr lang="en-US" dirty="0" smtClean="0"/>
          </a:p>
          <a:p>
            <a:r>
              <a:rPr lang="en-US" dirty="0" smtClean="0"/>
              <a:t>Board of Contributing Advisors </a:t>
            </a:r>
            <a:endParaRPr lang="en-US" dirty="0"/>
          </a:p>
        </p:txBody>
      </p:sp>
    </p:spTree>
    <p:extLst>
      <p:ext uri="{BB962C8B-B14F-4D97-AF65-F5344CB8AC3E}">
        <p14:creationId xmlns:p14="http://schemas.microsoft.com/office/powerpoint/2010/main" val="235148860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424815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50649" y="87525"/>
            <a:ext cx="2541401" cy="461665"/>
          </a:xfrm>
          <a:prstGeom prst="rect">
            <a:avLst/>
          </a:prstGeom>
          <a:noFill/>
        </p:spPr>
        <p:txBody>
          <a:bodyPr wrap="none" rtlCol="0">
            <a:spAutoFit/>
          </a:bodyPr>
          <a:lstStyle/>
          <a:p>
            <a:r>
              <a:rPr lang="en-US" sz="2400" b="1" dirty="0" smtClean="0"/>
              <a:t>Continuous Model</a:t>
            </a:r>
            <a:endParaRPr lang="en-US" sz="2400" b="1" dirty="0"/>
          </a:p>
        </p:txBody>
      </p:sp>
      <p:sp>
        <p:nvSpPr>
          <p:cNvPr id="2" name="Rectangle 1"/>
          <p:cNvSpPr/>
          <p:nvPr/>
        </p:nvSpPr>
        <p:spPr>
          <a:xfrm>
            <a:off x="152400" y="2196837"/>
            <a:ext cx="4125681" cy="369332"/>
          </a:xfrm>
          <a:prstGeom prst="rect">
            <a:avLst/>
          </a:prstGeom>
        </p:spPr>
        <p:txBody>
          <a:bodyPr wrap="none">
            <a:spAutoFit/>
          </a:bodyPr>
          <a:lstStyle/>
          <a:p>
            <a:r>
              <a:rPr lang="en-US" dirty="0"/>
              <a:t>Using </a:t>
            </a:r>
            <a:r>
              <a:rPr lang="en-US" dirty="0" smtClean="0"/>
              <a:t>grid in parameter space to </a:t>
            </a:r>
            <a:r>
              <a:rPr lang="en-US" dirty="0"/>
              <a:t>minimize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1971675" cy="81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95599"/>
            <a:ext cx="2362200" cy="97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4191000"/>
            <a:ext cx="4572000" cy="923330"/>
          </a:xfrm>
          <a:prstGeom prst="rect">
            <a:avLst/>
          </a:prstGeom>
        </p:spPr>
        <p:txBody>
          <a:bodyPr>
            <a:spAutoFit/>
          </a:bodyPr>
          <a:lstStyle/>
          <a:p>
            <a:r>
              <a:rPr lang="en-US" dirty="0"/>
              <a:t>with S(0) = 763-1, I(0) = 1, and</a:t>
            </a:r>
          </a:p>
          <a:p>
            <a:r>
              <a:rPr lang="en-US" dirty="0"/>
              <a:t>R(0) = 0 we obtain a = </a:t>
            </a:r>
            <a:r>
              <a:rPr lang="en-US" dirty="0" smtClean="0"/>
              <a:t>0.00218</a:t>
            </a:r>
          </a:p>
          <a:p>
            <a:r>
              <a:rPr lang="en-US" dirty="0" smtClean="0"/>
              <a:t>and </a:t>
            </a:r>
            <a:r>
              <a:rPr lang="en-US" dirty="0"/>
              <a:t>b = </a:t>
            </a:r>
            <a:r>
              <a:rPr lang="en-US" dirty="0" smtClean="0"/>
              <a:t>0.441. </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26563"/>
            <a:ext cx="3014662"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486" y="3538715"/>
            <a:ext cx="5202827" cy="315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895600"/>
            <a:ext cx="5438775" cy="3587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637222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9800" y="685799"/>
            <a:ext cx="2122953" cy="461665"/>
          </a:xfrm>
          <a:prstGeom prst="rect">
            <a:avLst/>
          </a:prstGeom>
          <a:noFill/>
        </p:spPr>
        <p:txBody>
          <a:bodyPr wrap="none" rtlCol="0">
            <a:spAutoFit/>
          </a:bodyPr>
          <a:lstStyle/>
          <a:p>
            <a:r>
              <a:rPr lang="en-US" sz="2400" b="1" dirty="0" smtClean="0"/>
              <a:t>Discrete Model</a:t>
            </a:r>
            <a:endParaRPr lang="en-US" sz="2400" b="1" dirty="0"/>
          </a:p>
        </p:txBody>
      </p:sp>
      <p:sp>
        <p:nvSpPr>
          <p:cNvPr id="5" name="TextBox 4"/>
          <p:cNvSpPr txBox="1"/>
          <p:nvPr/>
        </p:nvSpPr>
        <p:spPr>
          <a:xfrm>
            <a:off x="152400" y="2572434"/>
            <a:ext cx="3276600" cy="646331"/>
          </a:xfrm>
          <a:prstGeom prst="rect">
            <a:avLst/>
          </a:prstGeom>
          <a:noFill/>
        </p:spPr>
        <p:txBody>
          <a:bodyPr wrap="square" rtlCol="0">
            <a:spAutoFit/>
          </a:bodyPr>
          <a:lstStyle/>
          <a:p>
            <a:r>
              <a:rPr lang="en-US" dirty="0" smtClean="0"/>
              <a:t>Using EXCEL’s Solver to </a:t>
            </a:r>
            <a:r>
              <a:rPr lang="en-US" dirty="0"/>
              <a:t>minimize</a:t>
            </a:r>
          </a:p>
          <a:p>
            <a:endParaRPr lang="en-US"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599"/>
            <a:ext cx="2362200" cy="97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4191000"/>
            <a:ext cx="3036922" cy="923330"/>
          </a:xfrm>
          <a:prstGeom prst="rect">
            <a:avLst/>
          </a:prstGeom>
          <a:noFill/>
        </p:spPr>
        <p:txBody>
          <a:bodyPr wrap="none" rtlCol="0">
            <a:spAutoFit/>
          </a:bodyPr>
          <a:lstStyle/>
          <a:p>
            <a:r>
              <a:rPr lang="en-US" dirty="0" smtClean="0"/>
              <a:t>with S(0) = 763-1, I(0) = 1, and</a:t>
            </a:r>
          </a:p>
          <a:p>
            <a:r>
              <a:rPr lang="en-US" dirty="0" smtClean="0"/>
              <a:t>R(0) = 0 we obtain a = 0.00291</a:t>
            </a:r>
          </a:p>
          <a:p>
            <a:r>
              <a:rPr lang="en-US" dirty="0" smtClean="0"/>
              <a:t>and b = 0.72. </a:t>
            </a:r>
            <a:endParaRPr lang="en-US" dirty="0"/>
          </a:p>
        </p:txBody>
      </p:sp>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20909"/>
            <a:ext cx="8153400" cy="523220"/>
          </a:xfrm>
          <a:prstGeom prst="rect">
            <a:avLst/>
          </a:prstGeom>
        </p:spPr>
        <p:txBody>
          <a:bodyPr wrap="square">
            <a:spAutoFit/>
          </a:bodyPr>
          <a:lstStyle/>
          <a:p>
            <a:r>
              <a:rPr lang="en-US" sz="1400" b="1" dirty="0">
                <a:latin typeface="Times New Roman" pitchFamily="18" charset="0"/>
                <a:cs typeface="Times New Roman" pitchFamily="18" charset="0"/>
              </a:rPr>
              <a:t>Source</a:t>
            </a:r>
            <a:r>
              <a:rPr lang="en-US" sz="1400" dirty="0">
                <a:latin typeface="Times New Roman" pitchFamily="18" charset="0"/>
                <a:cs typeface="Times New Roman" pitchFamily="18" charset="0"/>
              </a:rPr>
              <a:t>: </a:t>
            </a:r>
            <a:r>
              <a:rPr lang="en-US" sz="1400" b="1" dirty="0">
                <a:solidFill>
                  <a:srgbClr val="FF0000"/>
                </a:solidFill>
                <a:latin typeface="Times New Roman" pitchFamily="18" charset="0"/>
                <a:cs typeface="Times New Roman" pitchFamily="18" charset="0"/>
              </a:rPr>
              <a:t>Miller, S, and J. Helms</a:t>
            </a:r>
            <a:r>
              <a:rPr lang="en-US" sz="1400" dirty="0">
                <a:latin typeface="Times New Roman" pitchFamily="18" charset="0"/>
                <a:cs typeface="Times New Roman" pitchFamily="18" charset="0"/>
              </a:rPr>
              <a:t>. 2010. The Disease that Infected Half the World: Mathematics, Biology, </a:t>
            </a:r>
            <a:r>
              <a:rPr lang="en-US" sz="1400" dirty="0" smtClean="0">
                <a:latin typeface="Times New Roman" pitchFamily="18" charset="0"/>
                <a:cs typeface="Times New Roman" pitchFamily="18" charset="0"/>
              </a:rPr>
              <a:t>and History</a:t>
            </a:r>
            <a:r>
              <a:rPr lang="en-US" sz="1400" dirty="0">
                <a:latin typeface="Times New Roman" pitchFamily="18" charset="0"/>
                <a:cs typeface="Times New Roman" pitchFamily="18" charset="0"/>
              </a:rPr>
              <a:t>. </a:t>
            </a:r>
            <a:r>
              <a:rPr lang="en-US" sz="1400" b="1" i="1" dirty="0">
                <a:latin typeface="Times New Roman" pitchFamily="18" charset="0"/>
                <a:cs typeface="Times New Roman" pitchFamily="18" charset="0"/>
              </a:rPr>
              <a:t>PRIMUS</a:t>
            </a:r>
            <a:r>
              <a:rPr lang="en-US" sz="1400" b="1" dirty="0">
                <a:latin typeface="Times New Roman" pitchFamily="18" charset="0"/>
                <a:cs typeface="Times New Roman" pitchFamily="18" charset="0"/>
              </a:rPr>
              <a:t>. </a:t>
            </a:r>
            <a:r>
              <a:rPr lang="en-US" sz="1400" dirty="0">
                <a:latin typeface="Times New Roman" pitchFamily="18" charset="0"/>
                <a:cs typeface="Times New Roman" pitchFamily="18" charset="0"/>
              </a:rPr>
              <a:t>20(3): 245-260.</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32" y="152400"/>
            <a:ext cx="457340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0226" y="5486400"/>
            <a:ext cx="8637573" cy="523220"/>
          </a:xfrm>
          <a:prstGeom prst="rect">
            <a:avLst/>
          </a:prstGeom>
        </p:spPr>
        <p:txBody>
          <a:bodyPr wrap="square">
            <a:spAutoFit/>
          </a:bodyPr>
          <a:lstStyle/>
          <a:p>
            <a:r>
              <a:rPr lang="en-US" sz="1400" b="1" dirty="0">
                <a:latin typeface="Times New Roman" pitchFamily="18" charset="0"/>
                <a:cs typeface="Times New Roman" pitchFamily="18" charset="0"/>
              </a:rPr>
              <a:t>Source</a:t>
            </a:r>
            <a:r>
              <a:rPr lang="en-US" sz="1400" dirty="0" smtClean="0">
                <a:latin typeface="Times New Roman" pitchFamily="18" charset="0"/>
                <a:cs typeface="Times New Roman" pitchFamily="18" charset="0"/>
              </a:rPr>
              <a:t>: Hrenoff, A. K. 1941. The Influenza Epidemic of 1918-1919 in San Francisco. </a:t>
            </a:r>
            <a:r>
              <a:rPr lang="en-US" sz="1400" i="1" dirty="0" smtClean="0">
                <a:latin typeface="Times New Roman" pitchFamily="18" charset="0"/>
                <a:cs typeface="Times New Roman" pitchFamily="18" charset="0"/>
              </a:rPr>
              <a:t>The Military Surgeon</a:t>
            </a:r>
            <a:r>
              <a:rPr lang="en-US" sz="1400" dirty="0" smtClean="0">
                <a:latin typeface="Times New Roman" pitchFamily="18" charset="0"/>
                <a:cs typeface="Times New Roman" pitchFamily="18" charset="0"/>
              </a:rPr>
              <a:t>. November: 805-811.</a:t>
            </a:r>
            <a:endParaRPr lang="en-US" sz="1400" dirty="0">
              <a:latin typeface="Times New Roman" pitchFamily="18" charset="0"/>
              <a:cs typeface="Times New Roman" pitchFamily="18" charset="0"/>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532" y="2886159"/>
            <a:ext cx="4351897" cy="252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24669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304800"/>
            <a:ext cx="4572000" cy="923330"/>
          </a:xfrm>
          <a:prstGeom prst="rect">
            <a:avLst/>
          </a:prstGeom>
          <a:noFill/>
        </p:spPr>
        <p:txBody>
          <a:bodyPr wrap="square" rtlCol="0">
            <a:spAutoFit/>
          </a:bodyPr>
          <a:lstStyle/>
          <a:p>
            <a:r>
              <a:rPr lang="en-US" dirty="0" smtClean="0"/>
              <a:t>Collected data on falling coffee filters, </a:t>
            </a:r>
          </a:p>
          <a:p>
            <a:r>
              <a:rPr lang="en-US" dirty="0" smtClean="0"/>
              <a:t>(time in s, position in m).  Using Vernier</a:t>
            </a:r>
          </a:p>
          <a:p>
            <a:r>
              <a:rPr lang="en-US" dirty="0" smtClean="0"/>
              <a:t>GoMotion detector.</a:t>
            </a:r>
            <a:endParaRPr lang="en-US" dirty="0"/>
          </a:p>
        </p:txBody>
      </p:sp>
      <p:sp>
        <p:nvSpPr>
          <p:cNvPr id="4" name="TextBox 3"/>
          <p:cNvSpPr txBox="1"/>
          <p:nvPr/>
        </p:nvSpPr>
        <p:spPr>
          <a:xfrm>
            <a:off x="4648199" y="766465"/>
            <a:ext cx="4421531" cy="1754326"/>
          </a:xfrm>
          <a:prstGeom prst="rect">
            <a:avLst/>
          </a:prstGeom>
          <a:noFill/>
        </p:spPr>
        <p:txBody>
          <a:bodyPr wrap="none" rtlCol="0">
            <a:spAutoFit/>
          </a:bodyPr>
          <a:lstStyle/>
          <a:p>
            <a:r>
              <a:rPr lang="en-US" dirty="0" smtClean="0"/>
              <a:t>Model built from Newton’s Second Law</a:t>
            </a:r>
          </a:p>
          <a:p>
            <a:endParaRPr lang="en-US" dirty="0"/>
          </a:p>
          <a:p>
            <a:r>
              <a:rPr lang="fr-FR" b="1" dirty="0" smtClean="0"/>
              <a:t>m </a:t>
            </a:r>
            <a:r>
              <a:rPr lang="fr-FR" b="1" dirty="0"/>
              <a:t>y''(t) = m*g - k y' (t)</a:t>
            </a:r>
            <a:r>
              <a:rPr lang="fr-FR" sz="2000" b="1" baseline="30000" dirty="0"/>
              <a:t>r</a:t>
            </a:r>
            <a:r>
              <a:rPr lang="fr-FR" b="1" baseline="30000" dirty="0"/>
              <a:t> </a:t>
            </a:r>
            <a:r>
              <a:rPr lang="fr-FR" b="1" dirty="0" smtClean="0"/>
              <a:t>, y(0) = 0, y’(0) = v0</a:t>
            </a:r>
          </a:p>
          <a:p>
            <a:endParaRPr lang="fr-FR" b="1" dirty="0"/>
          </a:p>
          <a:p>
            <a:r>
              <a:rPr lang="fr-FR" dirty="0" smtClean="0"/>
              <a:t>Usual cases r = 1 or r = 2. </a:t>
            </a:r>
            <a:r>
              <a:rPr lang="fr-FR" dirty="0"/>
              <a:t>H</a:t>
            </a:r>
            <a:r>
              <a:rPr lang="fr-FR" dirty="0" smtClean="0"/>
              <a:t>owever, from data</a:t>
            </a:r>
          </a:p>
          <a:p>
            <a:r>
              <a:rPr lang="fr-FR" dirty="0" smtClean="0"/>
              <a:t>k = 6.12 and r = 0.24 </a:t>
            </a:r>
            <a:r>
              <a:rPr lang="fr-FR" dirty="0"/>
              <a:t>w</a:t>
            </a:r>
            <a:r>
              <a:rPr lang="fr-FR" dirty="0" smtClean="0"/>
              <a:t>ith SSE = 0.0000511</a:t>
            </a:r>
            <a:endParaRPr 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67000"/>
            <a:ext cx="4114800" cy="418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562600"/>
            <a:ext cx="2689775" cy="923330"/>
          </a:xfrm>
          <a:prstGeom prst="rect">
            <a:avLst/>
          </a:prstGeom>
          <a:noFill/>
        </p:spPr>
        <p:txBody>
          <a:bodyPr wrap="none" rtlCol="0">
            <a:spAutoFit/>
          </a:bodyPr>
          <a:lstStyle/>
          <a:p>
            <a:r>
              <a:rPr lang="en-US" dirty="0" smtClean="0"/>
              <a:t>Grid in parameter space</a:t>
            </a:r>
          </a:p>
          <a:p>
            <a:r>
              <a:rPr lang="en-US" dirty="0" smtClean="0"/>
              <a:t>(K, r, SSE(K,r)) and result of</a:t>
            </a:r>
          </a:p>
          <a:p>
            <a:r>
              <a:rPr lang="en-US" dirty="0"/>
              <a:t>g</a:t>
            </a:r>
            <a:r>
              <a:rPr lang="en-US" dirty="0" smtClean="0"/>
              <a:t>radient search.</a:t>
            </a:r>
            <a:endParaRPr lang="en-US" dirty="0"/>
          </a:p>
        </p:txBody>
      </p:sp>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534316" cy="498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10200" y="6096000"/>
            <a:ext cx="1478290" cy="369332"/>
          </a:xfrm>
          <a:prstGeom prst="rect">
            <a:avLst/>
          </a:prstGeom>
          <a:noFill/>
        </p:spPr>
        <p:txBody>
          <a:bodyPr wrap="none" rtlCol="0">
            <a:spAutoFit/>
          </a:bodyPr>
          <a:lstStyle/>
          <a:p>
            <a:r>
              <a:rPr lang="en-US" dirty="0" smtClean="0"/>
              <a:t>The fit is . . . . </a:t>
            </a:r>
            <a:endParaRPr lang="en-US" dirty="0"/>
          </a:p>
        </p:txBody>
      </p:sp>
    </p:spTree>
    <p:extLst>
      <p:ext uri="{BB962C8B-B14F-4D97-AF65-F5344CB8AC3E}">
        <p14:creationId xmlns:p14="http://schemas.microsoft.com/office/powerpoint/2010/main" val="93521421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210026"/>
            <a:ext cx="7543800" cy="4893647"/>
          </a:xfrm>
          <a:prstGeom prst="rect">
            <a:avLst/>
          </a:prstGeom>
          <a:noFill/>
        </p:spPr>
        <p:txBody>
          <a:bodyPr wrap="square" rtlCol="0">
            <a:spAutoFit/>
          </a:bodyPr>
          <a:lstStyle/>
          <a:p>
            <a:pPr algn="ctr"/>
            <a:r>
              <a:rPr lang="en-US" sz="2400" b="1" dirty="0" smtClean="0"/>
              <a:t>  </a:t>
            </a:r>
          </a:p>
          <a:p>
            <a:pPr algn="ctr"/>
            <a:r>
              <a:rPr lang="en-US" sz="2400" b="1" dirty="0"/>
              <a:t>Spread of Disease Process</a:t>
            </a:r>
          </a:p>
          <a:p>
            <a:pPr algn="ctr"/>
            <a:endParaRPr lang="en-US" sz="2400" dirty="0" smtClean="0"/>
          </a:p>
          <a:p>
            <a:pPr algn="ctr"/>
            <a:r>
              <a:rPr lang="en-US" sz="2400" dirty="0" smtClean="0"/>
              <a:t>Experiment conducted at Cornwall NY USA by</a:t>
            </a:r>
          </a:p>
          <a:p>
            <a:pPr algn="ctr"/>
            <a:r>
              <a:rPr lang="en-US" sz="2400" dirty="0" smtClean="0"/>
              <a:t>DR Brian Winkel, PROF Emeritus US Military Academy, </a:t>
            </a:r>
          </a:p>
          <a:p>
            <a:pPr algn="ctr"/>
            <a:r>
              <a:rPr lang="en-US" sz="2400" dirty="0" smtClean="0"/>
              <a:t>West Point NY</a:t>
            </a:r>
          </a:p>
          <a:p>
            <a:pPr algn="ctr"/>
            <a:endParaRPr lang="en-US" sz="2400" dirty="0"/>
          </a:p>
          <a:p>
            <a:pPr algn="ctr"/>
            <a:endParaRPr lang="en-US" sz="2400" b="1" dirty="0" smtClean="0"/>
          </a:p>
          <a:p>
            <a:r>
              <a:rPr lang="en-US" sz="2400" dirty="0" smtClean="0"/>
              <a:t>Prepare a grid (print </a:t>
            </a:r>
            <a:r>
              <a:rPr lang="en-US" sz="2400" dirty="0"/>
              <a:t>out M&amp;MGridToUseForSimulations </a:t>
            </a:r>
            <a:r>
              <a:rPr lang="en-US" sz="2400" dirty="0" smtClean="0"/>
              <a:t> pdf file), mark 8 randomly selected cells as infected and write numbers 1 through 8 in each cell, respectively. </a:t>
            </a:r>
            <a:endParaRPr lang="en-US" sz="2400" dirty="0"/>
          </a:p>
          <a:p>
            <a:r>
              <a:rPr lang="en-US" sz="2400" dirty="0" smtClean="0"/>
              <a:t>Make a corral surrounding the grid so when we toss the M&amp;M’s they stay on the grid.  </a:t>
            </a:r>
          </a:p>
        </p:txBody>
      </p:sp>
      <p:sp>
        <p:nvSpPr>
          <p:cNvPr id="2" name="TextBox 1"/>
          <p:cNvSpPr txBox="1"/>
          <p:nvPr/>
        </p:nvSpPr>
        <p:spPr>
          <a:xfrm>
            <a:off x="228600" y="5708708"/>
            <a:ext cx="8073685" cy="523220"/>
          </a:xfrm>
          <a:prstGeom prst="rect">
            <a:avLst/>
          </a:prstGeom>
          <a:noFill/>
        </p:spPr>
        <p:txBody>
          <a:bodyPr wrap="none" rtlCol="0">
            <a:spAutoFit/>
          </a:bodyPr>
          <a:lstStyle/>
          <a:p>
            <a:r>
              <a:rPr lang="en-US" sz="1400" b="1" dirty="0">
                <a:latin typeface="Times New Roman" pitchFamily="18" charset="0"/>
                <a:cs typeface="Times New Roman" pitchFamily="18" charset="0"/>
              </a:rPr>
              <a:t>Source</a:t>
            </a:r>
            <a:r>
              <a:rPr lang="en-US" sz="1400" dirty="0">
                <a:latin typeface="Times New Roman" pitchFamily="18" charset="0"/>
                <a:cs typeface="Times New Roman" pitchFamily="18" charset="0"/>
              </a:rPr>
              <a:t>:  Winkel, B. J. 2012. Sourcing for Parameter Estimation and Study of Logistic Differential Equation. </a:t>
            </a:r>
            <a:r>
              <a:rPr lang="en-US" sz="1400" dirty="0" smtClean="0">
                <a:latin typeface="Times New Roman" pitchFamily="18" charset="0"/>
                <a:cs typeface="Times New Roman" pitchFamily="18" charset="0"/>
              </a:rPr>
              <a:t> </a:t>
            </a:r>
          </a:p>
          <a:p>
            <a:r>
              <a:rPr lang="en-US" sz="1400" i="1" dirty="0" smtClean="0">
                <a:latin typeface="Times New Roman" pitchFamily="18" charset="0"/>
                <a:cs typeface="Times New Roman" pitchFamily="18" charset="0"/>
              </a:rPr>
              <a:t>International </a:t>
            </a:r>
            <a:r>
              <a:rPr lang="en-US" sz="1400" i="1" dirty="0">
                <a:latin typeface="Times New Roman" pitchFamily="18" charset="0"/>
                <a:cs typeface="Times New Roman" pitchFamily="18" charset="0"/>
              </a:rPr>
              <a:t>Journal of Mathematical Education in Science and </a:t>
            </a:r>
            <a:r>
              <a:rPr lang="en-US" sz="1400" i="1" dirty="0" smtClean="0">
                <a:latin typeface="Times New Roman" pitchFamily="18" charset="0"/>
                <a:cs typeface="Times New Roman" pitchFamily="18" charset="0"/>
              </a:rPr>
              <a:t>Technology</a:t>
            </a:r>
            <a:r>
              <a:rPr lang="en-US" sz="1400" dirty="0" smtClean="0">
                <a:latin typeface="Times New Roman" pitchFamily="18" charset="0"/>
                <a:cs typeface="Times New Roman" pitchFamily="18" charset="0"/>
              </a:rPr>
              <a:t>. </a:t>
            </a:r>
            <a:r>
              <a:rPr lang="en-US" sz="1400" dirty="0">
                <a:latin typeface="Times New Roman" pitchFamily="18" charset="0"/>
                <a:cs typeface="Times New Roman" pitchFamily="18" charset="0"/>
              </a:rPr>
              <a:t>43(1): 67-83.</a:t>
            </a:r>
          </a:p>
        </p:txBody>
      </p:sp>
    </p:spTree>
    <p:extLst>
      <p:ext uri="{BB962C8B-B14F-4D97-AF65-F5344CB8AC3E}">
        <p14:creationId xmlns:p14="http://schemas.microsoft.com/office/powerpoint/2010/main" val="2717266546"/>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210026"/>
            <a:ext cx="7543800" cy="6370975"/>
          </a:xfrm>
          <a:prstGeom prst="rect">
            <a:avLst/>
          </a:prstGeom>
          <a:noFill/>
        </p:spPr>
        <p:txBody>
          <a:bodyPr wrap="square" rtlCol="0">
            <a:spAutoFit/>
          </a:bodyPr>
          <a:lstStyle/>
          <a:p>
            <a:r>
              <a:rPr lang="en-US" sz="2400" b="1" dirty="0" smtClean="0"/>
              <a:t>  </a:t>
            </a:r>
          </a:p>
          <a:p>
            <a:r>
              <a:rPr lang="en-US" sz="2400" dirty="0" smtClean="0"/>
              <a:t>Place 54 </a:t>
            </a:r>
            <a:r>
              <a:rPr lang="en-US" sz="2400" dirty="0"/>
              <a:t>M&amp;M’s in a cup and </a:t>
            </a:r>
            <a:endParaRPr lang="en-US" sz="2400" dirty="0" smtClean="0"/>
          </a:p>
          <a:p>
            <a:endParaRPr lang="en-US" sz="2400" dirty="0"/>
          </a:p>
          <a:p>
            <a:pPr marL="457200" indent="-457200">
              <a:buAutoNum type="alphaLcParenBoth"/>
            </a:pPr>
            <a:r>
              <a:rPr lang="en-US" sz="2400" dirty="0" smtClean="0"/>
              <a:t>gently </a:t>
            </a:r>
            <a:r>
              <a:rPr lang="en-US" sz="2400" dirty="0"/>
              <a:t>toss them out </a:t>
            </a:r>
            <a:r>
              <a:rPr lang="en-US" sz="2400" dirty="0" smtClean="0"/>
              <a:t>onto the grid, </a:t>
            </a:r>
          </a:p>
          <a:p>
            <a:pPr marL="457200" indent="-457200">
              <a:buAutoNum type="alphaLcParenBoth"/>
            </a:pPr>
            <a:endParaRPr lang="en-US" sz="2400" dirty="0"/>
          </a:p>
          <a:p>
            <a:pPr marL="457200" indent="-457200">
              <a:buAutoNum type="alphaLcParenBoth"/>
            </a:pPr>
            <a:r>
              <a:rPr lang="en-US" sz="2400" dirty="0" smtClean="0"/>
              <a:t>if an M&amp;M </a:t>
            </a:r>
            <a:r>
              <a:rPr lang="en-US" sz="2400" dirty="0"/>
              <a:t>contacts an infected cell/M&amp;M </a:t>
            </a:r>
            <a:r>
              <a:rPr lang="en-US" sz="2400" dirty="0" smtClean="0"/>
              <a:t>mark </a:t>
            </a:r>
            <a:r>
              <a:rPr lang="en-US" sz="2400" dirty="0"/>
              <a:t>the cell with next number </a:t>
            </a:r>
            <a:r>
              <a:rPr lang="en-US" sz="2400" dirty="0" smtClean="0"/>
              <a:t>of infected</a:t>
            </a:r>
            <a:r>
              <a:rPr lang="en-US" sz="2400" dirty="0"/>
              <a:t>, first 9, then 10, then 11, </a:t>
            </a:r>
            <a:r>
              <a:rPr lang="en-US" sz="2400" dirty="0" smtClean="0"/>
              <a:t>etc. and remove </a:t>
            </a:r>
            <a:r>
              <a:rPr lang="en-US" sz="2400" dirty="0"/>
              <a:t>infected M&amp;M’s from </a:t>
            </a:r>
            <a:r>
              <a:rPr lang="en-US" sz="2400" dirty="0" smtClean="0"/>
              <a:t>population, </a:t>
            </a:r>
          </a:p>
          <a:p>
            <a:pPr marL="457200" indent="-457200">
              <a:buAutoNum type="alphaLcParenBoth"/>
            </a:pPr>
            <a:endParaRPr lang="en-US" sz="2400" dirty="0" smtClean="0"/>
          </a:p>
          <a:p>
            <a:pPr marL="457200" indent="-457200">
              <a:buAutoNum type="alphaLcParenBoth"/>
            </a:pPr>
            <a:r>
              <a:rPr lang="en-US" sz="2400" dirty="0" smtClean="0"/>
              <a:t>when </a:t>
            </a:r>
            <a:r>
              <a:rPr lang="en-US" sz="2400" dirty="0"/>
              <a:t>all M&amp;M’s are marked from this </a:t>
            </a:r>
            <a:r>
              <a:rPr lang="en-US" sz="2400" dirty="0" smtClean="0"/>
              <a:t>toss or  generation collect M&amp;M’s </a:t>
            </a:r>
            <a:r>
              <a:rPr lang="en-US" sz="2400" dirty="0"/>
              <a:t>and toss </a:t>
            </a:r>
            <a:r>
              <a:rPr lang="en-US" sz="2400" dirty="0" smtClean="0"/>
              <a:t>again</a:t>
            </a:r>
            <a:r>
              <a:rPr lang="en-US" sz="2400" dirty="0"/>
              <a:t> </a:t>
            </a:r>
            <a:r>
              <a:rPr lang="en-US" sz="2400" dirty="0" smtClean="0"/>
              <a:t>until all M&amp;M’s are infected.</a:t>
            </a:r>
          </a:p>
          <a:p>
            <a:endParaRPr lang="en-US" sz="2400" dirty="0"/>
          </a:p>
          <a:p>
            <a:r>
              <a:rPr lang="en-US" sz="2400" dirty="0" smtClean="0"/>
              <a:t>If you cannot perform this simulation then we have done this for you and enclose 12 generations of our simulation from which you are to gather data on the number of infected at each generation or time.</a:t>
            </a:r>
            <a:endParaRPr lang="en-US" dirty="0"/>
          </a:p>
        </p:txBody>
      </p:sp>
    </p:spTree>
    <p:extLst>
      <p:ext uri="{BB962C8B-B14F-4D97-AF65-F5344CB8AC3E}">
        <p14:creationId xmlns:p14="http://schemas.microsoft.com/office/powerpoint/2010/main" val="184382150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3039" y="152400"/>
            <a:ext cx="3526543" cy="1938992"/>
          </a:xfrm>
          <a:prstGeom prst="rect">
            <a:avLst/>
          </a:prstGeom>
          <a:noFill/>
        </p:spPr>
        <p:txBody>
          <a:bodyPr wrap="none" rtlCol="0">
            <a:spAutoFit/>
          </a:bodyPr>
          <a:lstStyle/>
          <a:p>
            <a:r>
              <a:rPr lang="en-US" sz="2400" dirty="0" smtClean="0"/>
              <a:t>Equipment:</a:t>
            </a:r>
          </a:p>
          <a:p>
            <a:endParaRPr lang="en-US" sz="2400" dirty="0"/>
          </a:p>
          <a:p>
            <a:r>
              <a:rPr lang="en-US" sz="2400" dirty="0" smtClean="0"/>
              <a:t>1 small bag regular M&amp;M’s</a:t>
            </a:r>
          </a:p>
          <a:p>
            <a:r>
              <a:rPr lang="en-US" sz="2400" dirty="0" smtClean="0"/>
              <a:t>1 small cup</a:t>
            </a:r>
          </a:p>
          <a:p>
            <a:r>
              <a:rPr lang="en-US" sz="2400" dirty="0" smtClean="0"/>
              <a:t>1 level surface</a:t>
            </a:r>
            <a:endParaRPr lang="en-US" sz="2400" dirty="0"/>
          </a:p>
        </p:txBody>
      </p:sp>
      <p:sp>
        <p:nvSpPr>
          <p:cNvPr id="9" name="TextBox 8"/>
          <p:cNvSpPr txBox="1"/>
          <p:nvPr/>
        </p:nvSpPr>
        <p:spPr>
          <a:xfrm>
            <a:off x="228600" y="2188090"/>
            <a:ext cx="5823261" cy="4893647"/>
          </a:xfrm>
          <a:prstGeom prst="rect">
            <a:avLst/>
          </a:prstGeom>
          <a:noFill/>
        </p:spPr>
        <p:txBody>
          <a:bodyPr wrap="none" rtlCol="0">
            <a:spAutoFit/>
          </a:bodyPr>
          <a:lstStyle/>
          <a:p>
            <a:r>
              <a:rPr lang="en-US" sz="2400" dirty="0" smtClean="0"/>
              <a:t>Early actions:</a:t>
            </a:r>
          </a:p>
          <a:p>
            <a:r>
              <a:rPr lang="en-US" sz="2400" dirty="0" smtClean="0"/>
              <a:t>Prepare grid with 8 randomly selected</a:t>
            </a:r>
          </a:p>
          <a:p>
            <a:r>
              <a:rPr lang="en-US" sz="2400" dirty="0" smtClean="0"/>
              <a:t>infected cells. Number them as seen here.</a:t>
            </a:r>
            <a:endParaRPr lang="en-US" sz="2400" dirty="0"/>
          </a:p>
          <a:p>
            <a:r>
              <a:rPr lang="en-US" sz="2400" dirty="0" smtClean="0"/>
              <a:t>Open bag  and count out 54 M&amp;M’ s.</a:t>
            </a:r>
          </a:p>
          <a:p>
            <a:r>
              <a:rPr lang="en-US" sz="2400" dirty="0" smtClean="0"/>
              <a:t>Place M&amp;M’s in cup.</a:t>
            </a:r>
          </a:p>
          <a:p>
            <a:r>
              <a:rPr lang="en-US" sz="2400" dirty="0" smtClean="0"/>
              <a:t>Gently toss M&amp;M’s onto surface.</a:t>
            </a:r>
          </a:p>
          <a:p>
            <a:r>
              <a:rPr lang="en-US" sz="2400" dirty="0" smtClean="0"/>
              <a:t>If M&amp;M contacts an infected cell/M&amp;M </a:t>
            </a:r>
          </a:p>
          <a:p>
            <a:r>
              <a:rPr lang="en-US" sz="2400" dirty="0" smtClean="0"/>
              <a:t>mark the cell with next number of</a:t>
            </a:r>
          </a:p>
          <a:p>
            <a:r>
              <a:rPr lang="en-US" sz="2400" dirty="0" smtClean="0"/>
              <a:t>infected, first 9, then 10, then 11, etc.</a:t>
            </a:r>
          </a:p>
          <a:p>
            <a:r>
              <a:rPr lang="en-US" sz="2400" dirty="0" smtClean="0"/>
              <a:t>Remove infected M&amp;M’s from population.</a:t>
            </a:r>
          </a:p>
          <a:p>
            <a:r>
              <a:rPr lang="en-US" sz="2400" dirty="0" smtClean="0"/>
              <a:t>When all M&amp;M’s are marked from this toss</a:t>
            </a:r>
          </a:p>
          <a:p>
            <a:r>
              <a:rPr lang="en-US" sz="2400" dirty="0" smtClean="0"/>
              <a:t>Or generation. Collect M&amp;M’s and toss again.</a:t>
            </a:r>
          </a:p>
          <a:p>
            <a:r>
              <a:rPr lang="en-US" sz="2400" dirty="0" smtClean="0"/>
              <a:t> </a:t>
            </a:r>
            <a:endParaRPr lang="en-US" sz="2400" dirty="0"/>
          </a:p>
        </p:txBody>
      </p:sp>
      <p:sp>
        <p:nvSpPr>
          <p:cNvPr id="11" name="TextBox 10"/>
          <p:cNvSpPr txBox="1"/>
          <p:nvPr/>
        </p:nvSpPr>
        <p:spPr>
          <a:xfrm>
            <a:off x="6587290" y="5129933"/>
            <a:ext cx="1744580" cy="1200329"/>
          </a:xfrm>
          <a:prstGeom prst="rect">
            <a:avLst/>
          </a:prstGeom>
          <a:noFill/>
        </p:spPr>
        <p:txBody>
          <a:bodyPr wrap="none" rtlCol="0">
            <a:spAutoFit/>
          </a:bodyPr>
          <a:lstStyle/>
          <a:p>
            <a:r>
              <a:rPr lang="en-US" sz="2400" dirty="0" smtClean="0"/>
              <a:t>Later action:</a:t>
            </a:r>
          </a:p>
          <a:p>
            <a:endParaRPr lang="en-US" sz="2400" dirty="0"/>
          </a:p>
          <a:p>
            <a:r>
              <a:rPr lang="en-US" sz="2400" dirty="0" smtClean="0"/>
              <a:t>    Yummy!!!</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4862" y="533400"/>
            <a:ext cx="2447337" cy="3276600"/>
          </a:xfrm>
          <a:prstGeom prst="rect">
            <a:avLst/>
          </a:prstGeom>
        </p:spPr>
      </p:pic>
    </p:spTree>
    <p:extLst>
      <p:ext uri="{BB962C8B-B14F-4D97-AF65-F5344CB8AC3E}">
        <p14:creationId xmlns:p14="http://schemas.microsoft.com/office/powerpoint/2010/main" val="347159464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8697766" cy="5539978"/>
          </a:xfrm>
          <a:prstGeom prst="rect">
            <a:avLst/>
          </a:prstGeom>
          <a:noFill/>
        </p:spPr>
        <p:txBody>
          <a:bodyPr wrap="none" rtlCol="0">
            <a:spAutoFit/>
          </a:bodyPr>
          <a:lstStyle/>
          <a:p>
            <a:r>
              <a:rPr lang="en-US" sz="2400" dirty="0" smtClean="0"/>
              <a:t>Collect data for each generation on y(t), the number of </a:t>
            </a:r>
          </a:p>
          <a:p>
            <a:r>
              <a:rPr lang="en-US" sz="2400" dirty="0" smtClean="0"/>
              <a:t>M&amp;M cells which are infected.</a:t>
            </a:r>
          </a:p>
          <a:p>
            <a:endParaRPr lang="en-US" sz="2400" dirty="0"/>
          </a:p>
          <a:p>
            <a:r>
              <a:rPr lang="en-US" sz="2400" dirty="0" smtClean="0"/>
              <a:t>Plot the number of infecteds as a function of the generation (time).</a:t>
            </a:r>
          </a:p>
          <a:p>
            <a:endParaRPr lang="en-US" sz="2400" dirty="0"/>
          </a:p>
          <a:p>
            <a:r>
              <a:rPr lang="en-US" sz="2400" dirty="0" smtClean="0"/>
              <a:t>Propose a mathematical model, using a differential equation </a:t>
            </a:r>
          </a:p>
          <a:p>
            <a:r>
              <a:rPr lang="en-US" sz="2400" dirty="0" smtClean="0"/>
              <a:t>for the rate of spread of the disease.</a:t>
            </a:r>
          </a:p>
          <a:p>
            <a:endParaRPr lang="en-US" sz="2400" dirty="0"/>
          </a:p>
          <a:p>
            <a:r>
              <a:rPr lang="en-US" sz="2400" dirty="0" smtClean="0"/>
              <a:t>Estimate the parameters using a sum of square errors method.</a:t>
            </a:r>
          </a:p>
          <a:p>
            <a:endParaRPr lang="en-US" sz="2400" dirty="0"/>
          </a:p>
          <a:p>
            <a:r>
              <a:rPr lang="en-US" sz="2400" dirty="0" smtClean="0"/>
              <a:t>Compare your model to your data, numerically and graphically.</a:t>
            </a:r>
          </a:p>
          <a:p>
            <a:endParaRPr lang="en-US" sz="2400" dirty="0"/>
          </a:p>
          <a:p>
            <a:r>
              <a:rPr lang="en-US" sz="2400" dirty="0" smtClean="0"/>
              <a:t>Does your model do a reasonable and reasoned job of modeling</a:t>
            </a:r>
          </a:p>
          <a:p>
            <a:r>
              <a:rPr lang="en-US" sz="2400" dirty="0" smtClean="0"/>
              <a:t>this data and hence this phenomenon?</a:t>
            </a:r>
          </a:p>
          <a:p>
            <a:endParaRPr lang="en-US" dirty="0"/>
          </a:p>
        </p:txBody>
      </p:sp>
    </p:spTree>
    <p:extLst>
      <p:ext uri="{BB962C8B-B14F-4D97-AF65-F5344CB8AC3E}">
        <p14:creationId xmlns:p14="http://schemas.microsoft.com/office/powerpoint/2010/main" val="70570718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1410514" cy="369332"/>
          </a:xfrm>
          <a:prstGeom prst="rect">
            <a:avLst/>
          </a:prstGeom>
          <a:noFill/>
        </p:spPr>
        <p:txBody>
          <a:bodyPr wrap="none" rtlCol="0">
            <a:spAutoFit/>
          </a:bodyPr>
          <a:lstStyle/>
          <a:p>
            <a:r>
              <a:rPr lang="en-US" dirty="0" smtClean="0"/>
              <a:t>Generation 1</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160746956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3217" y="3244334"/>
            <a:ext cx="237566" cy="369332"/>
          </a:xfrm>
          <a:prstGeom prst="rect">
            <a:avLst/>
          </a:prstGeom>
        </p:spPr>
        <p:txBody>
          <a:bodyPr wrap="none">
            <a:spAutoFit/>
          </a:bodyPr>
          <a:lstStyle/>
          <a:p>
            <a:r>
              <a:rPr lang="en-US" dirty="0" err="1"/>
              <a:t>i</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2" y="228600"/>
            <a:ext cx="4887191" cy="6324600"/>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1989"/>
            <a:ext cx="2209800" cy="665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16631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720" y="641866"/>
            <a:ext cx="1410514" cy="369332"/>
          </a:xfrm>
          <a:prstGeom prst="rect">
            <a:avLst/>
          </a:prstGeom>
          <a:noFill/>
        </p:spPr>
        <p:txBody>
          <a:bodyPr wrap="none" rtlCol="0">
            <a:spAutoFit/>
          </a:bodyPr>
          <a:lstStyle/>
          <a:p>
            <a:r>
              <a:rPr lang="en-US" dirty="0" smtClean="0"/>
              <a:t>Generation 1</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174394009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09600"/>
            <a:ext cx="1410514" cy="369332"/>
          </a:xfrm>
          <a:prstGeom prst="rect">
            <a:avLst/>
          </a:prstGeom>
          <a:noFill/>
        </p:spPr>
        <p:txBody>
          <a:bodyPr wrap="none" rtlCol="0">
            <a:spAutoFit/>
          </a:bodyPr>
          <a:lstStyle/>
          <a:p>
            <a:r>
              <a:rPr lang="en-US" dirty="0" smtClean="0"/>
              <a:t>Generation 1</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18356720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410514" cy="369332"/>
          </a:xfrm>
          <a:prstGeom prst="rect">
            <a:avLst/>
          </a:prstGeom>
          <a:noFill/>
        </p:spPr>
        <p:txBody>
          <a:bodyPr wrap="none" rtlCol="0">
            <a:spAutoFit/>
          </a:bodyPr>
          <a:lstStyle/>
          <a:p>
            <a:r>
              <a:rPr lang="en-US" dirty="0" smtClean="0"/>
              <a:t>Generation 8</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156459028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10</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85998046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10</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206801903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10</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209621936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13</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180208290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13</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331921255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13</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229872294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14</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423919606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381000"/>
            <a:ext cx="9067800" cy="7294305"/>
          </a:xfrm>
          <a:prstGeom prst="rect">
            <a:avLst/>
          </a:prstGeom>
          <a:noFill/>
        </p:spPr>
        <p:txBody>
          <a:bodyPr wrap="square" rtlCol="0">
            <a:spAutoFit/>
          </a:bodyPr>
          <a:lstStyle/>
          <a:p>
            <a:r>
              <a:rPr lang="en-US" sz="2800" dirty="0" smtClean="0"/>
              <a:t>Sources of modeling opportunities with data are all about us.</a:t>
            </a:r>
          </a:p>
          <a:p>
            <a:endParaRPr lang="en-US" sz="2800" dirty="0"/>
          </a:p>
          <a:p>
            <a:r>
              <a:rPr lang="en-US" sz="2800" dirty="0" smtClean="0"/>
              <a:t>(1) Do the Internet thing,</a:t>
            </a:r>
          </a:p>
          <a:p>
            <a:r>
              <a:rPr lang="en-US" sz="2800" dirty="0" smtClean="0"/>
              <a:t>(2) browse library journals – current and the stacks in fields </a:t>
            </a:r>
          </a:p>
          <a:p>
            <a:r>
              <a:rPr lang="en-US" sz="2800" dirty="0" smtClean="0"/>
              <a:t>      not known to you,</a:t>
            </a:r>
          </a:p>
          <a:p>
            <a:r>
              <a:rPr lang="en-US" sz="2800" dirty="0" smtClean="0"/>
              <a:t>(3) talk to colleagues OUTside mathematics,</a:t>
            </a:r>
          </a:p>
          <a:p>
            <a:r>
              <a:rPr lang="en-US" sz="2800" dirty="0" smtClean="0"/>
              <a:t>(4) do your own, e.g., spread of slime or cookie dough!</a:t>
            </a:r>
          </a:p>
          <a:p>
            <a:r>
              <a:rPr lang="en-US" sz="2800" dirty="0" smtClean="0"/>
              <a:t>(5) attend other department seminars and conferences,</a:t>
            </a:r>
          </a:p>
          <a:p>
            <a:r>
              <a:rPr lang="en-US" sz="2800" dirty="0" smtClean="0"/>
              <a:t>(6) see ideas in Teachers Group at </a:t>
            </a:r>
            <a:r>
              <a:rPr lang="en-US" sz="2800" dirty="0" smtClean="0">
                <a:hlinkClick r:id="rId2"/>
              </a:rPr>
              <a:t>www.simiode.org</a:t>
            </a:r>
            <a:r>
              <a:rPr lang="en-US" sz="2800" dirty="0" smtClean="0"/>
              <a:t>. </a:t>
            </a:r>
          </a:p>
          <a:p>
            <a:endParaRPr lang="en-US" sz="2800" dirty="0" smtClean="0"/>
          </a:p>
          <a:p>
            <a:r>
              <a:rPr lang="en-US" sz="2800" dirty="0" smtClean="0"/>
              <a:t>Take risks, learn yourself, jump into the modeling process</a:t>
            </a:r>
          </a:p>
          <a:p>
            <a:r>
              <a:rPr lang="en-US" sz="2800" dirty="0" smtClean="0"/>
              <a:t>with your students, and have fun learning with them! </a:t>
            </a:r>
          </a:p>
          <a:p>
            <a:endParaRPr lang="en-US" sz="2800" dirty="0" smtClean="0"/>
          </a:p>
          <a:p>
            <a:r>
              <a:rPr lang="en-US" sz="1600" dirty="0" smtClean="0"/>
              <a:t>Reference: Winkel, B. J. 2013. Browsing Your Way to Better Teaching. </a:t>
            </a:r>
          </a:p>
          <a:p>
            <a:r>
              <a:rPr lang="en-US" sz="1600" i="1" dirty="0"/>
              <a:t> </a:t>
            </a:r>
            <a:r>
              <a:rPr lang="en-US" sz="1600" i="1" dirty="0" smtClean="0"/>
              <a:t>                   PRIMUS:  Problems, Resources, and Issues in Mathematics Undergraduate Studies</a:t>
            </a:r>
            <a:r>
              <a:rPr lang="en-US" sz="1600" dirty="0" smtClean="0"/>
              <a:t>. </a:t>
            </a:r>
          </a:p>
          <a:p>
            <a:r>
              <a:rPr lang="en-US" sz="1600" dirty="0"/>
              <a:t> </a:t>
            </a:r>
            <a:r>
              <a:rPr lang="en-US" sz="1600" dirty="0" smtClean="0"/>
              <a:t>                   23(3): 274-290. Original references in this paper.</a:t>
            </a:r>
          </a:p>
          <a:p>
            <a:endParaRPr lang="en-US" sz="2800" dirty="0"/>
          </a:p>
          <a:p>
            <a:endParaRPr lang="en-US" sz="2800" dirty="0"/>
          </a:p>
        </p:txBody>
      </p:sp>
    </p:spTree>
    <p:extLst>
      <p:ext uri="{BB962C8B-B14F-4D97-AF65-F5344CB8AC3E}">
        <p14:creationId xmlns:p14="http://schemas.microsoft.com/office/powerpoint/2010/main" val="942226162"/>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9705"/>
            <a:ext cx="1527534" cy="369332"/>
          </a:xfrm>
          <a:prstGeom prst="rect">
            <a:avLst/>
          </a:prstGeom>
          <a:noFill/>
        </p:spPr>
        <p:txBody>
          <a:bodyPr wrap="none" rtlCol="0">
            <a:spAutoFit/>
          </a:bodyPr>
          <a:lstStyle/>
          <a:p>
            <a:r>
              <a:rPr lang="en-US" dirty="0" smtClean="0"/>
              <a:t>Generation 14</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833" y="0"/>
            <a:ext cx="5122333" cy="6858000"/>
          </a:xfrm>
          <a:prstGeom prst="rect">
            <a:avLst/>
          </a:prstGeom>
        </p:spPr>
      </p:pic>
    </p:spTree>
    <p:extLst>
      <p:ext uri="{BB962C8B-B14F-4D97-AF65-F5344CB8AC3E}">
        <p14:creationId xmlns:p14="http://schemas.microsoft.com/office/powerpoint/2010/main" val="307724101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5867400" cy="345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3200" y="1447800"/>
            <a:ext cx="2378536" cy="646331"/>
          </a:xfrm>
          <a:prstGeom prst="rect">
            <a:avLst/>
          </a:prstGeom>
          <a:noFill/>
        </p:spPr>
        <p:txBody>
          <a:bodyPr wrap="none" rtlCol="0">
            <a:spAutoFit/>
          </a:bodyPr>
          <a:lstStyle/>
          <a:p>
            <a:r>
              <a:rPr lang="en-US" dirty="0" smtClean="0"/>
              <a:t>Plot of data from M&amp;M</a:t>
            </a:r>
          </a:p>
          <a:p>
            <a:r>
              <a:rPr lang="en-US" dirty="0" smtClean="0"/>
              <a:t>Generation Efforts.</a:t>
            </a:r>
            <a:endParaRPr lang="en-US" dirty="0"/>
          </a:p>
        </p:txBody>
      </p:sp>
      <p:pic>
        <p:nvPicPr>
          <p:cNvPr id="9220" name="Picture 4" descr="C:\Users\Brian\AppData\Local\Temp\scl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164227"/>
            <a:ext cx="7315200" cy="1196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4432882"/>
            <a:ext cx="4858510" cy="369332"/>
          </a:xfrm>
          <a:prstGeom prst="rect">
            <a:avLst/>
          </a:prstGeom>
          <a:noFill/>
        </p:spPr>
        <p:txBody>
          <a:bodyPr wrap="none" rtlCol="0">
            <a:spAutoFit/>
          </a:bodyPr>
          <a:lstStyle/>
          <a:p>
            <a:r>
              <a:rPr lang="en-US" dirty="0" smtClean="0"/>
              <a:t>Logistic mathematical model of spread of disease.</a:t>
            </a:r>
            <a:endParaRPr lang="en-US" dirty="0"/>
          </a:p>
        </p:txBody>
      </p:sp>
    </p:spTree>
    <p:extLst>
      <p:ext uri="{BB962C8B-B14F-4D97-AF65-F5344CB8AC3E}">
        <p14:creationId xmlns:p14="http://schemas.microsoft.com/office/powerpoint/2010/main" val="1904662283"/>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375053"/>
            <a:ext cx="3340550" cy="344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67627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90" y="880177"/>
            <a:ext cx="8642351"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60608" y="304800"/>
            <a:ext cx="1894942" cy="923330"/>
          </a:xfrm>
          <a:prstGeom prst="rect">
            <a:avLst/>
          </a:prstGeom>
          <a:noFill/>
        </p:spPr>
        <p:txBody>
          <a:bodyPr wrap="none" rtlCol="0">
            <a:spAutoFit/>
          </a:bodyPr>
          <a:lstStyle/>
          <a:p>
            <a:r>
              <a:rPr lang="en-US" dirty="0" smtClean="0"/>
              <a:t>Solve DE and</a:t>
            </a:r>
          </a:p>
          <a:p>
            <a:r>
              <a:rPr lang="en-US" dirty="0" smtClean="0"/>
              <a:t>form SSE between</a:t>
            </a:r>
          </a:p>
          <a:p>
            <a:r>
              <a:rPr lang="en-US" dirty="0" smtClean="0"/>
              <a:t>Data and model.</a:t>
            </a:r>
            <a:endParaRPr lang="en-US" dirty="0"/>
          </a:p>
        </p:txBody>
      </p:sp>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81" y="3464474"/>
            <a:ext cx="5305425" cy="315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1090" y="2921702"/>
            <a:ext cx="3435108" cy="369332"/>
          </a:xfrm>
          <a:prstGeom prst="rect">
            <a:avLst/>
          </a:prstGeom>
          <a:noFill/>
        </p:spPr>
        <p:txBody>
          <a:bodyPr wrap="none" rtlCol="0">
            <a:spAutoFit/>
          </a:bodyPr>
          <a:lstStyle/>
          <a:p>
            <a:r>
              <a:rPr lang="en-US" dirty="0" smtClean="0"/>
              <a:t>Plot SSE = SSE(r, K) as contour plot.</a:t>
            </a:r>
            <a:endParaRPr lang="en-US" dirty="0"/>
          </a:p>
        </p:txBody>
      </p:sp>
    </p:spTree>
    <p:extLst>
      <p:ext uri="{BB962C8B-B14F-4D97-AF65-F5344CB8AC3E}">
        <p14:creationId xmlns:p14="http://schemas.microsoft.com/office/powerpoint/2010/main" val="135522755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217" y="3244334"/>
            <a:ext cx="237566" cy="369332"/>
          </a:xfrm>
          <a:prstGeom prst="rect">
            <a:avLst/>
          </a:prstGeom>
        </p:spPr>
        <p:txBody>
          <a:bodyPr wrap="none">
            <a:spAutoFit/>
          </a:bodyPr>
          <a:lstStyle/>
          <a:p>
            <a:r>
              <a:rPr lang="en-US" dirty="0"/>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533400"/>
            <a:ext cx="840780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6096000"/>
            <a:ext cx="1478290" cy="369332"/>
          </a:xfrm>
          <a:prstGeom prst="rect">
            <a:avLst/>
          </a:prstGeom>
          <a:noFill/>
        </p:spPr>
        <p:txBody>
          <a:bodyPr wrap="none" rtlCol="0">
            <a:spAutoFit/>
          </a:bodyPr>
          <a:lstStyle/>
          <a:p>
            <a:r>
              <a:rPr lang="en-US" dirty="0" smtClean="0"/>
              <a:t>The fit is . . . . </a:t>
            </a:r>
            <a:endParaRPr lang="en-US" dirty="0"/>
          </a:p>
        </p:txBody>
      </p:sp>
    </p:spTree>
    <p:extLst>
      <p:ext uri="{BB962C8B-B14F-4D97-AF65-F5344CB8AC3E}">
        <p14:creationId xmlns:p14="http://schemas.microsoft.com/office/powerpoint/2010/main" val="1355227559"/>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2400"/>
            <a:ext cx="4984506" cy="369332"/>
          </a:xfrm>
          <a:prstGeom prst="rect">
            <a:avLst/>
          </a:prstGeom>
          <a:noFill/>
        </p:spPr>
        <p:txBody>
          <a:bodyPr wrap="none" rtlCol="0">
            <a:spAutoFit/>
          </a:bodyPr>
          <a:lstStyle/>
          <a:p>
            <a:r>
              <a:rPr lang="en-US" dirty="0" smtClean="0">
                <a:hlinkClick r:id="rId2"/>
              </a:rPr>
              <a:t>Torricelli’s Law Video on SIMIODE YouTube Channel</a:t>
            </a:r>
            <a:endParaRPr lang="en-US" dirty="0"/>
          </a:p>
        </p:txBody>
      </p:sp>
      <p:pic>
        <p:nvPicPr>
          <p:cNvPr id="512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3736"/>
            <a:ext cx="2971800" cy="165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TextBox 5"/>
              <p:cNvSpPr txBox="1"/>
              <p:nvPr/>
            </p:nvSpPr>
            <p:spPr>
              <a:xfrm>
                <a:off x="676656" y="762000"/>
                <a:ext cx="4691477" cy="1339534"/>
              </a:xfrm>
              <a:prstGeom prst="rect">
                <a:avLst/>
              </a:prstGeom>
              <a:noFill/>
            </p:spPr>
            <p:txBody>
              <a:bodyPr wrap="none" rtlCol="0">
                <a:spAutoFit/>
              </a:bodyPr>
              <a:lstStyle/>
              <a:p>
                <a:r>
                  <a:rPr lang="en-US" dirty="0" smtClean="0"/>
                  <a:t>Build a mathematical model for height at time t,</a:t>
                </a:r>
              </a:p>
              <a:p>
                <a:r>
                  <a:rPr lang="en-US" dirty="0" smtClean="0"/>
                  <a:t>Say h(t)</a:t>
                </a:r>
              </a:p>
              <a:p>
                <a:endParaRPr lang="en-US" dirty="0"/>
              </a:p>
              <a:p>
                <a:r>
                  <a:rPr lang="en-US" dirty="0"/>
                  <a:t> </a:t>
                </a:r>
                <a:r>
                  <a:rPr lang="en-US" dirty="0" smtClean="0"/>
                  <a:t>    </a:t>
                </a:r>
                <a14:m>
                  <m:oMath xmlns:m="http://schemas.openxmlformats.org/officeDocument/2006/math">
                    <m:r>
                      <a:rPr lang="en-US" i="1">
                        <a:latin typeface="Cambria Math"/>
                      </a:rPr>
                      <m:t>h</m:t>
                    </m:r>
                    <m:r>
                      <a:rPr lang="en-US" b="0" i="1" smtClean="0">
                        <a:latin typeface="Cambria Math"/>
                      </a:rPr>
                      <m:t>′</m:t>
                    </m:r>
                    <m:r>
                      <a:rPr lang="en-US" i="1">
                        <a:latin typeface="Cambria Math"/>
                      </a:rPr>
                      <m:t>(</m:t>
                    </m:r>
                    <m:r>
                      <a:rPr lang="en-US" i="1">
                        <a:latin typeface="Cambria Math"/>
                      </a:rPr>
                      <m:t>𝑡</m:t>
                    </m:r>
                    <m:r>
                      <a:rPr lang="en-US" i="1">
                        <a:latin typeface="Cambria Math"/>
                      </a:rPr>
                      <m:t>)</m:t>
                    </m:r>
                  </m:oMath>
                </a14:m>
                <a:r>
                  <a:rPr lang="en-US" dirty="0" smtClean="0"/>
                  <a:t>= </a:t>
                </a:r>
                <a14:m>
                  <m:oMath xmlns:m="http://schemas.openxmlformats.org/officeDocument/2006/math">
                    <m:f>
                      <m:fPr>
                        <m:ctrlPr>
                          <a:rPr lang="en-US" i="1" dirty="0" smtClean="0">
                            <a:latin typeface="Cambria Math"/>
                          </a:rPr>
                        </m:ctrlPr>
                      </m:fPr>
                      <m:num>
                        <m:r>
                          <a:rPr lang="en-US" b="0" i="1" dirty="0" smtClean="0">
                            <a:latin typeface="Cambria Math"/>
                          </a:rPr>
                          <m:t>𝑎</m:t>
                        </m:r>
                        <m:r>
                          <a:rPr lang="en-US" b="0" i="1" dirty="0" smtClean="0">
                            <a:latin typeface="Cambria Math"/>
                          </a:rPr>
                          <m:t>  </m:t>
                        </m:r>
                      </m:num>
                      <m:den>
                        <m:r>
                          <a:rPr lang="en-US" b="0" i="1" dirty="0" smtClean="0">
                            <a:latin typeface="Cambria Math"/>
                          </a:rPr>
                          <m:t>𝐴</m:t>
                        </m:r>
                      </m:den>
                    </m:f>
                    <m:rad>
                      <m:radPr>
                        <m:degHide m:val="on"/>
                        <m:ctrlPr>
                          <a:rPr lang="en-US" i="1" smtClean="0">
                            <a:latin typeface="Cambria Math"/>
                          </a:rPr>
                        </m:ctrlPr>
                      </m:radPr>
                      <m:deg/>
                      <m:e>
                        <m:r>
                          <a:rPr lang="en-US" b="0" i="1" smtClean="0">
                            <a:latin typeface="Cambria Math"/>
                          </a:rPr>
                          <m:t>2 </m:t>
                        </m:r>
                        <m:r>
                          <a:rPr lang="en-US" b="0" i="1" smtClean="0">
                            <a:latin typeface="Cambria Math"/>
                          </a:rPr>
                          <m:t>𝑔</m:t>
                        </m:r>
                        <m:r>
                          <a:rPr lang="en-US" b="0" i="1" smtClean="0">
                            <a:latin typeface="Cambria Math"/>
                          </a:rPr>
                          <m:t> </m:t>
                        </m:r>
                        <m:r>
                          <a:rPr lang="en-US" b="0" i="1" smtClean="0">
                            <a:latin typeface="Cambria Math"/>
                          </a:rPr>
                          <m:t>h</m:t>
                        </m:r>
                        <m:r>
                          <a:rPr lang="en-US" b="0" i="1" smtClean="0">
                            <a:latin typeface="Cambria Math"/>
                          </a:rPr>
                          <m:t>(</m:t>
                        </m:r>
                        <m:r>
                          <a:rPr lang="en-US" b="0" i="1" smtClean="0">
                            <a:latin typeface="Cambria Math"/>
                          </a:rPr>
                          <m:t>𝑡</m:t>
                        </m:r>
                        <m:r>
                          <a:rPr lang="en-US" b="0" i="1" smtClean="0">
                            <a:latin typeface="Cambria Math"/>
                          </a:rPr>
                          <m:t>)</m:t>
                        </m:r>
                      </m:e>
                    </m:rad>
                  </m:oMath>
                </a14:m>
                <a:r>
                  <a:rPr lang="en-US" dirty="0" smtClean="0"/>
                  <a:t> which we got from . . .</a:t>
                </a:r>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76656" y="762000"/>
                <a:ext cx="4691477" cy="1339534"/>
              </a:xfrm>
              <a:prstGeom prst="rect">
                <a:avLst/>
              </a:prstGeom>
              <a:blipFill rotWithShape="1">
                <a:blip r:embed="rId4"/>
                <a:stretch>
                  <a:fillRect l="-1039" t="-2273"/>
                </a:stretch>
              </a:blipFill>
            </p:spPr>
            <p:txBody>
              <a:bodyPr/>
              <a:lstStyle/>
              <a:p>
                <a:r>
                  <a:rPr lang="en-US">
                    <a:noFill/>
                  </a:rPr>
                  <a:t> </a:t>
                </a:r>
              </a:p>
            </p:txBody>
          </p:sp>
        </mc:Fallback>
      </mc:AlternateContent>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14" y="2667000"/>
            <a:ext cx="8902700" cy="352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965" y="1670520"/>
            <a:ext cx="112277" cy="9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43421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6813"/>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15" y="1371600"/>
            <a:ext cx="8486775"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457200"/>
            <a:ext cx="5529975" cy="461665"/>
          </a:xfrm>
          <a:prstGeom prst="rect">
            <a:avLst/>
          </a:prstGeom>
          <a:noFill/>
        </p:spPr>
        <p:txBody>
          <a:bodyPr wrap="none" rtlCol="0">
            <a:spAutoFit/>
          </a:bodyPr>
          <a:lstStyle/>
          <a:p>
            <a:r>
              <a:rPr lang="en-US" sz="2400" dirty="0" smtClean="0"/>
              <a:t>Model compared to the data we collect. . . </a:t>
            </a:r>
            <a:endParaRPr lang="en-US" sz="2400" dirty="0"/>
          </a:p>
        </p:txBody>
      </p:sp>
    </p:spTree>
    <p:extLst>
      <p:ext uri="{BB962C8B-B14F-4D97-AF65-F5344CB8AC3E}">
        <p14:creationId xmlns:p14="http://schemas.microsoft.com/office/powerpoint/2010/main" val="311612210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217" y="3244334"/>
            <a:ext cx="237566" cy="369332"/>
          </a:xfrm>
          <a:prstGeom prst="rect">
            <a:avLst/>
          </a:prstGeom>
        </p:spPr>
        <p:txBody>
          <a:bodyPr wrap="none">
            <a:spAutoFit/>
          </a:bodyPr>
          <a:lstStyle/>
          <a:p>
            <a:r>
              <a:rPr lang="en-US" dirty="0"/>
              <a:t> </a:t>
            </a:r>
          </a:p>
        </p:txBody>
      </p:sp>
      <p:sp>
        <p:nvSpPr>
          <p:cNvPr id="3" name="TextBox 2"/>
          <p:cNvSpPr txBox="1"/>
          <p:nvPr/>
        </p:nvSpPr>
        <p:spPr>
          <a:xfrm>
            <a:off x="685799" y="838200"/>
            <a:ext cx="7971991" cy="4247317"/>
          </a:xfrm>
          <a:prstGeom prst="rect">
            <a:avLst/>
          </a:prstGeom>
          <a:noFill/>
        </p:spPr>
        <p:txBody>
          <a:bodyPr wrap="none" rtlCol="0">
            <a:spAutoFit/>
          </a:bodyPr>
          <a:lstStyle/>
          <a:p>
            <a:r>
              <a:rPr lang="en-US" dirty="0" smtClean="0"/>
              <a:t>To see other examples  go to </a:t>
            </a:r>
            <a:r>
              <a:rPr lang="en-US" dirty="0" smtClean="0">
                <a:hlinkClick r:id="rId2"/>
              </a:rPr>
              <a:t>www.simiode.org</a:t>
            </a:r>
            <a:r>
              <a:rPr lang="en-US" dirty="0" smtClean="0"/>
              <a:t> and register. It is FREE.</a:t>
            </a:r>
          </a:p>
          <a:p>
            <a:endParaRPr lang="en-US" dirty="0"/>
          </a:p>
          <a:p>
            <a:r>
              <a:rPr lang="en-US" dirty="0" smtClean="0"/>
              <a:t>Then join the Teachers Group. It is FREE.</a:t>
            </a:r>
          </a:p>
          <a:p>
            <a:endParaRPr lang="en-US" dirty="0"/>
          </a:p>
          <a:p>
            <a:r>
              <a:rPr lang="en-US" dirty="0" smtClean="0"/>
              <a:t>Resources, modeling scenarios, projects, technique narratives, and more are there.</a:t>
            </a:r>
          </a:p>
          <a:p>
            <a:endParaRPr lang="en-US" dirty="0"/>
          </a:p>
          <a:p>
            <a:r>
              <a:rPr lang="en-US" dirty="0" smtClean="0"/>
              <a:t>See our videos at our SIMIODE YouTube Channel </a:t>
            </a:r>
            <a:r>
              <a:rPr lang="en-US" dirty="0" smtClean="0">
                <a:sym typeface="Wingdings" panose="05000000000000000000" pitchFamily="2" charset="2"/>
              </a:rPr>
              <a:t> Type this in Google.</a:t>
            </a:r>
          </a:p>
          <a:p>
            <a:endParaRPr lang="en-US" dirty="0">
              <a:sym typeface="Wingdings" panose="05000000000000000000" pitchFamily="2" charset="2"/>
            </a:endParaRPr>
          </a:p>
          <a:p>
            <a:r>
              <a:rPr lang="en-US" dirty="0" smtClean="0"/>
              <a:t>Each instructional unit has a Student Version with just STATEMENT while inside the </a:t>
            </a:r>
          </a:p>
          <a:p>
            <a:r>
              <a:rPr lang="en-US" dirty="0" smtClean="0"/>
              <a:t>Teachers Group there is a version with STATEMENT and extensive COMMENTS</a:t>
            </a:r>
          </a:p>
          <a:p>
            <a:r>
              <a:rPr lang="en-US" dirty="0" smtClean="0"/>
              <a:t>Section as well as other resources, e.g., Excel or Mathematica file with solution</a:t>
            </a:r>
          </a:p>
          <a:p>
            <a:r>
              <a:rPr lang="en-US" dirty="0" smtClean="0"/>
              <a:t>strategies.</a:t>
            </a:r>
          </a:p>
          <a:p>
            <a:endParaRPr lang="en-US" dirty="0"/>
          </a:p>
          <a:p>
            <a:r>
              <a:rPr lang="en-US" dirty="0" smtClean="0"/>
              <a:t>We show a sample of the variety of applications or models to motive the study of</a:t>
            </a:r>
          </a:p>
          <a:p>
            <a:r>
              <a:rPr lang="en-US" dirty="0" smtClean="0"/>
              <a:t>differential equations.</a:t>
            </a:r>
            <a:endParaRPr lang="en-US" dirty="0"/>
          </a:p>
        </p:txBody>
      </p:sp>
    </p:spTree>
    <p:extLst>
      <p:ext uri="{BB962C8B-B14F-4D97-AF65-F5344CB8AC3E}">
        <p14:creationId xmlns:p14="http://schemas.microsoft.com/office/powerpoint/2010/main" val="381946233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217" y="3244334"/>
            <a:ext cx="237566" cy="369332"/>
          </a:xfrm>
          <a:prstGeom prst="rect">
            <a:avLst/>
          </a:prstGeom>
        </p:spPr>
        <p:txBody>
          <a:bodyPr wrap="none">
            <a:spAutoFit/>
          </a:bodyPr>
          <a:lstStyle/>
          <a:p>
            <a:r>
              <a:rPr lang="en-US" dirty="0"/>
              <a:t> </a:t>
            </a:r>
          </a:p>
        </p:txBody>
      </p:sp>
      <p:sp>
        <p:nvSpPr>
          <p:cNvPr id="3" name="TextBox 2"/>
          <p:cNvSpPr txBox="1"/>
          <p:nvPr/>
        </p:nvSpPr>
        <p:spPr>
          <a:xfrm>
            <a:off x="457200" y="152400"/>
            <a:ext cx="7574766" cy="8125301"/>
          </a:xfrm>
          <a:prstGeom prst="rect">
            <a:avLst/>
          </a:prstGeom>
          <a:noFill/>
        </p:spPr>
        <p:txBody>
          <a:bodyPr wrap="none" rtlCol="0">
            <a:spAutoFit/>
          </a:bodyPr>
          <a:lstStyle/>
          <a:p>
            <a:r>
              <a:rPr lang="en-US" dirty="0"/>
              <a:t>Modeling Death </a:t>
            </a:r>
            <a:r>
              <a:rPr lang="en-US" dirty="0" smtClean="0"/>
              <a:t>and Immigration </a:t>
            </a:r>
            <a:r>
              <a:rPr lang="en-US" dirty="0"/>
              <a:t>with M&amp;M 's and Simulation</a:t>
            </a:r>
          </a:p>
          <a:p>
            <a:r>
              <a:rPr lang="en-US" dirty="0" smtClean="0"/>
              <a:t>   </a:t>
            </a:r>
            <a:r>
              <a:rPr lang="en-US" b="1" dirty="0" smtClean="0">
                <a:solidFill>
                  <a:srgbClr val="FF0000"/>
                </a:solidFill>
              </a:rPr>
              <a:t>Saving </a:t>
            </a:r>
            <a:r>
              <a:rPr lang="en-US" b="1" dirty="0">
                <a:solidFill>
                  <a:srgbClr val="FF0000"/>
                </a:solidFill>
              </a:rPr>
              <a:t>for Child's College </a:t>
            </a:r>
            <a:r>
              <a:rPr lang="en-US" b="1" dirty="0" smtClean="0">
                <a:solidFill>
                  <a:srgbClr val="FF0000"/>
                </a:solidFill>
              </a:rPr>
              <a:t>Education</a:t>
            </a:r>
          </a:p>
          <a:p>
            <a:r>
              <a:rPr lang="en-US" dirty="0"/>
              <a:t>Modeling the Spread of Oil Slick with Incomplete </a:t>
            </a:r>
            <a:r>
              <a:rPr lang="en-US" dirty="0" smtClean="0"/>
              <a:t>Data</a:t>
            </a:r>
          </a:p>
          <a:p>
            <a:r>
              <a:rPr lang="en-US" dirty="0" smtClean="0"/>
              <a:t>   Analysis </a:t>
            </a:r>
            <a:r>
              <a:rPr lang="en-US" dirty="0"/>
              <a:t>of incomplete reaction </a:t>
            </a:r>
            <a:r>
              <a:rPr lang="en-US" dirty="0" smtClean="0"/>
              <a:t>data</a:t>
            </a:r>
          </a:p>
          <a:p>
            <a:r>
              <a:rPr lang="it-IT" dirty="0"/>
              <a:t>Modeling Immigration in </a:t>
            </a:r>
            <a:r>
              <a:rPr lang="it-IT" dirty="0" smtClean="0"/>
              <a:t>a </a:t>
            </a:r>
            <a:r>
              <a:rPr lang="it-IT" dirty="0"/>
              <a:t>Petri Dish </a:t>
            </a:r>
            <a:endParaRPr lang="it-IT" dirty="0" smtClean="0"/>
          </a:p>
          <a:p>
            <a:r>
              <a:rPr lang="en-US" dirty="0" smtClean="0"/>
              <a:t>   </a:t>
            </a:r>
            <a:r>
              <a:rPr lang="en-US" b="1" dirty="0" smtClean="0">
                <a:solidFill>
                  <a:srgbClr val="FF0000"/>
                </a:solidFill>
              </a:rPr>
              <a:t>How </a:t>
            </a:r>
            <a:r>
              <a:rPr lang="en-US" b="1" dirty="0">
                <a:solidFill>
                  <a:srgbClr val="FF0000"/>
                </a:solidFill>
              </a:rPr>
              <a:t>long does </a:t>
            </a:r>
            <a:r>
              <a:rPr lang="en-US" b="1" dirty="0" smtClean="0">
                <a:solidFill>
                  <a:srgbClr val="FF0000"/>
                </a:solidFill>
              </a:rPr>
              <a:t>it take </a:t>
            </a:r>
            <a:r>
              <a:rPr lang="en-US" b="1" dirty="0">
                <a:solidFill>
                  <a:srgbClr val="FF0000"/>
                </a:solidFill>
              </a:rPr>
              <a:t>an ant to build a tunnel of length x in soil</a:t>
            </a:r>
            <a:r>
              <a:rPr lang="en-US" b="1" dirty="0" smtClean="0">
                <a:solidFill>
                  <a:srgbClr val="FF0000"/>
                </a:solidFill>
              </a:rPr>
              <a:t>?</a:t>
            </a:r>
          </a:p>
          <a:p>
            <a:r>
              <a:rPr lang="en-US" b="1" dirty="0">
                <a:solidFill>
                  <a:srgbClr val="FF0000"/>
                </a:solidFill>
              </a:rPr>
              <a:t>Hang Time </a:t>
            </a:r>
            <a:r>
              <a:rPr lang="en-US" b="1" dirty="0" smtClean="0">
                <a:solidFill>
                  <a:srgbClr val="FF0000"/>
                </a:solidFill>
              </a:rPr>
              <a:t>Modeling</a:t>
            </a:r>
          </a:p>
          <a:p>
            <a:r>
              <a:rPr lang="en-US" dirty="0" smtClean="0"/>
              <a:t>   Modeling </a:t>
            </a:r>
            <a:r>
              <a:rPr lang="en-US" dirty="0"/>
              <a:t>the spread of ICU’s in </a:t>
            </a:r>
            <a:r>
              <a:rPr lang="en-US" dirty="0" smtClean="0"/>
              <a:t>US Hospitals from 1958-1974</a:t>
            </a:r>
          </a:p>
          <a:p>
            <a:r>
              <a:rPr lang="en-US" dirty="0"/>
              <a:t>Chemical Kinetics Models </a:t>
            </a:r>
            <a:r>
              <a:rPr lang="en-US" dirty="0" smtClean="0"/>
              <a:t>-Zeroth</a:t>
            </a:r>
            <a:r>
              <a:rPr lang="en-US" dirty="0"/>
              <a:t>, </a:t>
            </a:r>
            <a:r>
              <a:rPr lang="en-US" dirty="0" smtClean="0"/>
              <a:t>First</a:t>
            </a:r>
            <a:r>
              <a:rPr lang="en-US" dirty="0"/>
              <a:t>, and Second Order </a:t>
            </a:r>
            <a:r>
              <a:rPr lang="en-US" dirty="0" smtClean="0"/>
              <a:t>Reactions</a:t>
            </a:r>
          </a:p>
          <a:p>
            <a:r>
              <a:rPr lang="en-US" dirty="0" smtClean="0"/>
              <a:t>   </a:t>
            </a:r>
            <a:r>
              <a:rPr lang="en-US" b="1" dirty="0" smtClean="0">
                <a:solidFill>
                  <a:srgbClr val="FF0000"/>
                </a:solidFill>
              </a:rPr>
              <a:t>Sublimation </a:t>
            </a:r>
            <a:r>
              <a:rPr lang="en-US" b="1" dirty="0">
                <a:solidFill>
                  <a:srgbClr val="FF0000"/>
                </a:solidFill>
              </a:rPr>
              <a:t>of Carbon </a:t>
            </a:r>
            <a:r>
              <a:rPr lang="en-US" b="1" dirty="0" smtClean="0">
                <a:solidFill>
                  <a:srgbClr val="FF0000"/>
                </a:solidFill>
              </a:rPr>
              <a:t>Dioxide</a:t>
            </a:r>
          </a:p>
          <a:p>
            <a:r>
              <a:rPr lang="en-US" dirty="0"/>
              <a:t>Modeling the Emptying of a Column of </a:t>
            </a:r>
            <a:r>
              <a:rPr lang="en-US" dirty="0" smtClean="0"/>
              <a:t>Water</a:t>
            </a:r>
          </a:p>
          <a:p>
            <a:r>
              <a:rPr lang="en-US" dirty="0" smtClean="0"/>
              <a:t>   Modeling </a:t>
            </a:r>
            <a:r>
              <a:rPr lang="en-US" dirty="0"/>
              <a:t>drugs for </a:t>
            </a:r>
            <a:r>
              <a:rPr lang="en-US" dirty="0" smtClean="0"/>
              <a:t>anesthesiology</a:t>
            </a:r>
          </a:p>
          <a:p>
            <a:r>
              <a:rPr lang="en-US" dirty="0" smtClean="0"/>
              <a:t>Which melts first, </a:t>
            </a:r>
            <a:r>
              <a:rPr lang="en-US" dirty="0"/>
              <a:t>a sphere or cube of ice of the same volume? </a:t>
            </a:r>
            <a:endParaRPr lang="en-US" dirty="0" smtClean="0"/>
          </a:p>
          <a:p>
            <a:r>
              <a:rPr lang="en-US" dirty="0" smtClean="0"/>
              <a:t>   </a:t>
            </a:r>
            <a:r>
              <a:rPr lang="en-US" b="1" dirty="0" smtClean="0">
                <a:solidFill>
                  <a:srgbClr val="FF0000"/>
                </a:solidFill>
              </a:rPr>
              <a:t>Modeling </a:t>
            </a:r>
            <a:r>
              <a:rPr lang="en-US" b="1" dirty="0">
                <a:solidFill>
                  <a:srgbClr val="FF0000"/>
                </a:solidFill>
              </a:rPr>
              <a:t>dissipation of intraocular gas bubbles used in eye surgery</a:t>
            </a:r>
            <a:r>
              <a:rPr lang="en-US" b="1" dirty="0" smtClean="0">
                <a:solidFill>
                  <a:srgbClr val="FF0000"/>
                </a:solidFill>
              </a:rPr>
              <a:t>.</a:t>
            </a:r>
          </a:p>
          <a:p>
            <a:r>
              <a:rPr lang="en-US" dirty="0"/>
              <a:t>Changing temperature of container of </a:t>
            </a:r>
            <a:r>
              <a:rPr lang="en-US" dirty="0" smtClean="0"/>
              <a:t>water </a:t>
            </a:r>
            <a:r>
              <a:rPr lang="en-US" dirty="0"/>
              <a:t>in </a:t>
            </a:r>
            <a:r>
              <a:rPr lang="en-US" dirty="0" smtClean="0"/>
              <a:t>a changing environment</a:t>
            </a:r>
          </a:p>
          <a:p>
            <a:r>
              <a:rPr lang="en-US" dirty="0" smtClean="0"/>
              <a:t>   </a:t>
            </a:r>
            <a:r>
              <a:rPr lang="en-US" b="1" dirty="0" smtClean="0">
                <a:solidFill>
                  <a:srgbClr val="FF0000"/>
                </a:solidFill>
              </a:rPr>
              <a:t>Modeling sales </a:t>
            </a:r>
            <a:r>
              <a:rPr lang="en-US" b="1" dirty="0">
                <a:solidFill>
                  <a:srgbClr val="FF0000"/>
                </a:solidFill>
              </a:rPr>
              <a:t>of consumer products from a classic marketing </a:t>
            </a:r>
            <a:r>
              <a:rPr lang="en-US" b="1" dirty="0" smtClean="0">
                <a:solidFill>
                  <a:srgbClr val="FF0000"/>
                </a:solidFill>
              </a:rPr>
              <a:t>study</a:t>
            </a:r>
          </a:p>
          <a:p>
            <a:r>
              <a:rPr lang="en-US" dirty="0"/>
              <a:t>Using data on whiffle ball fall model resistance and predict the fall </a:t>
            </a:r>
            <a:r>
              <a:rPr lang="en-US" dirty="0" smtClean="0"/>
              <a:t>position</a:t>
            </a:r>
          </a:p>
          <a:p>
            <a:r>
              <a:rPr lang="en-US" dirty="0" smtClean="0"/>
              <a:t>   Modeling </a:t>
            </a:r>
            <a:r>
              <a:rPr lang="en-US" dirty="0"/>
              <a:t>a falling </a:t>
            </a:r>
            <a:r>
              <a:rPr lang="en-US" dirty="0" smtClean="0"/>
              <a:t>shuttlecock</a:t>
            </a:r>
          </a:p>
          <a:p>
            <a:r>
              <a:rPr lang="en-US" b="1" dirty="0" smtClean="0">
                <a:solidFill>
                  <a:srgbClr val="FF0000"/>
                </a:solidFill>
              </a:rPr>
              <a:t>Modeling </a:t>
            </a:r>
            <a:r>
              <a:rPr lang="en-US" b="1" dirty="0">
                <a:solidFill>
                  <a:srgbClr val="FF0000"/>
                </a:solidFill>
              </a:rPr>
              <a:t>Dialysis </a:t>
            </a:r>
            <a:r>
              <a:rPr lang="en-US" b="1" dirty="0" smtClean="0">
                <a:solidFill>
                  <a:srgbClr val="FF0000"/>
                </a:solidFill>
              </a:rPr>
              <a:t>Machine</a:t>
            </a:r>
          </a:p>
          <a:p>
            <a:r>
              <a:rPr lang="en-US" dirty="0" smtClean="0"/>
              <a:t>   Modeling </a:t>
            </a:r>
            <a:r>
              <a:rPr lang="en-US" dirty="0"/>
              <a:t>drug absorption of analgesic pain reliever under two different </a:t>
            </a:r>
            <a:r>
              <a:rPr lang="en-US" dirty="0" smtClean="0"/>
              <a:t>diets</a:t>
            </a:r>
          </a:p>
          <a:p>
            <a:r>
              <a:rPr lang="en-US" dirty="0"/>
              <a:t>Insect Colony Optimal </a:t>
            </a:r>
            <a:r>
              <a:rPr lang="en-US" dirty="0" smtClean="0"/>
              <a:t>Control</a:t>
            </a:r>
          </a:p>
          <a:p>
            <a:r>
              <a:rPr lang="en-US" dirty="0" smtClean="0"/>
              <a:t>   </a:t>
            </a:r>
            <a:r>
              <a:rPr lang="en-US" b="1" dirty="0" smtClean="0">
                <a:solidFill>
                  <a:srgbClr val="FF0000"/>
                </a:solidFill>
              </a:rPr>
              <a:t>Modeling </a:t>
            </a:r>
            <a:r>
              <a:rPr lang="en-US" b="1" dirty="0">
                <a:solidFill>
                  <a:srgbClr val="FF0000"/>
                </a:solidFill>
              </a:rPr>
              <a:t>the amount of shampoo in a bottle during a shower</a:t>
            </a:r>
          </a:p>
          <a:p>
            <a:r>
              <a:rPr lang="en-US" dirty="0"/>
              <a:t>Building a model to help cross a river with </a:t>
            </a:r>
            <a:r>
              <a:rPr lang="en-US" dirty="0" smtClean="0"/>
              <a:t>current to </a:t>
            </a:r>
            <a:r>
              <a:rPr lang="en-US" dirty="0"/>
              <a:t>land at specific spot</a:t>
            </a:r>
          </a:p>
          <a:p>
            <a:r>
              <a:rPr lang="en-US" dirty="0"/>
              <a:t>Convolution Applications </a:t>
            </a:r>
            <a:r>
              <a:rPr lang="en-US" dirty="0" smtClean="0"/>
              <a:t>– Machine Replacement </a:t>
            </a:r>
            <a:r>
              <a:rPr lang="en-US" dirty="0"/>
              <a:t>Theory</a:t>
            </a:r>
          </a:p>
          <a:p>
            <a:endParaRPr lang="en-US" dirty="0" smtClean="0"/>
          </a:p>
          <a:p>
            <a:endParaRPr lang="en-US" dirty="0"/>
          </a:p>
          <a:p>
            <a:endParaRPr lang="en-US" dirty="0"/>
          </a:p>
          <a:p>
            <a:endParaRPr lang="it-IT" dirty="0"/>
          </a:p>
          <a:p>
            <a:endParaRPr lang="en-US" dirty="0"/>
          </a:p>
        </p:txBody>
      </p:sp>
    </p:spTree>
    <p:extLst>
      <p:ext uri="{BB962C8B-B14F-4D97-AF65-F5344CB8AC3E}">
        <p14:creationId xmlns:p14="http://schemas.microsoft.com/office/powerpoint/2010/main" val="356675257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3217" y="3244334"/>
            <a:ext cx="237566" cy="369332"/>
          </a:xfrm>
          <a:prstGeom prst="rect">
            <a:avLst/>
          </a:prstGeom>
        </p:spPr>
        <p:txBody>
          <a:bodyPr wrap="none">
            <a:spAutoFit/>
          </a:bodyPr>
          <a:lstStyle/>
          <a:p>
            <a:r>
              <a:rPr lang="en-US" dirty="0" err="1"/>
              <a:t>i</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2" y="228600"/>
            <a:ext cx="4887191" cy="6324600"/>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1989"/>
            <a:ext cx="2209800" cy="665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96713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229600" cy="5386090"/>
          </a:xfrm>
          <a:prstGeom prst="rect">
            <a:avLst/>
          </a:prstGeom>
        </p:spPr>
        <p:txBody>
          <a:bodyPr wrap="square">
            <a:spAutoFit/>
          </a:bodyPr>
          <a:lstStyle/>
          <a:p>
            <a:r>
              <a:rPr lang="en-US" sz="2800" dirty="0" smtClean="0"/>
              <a:t>Want to teach differential equations using modeling and technology up front and throughout the process?</a:t>
            </a:r>
          </a:p>
          <a:p>
            <a:endParaRPr lang="en-US" sz="2800" dirty="0"/>
          </a:p>
          <a:p>
            <a:endParaRPr lang="en-US" sz="2800" dirty="0" smtClean="0"/>
          </a:p>
          <a:p>
            <a:r>
              <a:rPr lang="en-US" sz="2800" dirty="0" smtClean="0"/>
              <a:t>Then join us at . . </a:t>
            </a:r>
          </a:p>
          <a:p>
            <a:pPr algn="ctr"/>
            <a:r>
              <a:rPr lang="en-US" sz="3600" b="1" dirty="0" smtClean="0"/>
              <a:t>     SIMIODE </a:t>
            </a:r>
            <a:endParaRPr lang="en-US" sz="3600" dirty="0" smtClean="0"/>
          </a:p>
          <a:p>
            <a:pPr algn="ctr"/>
            <a:r>
              <a:rPr lang="en-US" sz="2800" b="1" dirty="0" smtClean="0"/>
              <a:t>S</a:t>
            </a:r>
            <a:r>
              <a:rPr lang="en-US" sz="2800" dirty="0" smtClean="0"/>
              <a:t>ystemic </a:t>
            </a:r>
            <a:r>
              <a:rPr lang="en-US" sz="2800" b="1" dirty="0" smtClean="0"/>
              <a:t>I</a:t>
            </a:r>
            <a:r>
              <a:rPr lang="en-US" sz="2800" dirty="0" smtClean="0"/>
              <a:t>nitiative for </a:t>
            </a:r>
            <a:r>
              <a:rPr lang="en-US" sz="2800" b="1" dirty="0" smtClean="0"/>
              <a:t>M</a:t>
            </a:r>
            <a:r>
              <a:rPr lang="en-US" sz="2800" dirty="0" smtClean="0"/>
              <a:t>odeling </a:t>
            </a:r>
            <a:r>
              <a:rPr lang="en-US" sz="2800" b="1" dirty="0" smtClean="0"/>
              <a:t>I</a:t>
            </a:r>
            <a:r>
              <a:rPr lang="en-US" sz="2800" dirty="0" smtClean="0"/>
              <a:t>nvestigations  </a:t>
            </a:r>
          </a:p>
          <a:p>
            <a:pPr algn="ctr"/>
            <a:r>
              <a:rPr lang="en-US" sz="2800" dirty="0" smtClean="0"/>
              <a:t>and </a:t>
            </a:r>
            <a:r>
              <a:rPr lang="en-US" sz="2800" b="1" dirty="0" smtClean="0"/>
              <a:t>O</a:t>
            </a:r>
            <a:r>
              <a:rPr lang="en-US" sz="2800" dirty="0" smtClean="0"/>
              <a:t>pportunities with </a:t>
            </a:r>
            <a:r>
              <a:rPr lang="en-US" sz="2800" b="1" dirty="0" smtClean="0"/>
              <a:t>D</a:t>
            </a:r>
            <a:r>
              <a:rPr lang="en-US" sz="2800" dirty="0" smtClean="0"/>
              <a:t>ifferential </a:t>
            </a:r>
            <a:r>
              <a:rPr lang="en-US" sz="2800" b="1" dirty="0" smtClean="0"/>
              <a:t>E</a:t>
            </a:r>
            <a:r>
              <a:rPr lang="en-US" sz="2800" dirty="0" smtClean="0"/>
              <a:t>quations</a:t>
            </a:r>
          </a:p>
          <a:p>
            <a:endParaRPr lang="en-US" sz="2800" dirty="0" smtClean="0"/>
          </a:p>
          <a:p>
            <a:pPr algn="ctr"/>
            <a:r>
              <a:rPr lang="en-US" sz="2800" dirty="0" smtClean="0">
                <a:hlinkClick r:id="rId2"/>
              </a:rPr>
              <a:t>www.simiode.org</a:t>
            </a:r>
            <a:r>
              <a:rPr lang="en-US" sz="2800" dirty="0" smtClean="0"/>
              <a:t> </a:t>
            </a:r>
          </a:p>
          <a:p>
            <a:endParaRPr lang="en-US" sz="2800" dirty="0" smtClean="0"/>
          </a:p>
          <a:p>
            <a:endParaRPr lang="en-US" sz="2800" dirty="0"/>
          </a:p>
        </p:txBody>
      </p:sp>
      <p:sp>
        <p:nvSpPr>
          <p:cNvPr id="3" name="Rectangle 2"/>
          <p:cNvSpPr/>
          <p:nvPr/>
        </p:nvSpPr>
        <p:spPr>
          <a:xfrm>
            <a:off x="6477000" y="5607947"/>
            <a:ext cx="2438400" cy="523220"/>
          </a:xfrm>
          <a:prstGeom prst="rect">
            <a:avLst/>
          </a:prstGeom>
        </p:spPr>
        <p:txBody>
          <a:bodyPr wrap="square">
            <a:spAutoFit/>
          </a:bodyPr>
          <a:lstStyle/>
          <a:p>
            <a:r>
              <a:rPr lang="en-US" sz="2800" dirty="0"/>
              <a:t>Thank you.</a:t>
            </a:r>
          </a:p>
        </p:txBody>
      </p:sp>
    </p:spTree>
    <p:extLst>
      <p:ext uri="{BB962C8B-B14F-4D97-AF65-F5344CB8AC3E}">
        <p14:creationId xmlns:p14="http://schemas.microsoft.com/office/powerpoint/2010/main" val="110639819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Brian\Documents\BJWHome\SIMIODE-DifferentialEquationsProject\Talks-Conferences-Workshops\2015April23-USMA Seminar and Summer Workshop\IMG_2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8600"/>
            <a:ext cx="4953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3600" y="4230469"/>
            <a:ext cx="3093667" cy="646331"/>
          </a:xfrm>
          <a:prstGeom prst="rect">
            <a:avLst/>
          </a:prstGeom>
          <a:noFill/>
        </p:spPr>
        <p:txBody>
          <a:bodyPr wrap="none" rtlCol="0">
            <a:spAutoFit/>
          </a:bodyPr>
          <a:lstStyle/>
          <a:p>
            <a:r>
              <a:rPr lang="en-US" dirty="0" smtClean="0"/>
              <a:t>. . . and another place to share </a:t>
            </a:r>
          </a:p>
          <a:p>
            <a:r>
              <a:rPr lang="en-US" dirty="0" smtClean="0"/>
              <a:t>your teaching efforts. . . </a:t>
            </a:r>
            <a:endParaRPr lang="en-US" dirty="0" smtClean="0"/>
          </a:p>
        </p:txBody>
      </p:sp>
      <p:sp>
        <p:nvSpPr>
          <p:cNvPr id="5" name="TextBox 4"/>
          <p:cNvSpPr txBox="1"/>
          <p:nvPr/>
        </p:nvSpPr>
        <p:spPr>
          <a:xfrm>
            <a:off x="5791200" y="457200"/>
            <a:ext cx="2568267" cy="646331"/>
          </a:xfrm>
          <a:prstGeom prst="rect">
            <a:avLst/>
          </a:prstGeom>
          <a:noFill/>
        </p:spPr>
        <p:txBody>
          <a:bodyPr wrap="none" rtlCol="0">
            <a:spAutoFit/>
          </a:bodyPr>
          <a:lstStyle/>
          <a:p>
            <a:r>
              <a:rPr lang="en-US" dirty="0" smtClean="0"/>
              <a:t>A place find resources for</a:t>
            </a:r>
          </a:p>
          <a:p>
            <a:r>
              <a:rPr lang="en-US" dirty="0" smtClean="0"/>
              <a:t>teaching . . . . </a:t>
            </a:r>
            <a:endParaRPr lang="en-US" dirty="0" smtClean="0"/>
          </a:p>
        </p:txBody>
      </p:sp>
    </p:spTree>
    <p:extLst>
      <p:ext uri="{BB962C8B-B14F-4D97-AF65-F5344CB8AC3E}">
        <p14:creationId xmlns:p14="http://schemas.microsoft.com/office/powerpoint/2010/main" val="305671593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8668" y="272534"/>
            <a:ext cx="5948616" cy="369332"/>
          </a:xfrm>
          <a:prstGeom prst="rect">
            <a:avLst/>
          </a:prstGeom>
          <a:noFill/>
        </p:spPr>
        <p:txBody>
          <a:bodyPr wrap="none" rtlCol="0">
            <a:spAutoFit/>
          </a:bodyPr>
          <a:lstStyle/>
          <a:p>
            <a:r>
              <a:rPr lang="en-US" dirty="0" smtClean="0"/>
              <a:t>Modeling </a:t>
            </a:r>
            <a:r>
              <a:rPr lang="en-US" dirty="0"/>
              <a:t>Lysergic acid diethylamide (LSD</a:t>
            </a:r>
            <a:r>
              <a:rPr lang="en-US" dirty="0" smtClean="0"/>
              <a:t>) in the human body</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751" y="641866"/>
            <a:ext cx="41148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92" y="4745190"/>
            <a:ext cx="7340600" cy="121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77295" y="838200"/>
            <a:ext cx="4400415" cy="2585323"/>
          </a:xfrm>
          <a:prstGeom prst="rect">
            <a:avLst/>
          </a:prstGeom>
          <a:noFill/>
        </p:spPr>
        <p:txBody>
          <a:bodyPr wrap="square" rtlCol="0">
            <a:spAutoFit/>
          </a:bodyPr>
          <a:lstStyle/>
          <a:p>
            <a:r>
              <a:rPr lang="en-US" dirty="0" smtClean="0"/>
              <a:t>C</a:t>
            </a:r>
            <a:r>
              <a:rPr lang="en-US" baseline="-25000" dirty="0" smtClean="0"/>
              <a:t>P </a:t>
            </a:r>
            <a:r>
              <a:rPr lang="en-US" dirty="0"/>
              <a:t>(0) = 12.2699, for originally LSD was injected at a concentration of 2,000 ng</a:t>
            </a:r>
          </a:p>
          <a:p>
            <a:r>
              <a:rPr lang="en-US" dirty="0"/>
              <a:t>per kg of body mass for each subject and so we have an initial concentration in the plasma </a:t>
            </a:r>
            <a:r>
              <a:rPr lang="en-US" dirty="0" smtClean="0"/>
              <a:t>of12.2699 </a:t>
            </a:r>
            <a:r>
              <a:rPr lang="en-US" dirty="0"/>
              <a:t>= </a:t>
            </a:r>
            <a:r>
              <a:rPr lang="en-US" dirty="0" smtClean="0"/>
              <a:t>2000M/.</a:t>
            </a:r>
            <a:r>
              <a:rPr lang="en-US" dirty="0"/>
              <a:t>163M1000 ng of LSD/kg of body mass</a:t>
            </a:r>
            <a:r>
              <a:rPr lang="en-US" dirty="0" smtClean="0"/>
              <a:t>. C</a:t>
            </a:r>
            <a:r>
              <a:rPr lang="en-US" baseline="-25000" dirty="0" smtClean="0"/>
              <a:t>T</a:t>
            </a:r>
            <a:r>
              <a:rPr lang="en-US" dirty="0" smtClean="0"/>
              <a:t>(0) = 0.</a:t>
            </a:r>
          </a:p>
          <a:p>
            <a:endParaRPr lang="en-US" dirty="0" smtClean="0"/>
          </a:p>
          <a:p>
            <a:r>
              <a:rPr lang="en-US" dirty="0" smtClean="0"/>
              <a:t>            </a:t>
            </a:r>
            <a:r>
              <a:rPr lang="en-US" b="1" dirty="0" smtClean="0">
                <a:solidFill>
                  <a:srgbClr val="FF0000"/>
                </a:solidFill>
              </a:rPr>
              <a:t>COMPARTMENT MODEL</a:t>
            </a:r>
            <a:endParaRPr lang="en-US" b="1" dirty="0">
              <a:solidFill>
                <a:srgbClr val="FF0000"/>
              </a:solidFill>
            </a:endParaRPr>
          </a:p>
          <a:p>
            <a:r>
              <a:rPr lang="en-US" dirty="0" smtClean="0"/>
              <a:t>         P = Plasma      and   T = Tissue</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724" y="3657600"/>
            <a:ext cx="5004748"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41744" y="6289661"/>
            <a:ext cx="6919332" cy="461665"/>
          </a:xfrm>
          <a:prstGeom prst="rect">
            <a:avLst/>
          </a:prstGeom>
          <a:noFill/>
        </p:spPr>
        <p:txBody>
          <a:bodyPr wrap="square" rtlCol="0">
            <a:spAutoFit/>
          </a:bodyPr>
          <a:lstStyle/>
          <a:p>
            <a:r>
              <a:rPr lang="en-US" sz="1200" dirty="0" smtClean="0"/>
              <a:t>Reference: Winkel, B. J. 2013. Browsing </a:t>
            </a:r>
            <a:r>
              <a:rPr lang="en-US" sz="1200" dirty="0"/>
              <a:t>Your Way to Better </a:t>
            </a:r>
            <a:r>
              <a:rPr lang="en-US" sz="1200" dirty="0" smtClean="0"/>
              <a:t>Teaching. </a:t>
            </a:r>
            <a:r>
              <a:rPr lang="en-US" sz="1200" i="1" dirty="0" smtClean="0"/>
              <a:t>PRIMUS</a:t>
            </a:r>
            <a:r>
              <a:rPr lang="en-US" sz="1200" i="1" dirty="0"/>
              <a:t>:  </a:t>
            </a:r>
            <a:r>
              <a:rPr lang="en-US" sz="1200" i="1" dirty="0" smtClean="0"/>
              <a:t>Problems</a:t>
            </a:r>
            <a:r>
              <a:rPr lang="en-US" sz="1200" i="1" dirty="0"/>
              <a:t>, Resources, and Issues in Mathematics Undergraduate </a:t>
            </a:r>
            <a:r>
              <a:rPr lang="en-US" sz="1200" i="1" dirty="0" smtClean="0"/>
              <a:t>Studies</a:t>
            </a:r>
            <a:r>
              <a:rPr lang="en-US" sz="1200" dirty="0" smtClean="0"/>
              <a:t>. 23(3): 274-290. Original references in this paper.</a:t>
            </a:r>
            <a:endParaRPr lang="en-US" sz="1200" dirty="0"/>
          </a:p>
        </p:txBody>
      </p:sp>
    </p:spTree>
    <p:extLst>
      <p:ext uri="{BB962C8B-B14F-4D97-AF65-F5344CB8AC3E}">
        <p14:creationId xmlns:p14="http://schemas.microsoft.com/office/powerpoint/2010/main" val="1027686145"/>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6927504"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33627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84" y="1716024"/>
            <a:ext cx="8610600" cy="80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35492" y="457200"/>
            <a:ext cx="7086600" cy="830997"/>
          </a:xfrm>
          <a:prstGeom prst="rect">
            <a:avLst/>
          </a:prstGeom>
          <a:noFill/>
        </p:spPr>
        <p:txBody>
          <a:bodyPr wrap="square" rtlCol="0">
            <a:spAutoFit/>
          </a:bodyPr>
          <a:lstStyle/>
          <a:p>
            <a:r>
              <a:rPr lang="en-US" sz="2400" dirty="0" smtClean="0"/>
              <a:t>This is the formula for C</a:t>
            </a:r>
            <a:r>
              <a:rPr lang="en-US" sz="2400" baseline="-25000" dirty="0" smtClean="0"/>
              <a:t>T</a:t>
            </a:r>
            <a:r>
              <a:rPr lang="en-US" sz="2400" dirty="0" smtClean="0"/>
              <a:t>(t), the concentration</a:t>
            </a:r>
          </a:p>
          <a:p>
            <a:r>
              <a:rPr lang="en-US" sz="2400" dirty="0" smtClean="0"/>
              <a:t> of  LSD in the Tissues as a function of time t.</a:t>
            </a:r>
            <a:endParaRPr lang="en-US" sz="2400" dirty="0"/>
          </a:p>
        </p:txBody>
      </p:sp>
      <p:sp>
        <p:nvSpPr>
          <p:cNvPr id="3" name="TextBox 2"/>
          <p:cNvSpPr txBox="1"/>
          <p:nvPr/>
        </p:nvSpPr>
        <p:spPr>
          <a:xfrm>
            <a:off x="457200" y="3276600"/>
            <a:ext cx="8543044" cy="1200329"/>
          </a:xfrm>
          <a:prstGeom prst="rect">
            <a:avLst/>
          </a:prstGeom>
          <a:noFill/>
        </p:spPr>
        <p:txBody>
          <a:bodyPr wrap="none" rtlCol="0">
            <a:spAutoFit/>
          </a:bodyPr>
          <a:lstStyle/>
          <a:p>
            <a:r>
              <a:rPr lang="en-US" dirty="0" smtClean="0"/>
              <a:t>Solving the system can be done by hand using eigenvalue approaches or with a computer</a:t>
            </a:r>
          </a:p>
          <a:p>
            <a:r>
              <a:rPr lang="en-US" dirty="0" smtClean="0"/>
              <a:t>algebra system (in our case Mathematica) offering a closed form solution.</a:t>
            </a:r>
          </a:p>
          <a:p>
            <a:endParaRPr lang="en-US" dirty="0"/>
          </a:p>
          <a:p>
            <a:r>
              <a:rPr lang="en-US" dirty="0" smtClean="0"/>
              <a:t>Take time to notice the forms machines return to us. . . .  exponential decay in Tissues.</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92" y="4745190"/>
            <a:ext cx="7340600" cy="121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207494"/>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2470</Words>
  <Application>Microsoft Office PowerPoint</Application>
  <PresentationFormat>On-screen Show (4:3)</PresentationFormat>
  <Paragraphs>288</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Winkel</dc:creator>
  <cp:lastModifiedBy>Brian</cp:lastModifiedBy>
  <cp:revision>83</cp:revision>
  <dcterms:created xsi:type="dcterms:W3CDTF">2013-07-02T18:28:33Z</dcterms:created>
  <dcterms:modified xsi:type="dcterms:W3CDTF">2015-04-16T22:25:11Z</dcterms:modified>
</cp:coreProperties>
</file>