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417" r:id="rId2"/>
    <p:sldId id="530" r:id="rId3"/>
    <p:sldId id="531" r:id="rId4"/>
    <p:sldId id="525" r:id="rId5"/>
    <p:sldId id="451" r:id="rId6"/>
    <p:sldId id="499" r:id="rId7"/>
    <p:sldId id="500" r:id="rId8"/>
    <p:sldId id="502" r:id="rId9"/>
    <p:sldId id="512" r:id="rId10"/>
    <p:sldId id="505" r:id="rId11"/>
    <p:sldId id="509" r:id="rId12"/>
    <p:sldId id="521" r:id="rId13"/>
    <p:sldId id="508" r:id="rId14"/>
    <p:sldId id="528" r:id="rId15"/>
    <p:sldId id="488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cii" initials="T" lastIdx="3" clrIdx="0">
    <p:extLst>
      <p:ext uri="{19B8F6BF-5375-455C-9EA6-DF929625EA0E}">
        <p15:presenceInfo xmlns:p15="http://schemas.microsoft.com/office/powerpoint/2012/main" userId="Traci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CF6"/>
    <a:srgbClr val="ECF1F8"/>
    <a:srgbClr val="6A346E"/>
    <a:srgbClr val="A955AF"/>
    <a:srgbClr val="E6E6E6"/>
    <a:srgbClr val="FFFFD5"/>
    <a:srgbClr val="803F85"/>
    <a:srgbClr val="52565E"/>
    <a:srgbClr val="337CB6"/>
    <a:srgbClr val="D3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60" autoAdjust="0"/>
    <p:restoredTop sz="86465" autoAdjust="0"/>
  </p:normalViewPr>
  <p:slideViewPr>
    <p:cSldViewPr snapToGrid="0">
      <p:cViewPr varScale="1">
        <p:scale>
          <a:sx n="88" d="100"/>
          <a:sy n="88" d="100"/>
        </p:scale>
        <p:origin x="87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1548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AB38CB-5282-4AD2-B79B-1C6FD8460B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E3AB45-1060-49B7-83B1-F0CAA12B69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F1AAE14-4BC4-4002-ADF1-13BD43FE951A}" type="datetimeFigureOut">
              <a:rPr lang="en-US" smtClean="0"/>
              <a:t>7/23/20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7F0BB-4E63-406B-9045-929C00BFA8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SLIDE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4CDB9-12B2-43FD-A9F0-3E3D12A5DA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0A37162-2BAF-4864-9BA0-B363C08C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9241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55880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10363" y="3996735"/>
            <a:ext cx="6294475" cy="488995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621002" y="-1666"/>
            <a:ext cx="577155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 </a:t>
            </a:r>
            <a:fld id="{56F72A8E-5C07-4F1F-8ABA-BE28B88A55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FCEF9-4F7A-45FC-BA9F-AC5B63C46DEE}"/>
              </a:ext>
            </a:extLst>
          </p:cNvPr>
          <p:cNvSpPr txBox="1"/>
          <p:nvPr/>
        </p:nvSpPr>
        <p:spPr>
          <a:xfrm>
            <a:off x="6223310" y="188411"/>
            <a:ext cx="564683" cy="297661"/>
          </a:xfrm>
          <a:prstGeom prst="rect">
            <a:avLst/>
          </a:prstGeom>
          <a:noFill/>
        </p:spPr>
        <p:txBody>
          <a:bodyPr wrap="square" lIns="96661" tIns="48331" rIns="96661" bIns="48331" rtlCol="0">
            <a:spAutoFit/>
          </a:bodyPr>
          <a:lstStyle/>
          <a:p>
            <a:r>
              <a:rPr lang="en-US" sz="1300" dirty="0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60614990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accent6">
            <a:lumMod val="75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55880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0363" y="3996735"/>
            <a:ext cx="6294475" cy="512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72A8E-5C07-4F1F-8ABA-BE28B88A55DD}" type="slidenum">
              <a:rPr lang="en-US" smtClean="0"/>
              <a:t>2</a:t>
            </a:fld>
            <a:endParaRPr lang="en-US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D1E933EB-84DC-49C5-8923-39854710D2B9}"/>
              </a:ext>
            </a:extLst>
          </p:cNvPr>
          <p:cNvSpPr/>
          <p:nvPr/>
        </p:nvSpPr>
        <p:spPr>
          <a:xfrm>
            <a:off x="2746408" y="1503346"/>
            <a:ext cx="885524" cy="227396"/>
          </a:xfrm>
          <a:prstGeom prst="borderCallout1">
            <a:avLst>
              <a:gd name="adj1" fmla="val -9028"/>
              <a:gd name="adj2" fmla="val 72826"/>
              <a:gd name="adj3" fmla="val -226390"/>
              <a:gd name="adj4" fmla="val 116739"/>
            </a:avLst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7E0D71-DCD0-4A30-B13B-95589099973D}"/>
              </a:ext>
            </a:extLst>
          </p:cNvPr>
          <p:cNvSpPr txBox="1"/>
          <p:nvPr/>
        </p:nvSpPr>
        <p:spPr>
          <a:xfrm>
            <a:off x="3875773" y="378995"/>
            <a:ext cx="1514374" cy="897825"/>
          </a:xfrm>
          <a:prstGeom prst="rect">
            <a:avLst/>
          </a:prstGeom>
          <a:solidFill>
            <a:srgbClr val="FFFFD5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96661" tIns="48331" rIns="96661" bIns="48331" rtlCol="0">
            <a:spAutoFit/>
          </a:bodyPr>
          <a:lstStyle/>
          <a:p>
            <a:r>
              <a:rPr lang="en-US" sz="1300" dirty="0"/>
              <a:t>Version 1 of the materials (posted April 4) has the time as 10-11am</a:t>
            </a:r>
          </a:p>
        </p:txBody>
      </p:sp>
    </p:spTree>
    <p:extLst>
      <p:ext uri="{BB962C8B-B14F-4D97-AF65-F5344CB8AC3E}">
        <p14:creationId xmlns:p14="http://schemas.microsoft.com/office/powerpoint/2010/main" val="3326433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 </a:t>
            </a:r>
            <a:fld id="{56F72A8E-5C07-4F1F-8ABA-BE28B88A55D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3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55880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0363" y="3996735"/>
            <a:ext cx="6294475" cy="512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72A8E-5C07-4F1F-8ABA-BE28B88A55DD}" type="slidenum">
              <a:rPr lang="en-US" smtClean="0"/>
              <a:t>4</a:t>
            </a:fld>
            <a:endParaRPr lang="en-US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D1E933EB-84DC-49C5-8923-39854710D2B9}"/>
              </a:ext>
            </a:extLst>
          </p:cNvPr>
          <p:cNvSpPr/>
          <p:nvPr/>
        </p:nvSpPr>
        <p:spPr>
          <a:xfrm>
            <a:off x="2746408" y="1503346"/>
            <a:ext cx="885524" cy="227396"/>
          </a:xfrm>
          <a:prstGeom prst="borderCallout1">
            <a:avLst>
              <a:gd name="adj1" fmla="val -9028"/>
              <a:gd name="adj2" fmla="val 72826"/>
              <a:gd name="adj3" fmla="val -226390"/>
              <a:gd name="adj4" fmla="val 116739"/>
            </a:avLst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7E0D71-DCD0-4A30-B13B-95589099973D}"/>
              </a:ext>
            </a:extLst>
          </p:cNvPr>
          <p:cNvSpPr txBox="1"/>
          <p:nvPr/>
        </p:nvSpPr>
        <p:spPr>
          <a:xfrm>
            <a:off x="3875773" y="378995"/>
            <a:ext cx="1514374" cy="897825"/>
          </a:xfrm>
          <a:prstGeom prst="rect">
            <a:avLst/>
          </a:prstGeom>
          <a:solidFill>
            <a:srgbClr val="FFFFD5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96661" tIns="48331" rIns="96661" bIns="48331" rtlCol="0">
            <a:spAutoFit/>
          </a:bodyPr>
          <a:lstStyle/>
          <a:p>
            <a:r>
              <a:rPr lang="en-US" sz="1300" dirty="0"/>
              <a:t>Version 1 of the materials (posted April 4) has the time as 10-11am</a:t>
            </a:r>
          </a:p>
        </p:txBody>
      </p:sp>
    </p:spTree>
    <p:extLst>
      <p:ext uri="{BB962C8B-B14F-4D97-AF65-F5344CB8AC3E}">
        <p14:creationId xmlns:p14="http://schemas.microsoft.com/office/powerpoint/2010/main" val="1279928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55880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0363" y="3996735"/>
            <a:ext cx="6294475" cy="512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72A8E-5C07-4F1F-8ABA-BE28B88A55DD}" type="slidenum">
              <a:rPr lang="en-US" smtClean="0"/>
              <a:t>5</a:t>
            </a:fld>
            <a:endParaRPr lang="en-US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D1E933EB-84DC-49C5-8923-39854710D2B9}"/>
              </a:ext>
            </a:extLst>
          </p:cNvPr>
          <p:cNvSpPr/>
          <p:nvPr/>
        </p:nvSpPr>
        <p:spPr>
          <a:xfrm>
            <a:off x="2746408" y="1503346"/>
            <a:ext cx="885524" cy="227396"/>
          </a:xfrm>
          <a:prstGeom prst="borderCallout1">
            <a:avLst>
              <a:gd name="adj1" fmla="val -9028"/>
              <a:gd name="adj2" fmla="val 72826"/>
              <a:gd name="adj3" fmla="val -226390"/>
              <a:gd name="adj4" fmla="val 116739"/>
            </a:avLst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7E0D71-DCD0-4A30-B13B-95589099973D}"/>
              </a:ext>
            </a:extLst>
          </p:cNvPr>
          <p:cNvSpPr txBox="1"/>
          <p:nvPr/>
        </p:nvSpPr>
        <p:spPr>
          <a:xfrm>
            <a:off x="3875773" y="378995"/>
            <a:ext cx="1514374" cy="897825"/>
          </a:xfrm>
          <a:prstGeom prst="rect">
            <a:avLst/>
          </a:prstGeom>
          <a:solidFill>
            <a:srgbClr val="FFFFD5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96661" tIns="48331" rIns="96661" bIns="48331" rtlCol="0">
            <a:spAutoFit/>
          </a:bodyPr>
          <a:lstStyle/>
          <a:p>
            <a:r>
              <a:rPr lang="en-US" sz="1300" dirty="0"/>
              <a:t>Version 1 of the materials (posted April 4) has the time as 10-11am</a:t>
            </a:r>
          </a:p>
        </p:txBody>
      </p:sp>
    </p:spTree>
    <p:extLst>
      <p:ext uri="{BB962C8B-B14F-4D97-AF65-F5344CB8AC3E}">
        <p14:creationId xmlns:p14="http://schemas.microsoft.com/office/powerpoint/2010/main" val="4280355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55880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0363" y="3996735"/>
            <a:ext cx="6294475" cy="512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72A8E-5C07-4F1F-8ABA-BE28B88A55DD}" type="slidenum">
              <a:rPr lang="en-US" smtClean="0"/>
              <a:t>6</a:t>
            </a:fld>
            <a:endParaRPr lang="en-US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D1E933EB-84DC-49C5-8923-39854710D2B9}"/>
              </a:ext>
            </a:extLst>
          </p:cNvPr>
          <p:cNvSpPr/>
          <p:nvPr/>
        </p:nvSpPr>
        <p:spPr>
          <a:xfrm>
            <a:off x="2746408" y="1503346"/>
            <a:ext cx="885524" cy="227396"/>
          </a:xfrm>
          <a:prstGeom prst="borderCallout1">
            <a:avLst>
              <a:gd name="adj1" fmla="val -9028"/>
              <a:gd name="adj2" fmla="val 72826"/>
              <a:gd name="adj3" fmla="val -226390"/>
              <a:gd name="adj4" fmla="val 116739"/>
            </a:avLst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7E0D71-DCD0-4A30-B13B-95589099973D}"/>
              </a:ext>
            </a:extLst>
          </p:cNvPr>
          <p:cNvSpPr txBox="1"/>
          <p:nvPr/>
        </p:nvSpPr>
        <p:spPr>
          <a:xfrm>
            <a:off x="3875773" y="378995"/>
            <a:ext cx="1514374" cy="897825"/>
          </a:xfrm>
          <a:prstGeom prst="rect">
            <a:avLst/>
          </a:prstGeom>
          <a:solidFill>
            <a:srgbClr val="FFFFD5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96661" tIns="48331" rIns="96661" bIns="48331" rtlCol="0">
            <a:spAutoFit/>
          </a:bodyPr>
          <a:lstStyle/>
          <a:p>
            <a:r>
              <a:rPr lang="en-US" sz="1300" dirty="0"/>
              <a:t>Version 1 of the materials (posted April 4) has the time as 10-11am</a:t>
            </a:r>
          </a:p>
        </p:txBody>
      </p:sp>
    </p:spTree>
    <p:extLst>
      <p:ext uri="{BB962C8B-B14F-4D97-AF65-F5344CB8AC3E}">
        <p14:creationId xmlns:p14="http://schemas.microsoft.com/office/powerpoint/2010/main" val="2813556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55880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0363" y="3996735"/>
            <a:ext cx="6294475" cy="512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72A8E-5C07-4F1F-8ABA-BE28B88A55DD}" type="slidenum">
              <a:rPr lang="en-US" smtClean="0"/>
              <a:t>7</a:t>
            </a:fld>
            <a:endParaRPr lang="en-US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D1E933EB-84DC-49C5-8923-39854710D2B9}"/>
              </a:ext>
            </a:extLst>
          </p:cNvPr>
          <p:cNvSpPr/>
          <p:nvPr/>
        </p:nvSpPr>
        <p:spPr>
          <a:xfrm>
            <a:off x="2746408" y="1503346"/>
            <a:ext cx="885524" cy="227396"/>
          </a:xfrm>
          <a:prstGeom prst="borderCallout1">
            <a:avLst>
              <a:gd name="adj1" fmla="val -9028"/>
              <a:gd name="adj2" fmla="val 72826"/>
              <a:gd name="adj3" fmla="val -226390"/>
              <a:gd name="adj4" fmla="val 116739"/>
            </a:avLst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7E0D71-DCD0-4A30-B13B-95589099973D}"/>
              </a:ext>
            </a:extLst>
          </p:cNvPr>
          <p:cNvSpPr txBox="1"/>
          <p:nvPr/>
        </p:nvSpPr>
        <p:spPr>
          <a:xfrm>
            <a:off x="3875773" y="378995"/>
            <a:ext cx="1514374" cy="897825"/>
          </a:xfrm>
          <a:prstGeom prst="rect">
            <a:avLst/>
          </a:prstGeom>
          <a:solidFill>
            <a:srgbClr val="FFFFD5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96661" tIns="48331" rIns="96661" bIns="48331" rtlCol="0">
            <a:spAutoFit/>
          </a:bodyPr>
          <a:lstStyle/>
          <a:p>
            <a:r>
              <a:rPr lang="en-US" sz="1300" dirty="0"/>
              <a:t>Version 1 of the materials (posted April 4) has the time as 10-11am</a:t>
            </a:r>
          </a:p>
        </p:txBody>
      </p:sp>
    </p:spTree>
    <p:extLst>
      <p:ext uri="{BB962C8B-B14F-4D97-AF65-F5344CB8AC3E}">
        <p14:creationId xmlns:p14="http://schemas.microsoft.com/office/powerpoint/2010/main" val="3638091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55880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0363" y="3996735"/>
            <a:ext cx="6294475" cy="512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72A8E-5C07-4F1F-8ABA-BE28B88A55DD}" type="slidenum">
              <a:rPr lang="en-US" smtClean="0"/>
              <a:t>8</a:t>
            </a:fld>
            <a:endParaRPr lang="en-US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D1E933EB-84DC-49C5-8923-39854710D2B9}"/>
              </a:ext>
            </a:extLst>
          </p:cNvPr>
          <p:cNvSpPr/>
          <p:nvPr/>
        </p:nvSpPr>
        <p:spPr>
          <a:xfrm>
            <a:off x="2746408" y="1503346"/>
            <a:ext cx="885524" cy="227396"/>
          </a:xfrm>
          <a:prstGeom prst="borderCallout1">
            <a:avLst>
              <a:gd name="adj1" fmla="val -9028"/>
              <a:gd name="adj2" fmla="val 72826"/>
              <a:gd name="adj3" fmla="val -226390"/>
              <a:gd name="adj4" fmla="val 116739"/>
            </a:avLst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7E0D71-DCD0-4A30-B13B-95589099973D}"/>
              </a:ext>
            </a:extLst>
          </p:cNvPr>
          <p:cNvSpPr txBox="1"/>
          <p:nvPr/>
        </p:nvSpPr>
        <p:spPr>
          <a:xfrm>
            <a:off x="3875773" y="378995"/>
            <a:ext cx="1514374" cy="897825"/>
          </a:xfrm>
          <a:prstGeom prst="rect">
            <a:avLst/>
          </a:prstGeom>
          <a:solidFill>
            <a:srgbClr val="FFFFD5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96661" tIns="48331" rIns="96661" bIns="48331" rtlCol="0">
            <a:spAutoFit/>
          </a:bodyPr>
          <a:lstStyle/>
          <a:p>
            <a:r>
              <a:rPr lang="en-US" sz="1300" dirty="0"/>
              <a:t>Version 1 of the materials (posted April 4) has the time as 10-11am</a:t>
            </a:r>
          </a:p>
        </p:txBody>
      </p:sp>
    </p:spTree>
    <p:extLst>
      <p:ext uri="{BB962C8B-B14F-4D97-AF65-F5344CB8AC3E}">
        <p14:creationId xmlns:p14="http://schemas.microsoft.com/office/powerpoint/2010/main" val="997340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55880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0363" y="3996735"/>
            <a:ext cx="6294475" cy="512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72A8E-5C07-4F1F-8ABA-BE28B88A55DD}" type="slidenum">
              <a:rPr lang="en-US" smtClean="0"/>
              <a:t>9</a:t>
            </a:fld>
            <a:endParaRPr lang="en-US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D1E933EB-84DC-49C5-8923-39854710D2B9}"/>
              </a:ext>
            </a:extLst>
          </p:cNvPr>
          <p:cNvSpPr/>
          <p:nvPr/>
        </p:nvSpPr>
        <p:spPr>
          <a:xfrm>
            <a:off x="2746408" y="1503346"/>
            <a:ext cx="885524" cy="227396"/>
          </a:xfrm>
          <a:prstGeom prst="borderCallout1">
            <a:avLst>
              <a:gd name="adj1" fmla="val -9028"/>
              <a:gd name="adj2" fmla="val 72826"/>
              <a:gd name="adj3" fmla="val -226390"/>
              <a:gd name="adj4" fmla="val 116739"/>
            </a:avLst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7E0D71-DCD0-4A30-B13B-95589099973D}"/>
              </a:ext>
            </a:extLst>
          </p:cNvPr>
          <p:cNvSpPr txBox="1"/>
          <p:nvPr/>
        </p:nvSpPr>
        <p:spPr>
          <a:xfrm>
            <a:off x="3875773" y="378995"/>
            <a:ext cx="1514374" cy="897825"/>
          </a:xfrm>
          <a:prstGeom prst="rect">
            <a:avLst/>
          </a:prstGeom>
          <a:solidFill>
            <a:srgbClr val="FFFFD5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96661" tIns="48331" rIns="96661" bIns="48331" rtlCol="0">
            <a:spAutoFit/>
          </a:bodyPr>
          <a:lstStyle/>
          <a:p>
            <a:r>
              <a:rPr lang="en-US" sz="1300" dirty="0"/>
              <a:t>Version 1 of the materials (posted April 4) has the time as 10-11am</a:t>
            </a:r>
          </a:p>
        </p:txBody>
      </p:sp>
    </p:spTree>
    <p:extLst>
      <p:ext uri="{BB962C8B-B14F-4D97-AF65-F5344CB8AC3E}">
        <p14:creationId xmlns:p14="http://schemas.microsoft.com/office/powerpoint/2010/main" val="1404883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 </a:t>
            </a:r>
            <a:fld id="{56F72A8E-5C07-4F1F-8ABA-BE28B88A55D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851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55880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0363" y="3996735"/>
            <a:ext cx="6294475" cy="512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72A8E-5C07-4F1F-8ABA-BE28B88A55DD}" type="slidenum">
              <a:rPr lang="en-US" smtClean="0"/>
              <a:t>14</a:t>
            </a:fld>
            <a:endParaRPr lang="en-US"/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D1E933EB-84DC-49C5-8923-39854710D2B9}"/>
              </a:ext>
            </a:extLst>
          </p:cNvPr>
          <p:cNvSpPr/>
          <p:nvPr/>
        </p:nvSpPr>
        <p:spPr>
          <a:xfrm>
            <a:off x="2746408" y="1503346"/>
            <a:ext cx="885524" cy="227396"/>
          </a:xfrm>
          <a:prstGeom prst="borderCallout1">
            <a:avLst>
              <a:gd name="adj1" fmla="val -9028"/>
              <a:gd name="adj2" fmla="val 72826"/>
              <a:gd name="adj3" fmla="val -226390"/>
              <a:gd name="adj4" fmla="val 116739"/>
            </a:avLst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7E0D71-DCD0-4A30-B13B-95589099973D}"/>
              </a:ext>
            </a:extLst>
          </p:cNvPr>
          <p:cNvSpPr txBox="1"/>
          <p:nvPr/>
        </p:nvSpPr>
        <p:spPr>
          <a:xfrm>
            <a:off x="3875773" y="378995"/>
            <a:ext cx="1514374" cy="897825"/>
          </a:xfrm>
          <a:prstGeom prst="rect">
            <a:avLst/>
          </a:prstGeom>
          <a:solidFill>
            <a:srgbClr val="FFFFD5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96661" tIns="48331" rIns="96661" bIns="48331" rtlCol="0">
            <a:spAutoFit/>
          </a:bodyPr>
          <a:lstStyle/>
          <a:p>
            <a:r>
              <a:rPr lang="en-US" sz="1300" dirty="0"/>
              <a:t>Version 1 of the materials (posted April 4) has the time as 10-11am</a:t>
            </a:r>
          </a:p>
        </p:txBody>
      </p:sp>
    </p:spTree>
    <p:extLst>
      <p:ext uri="{BB962C8B-B14F-4D97-AF65-F5344CB8AC3E}">
        <p14:creationId xmlns:p14="http://schemas.microsoft.com/office/powerpoint/2010/main" val="423825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reporting.research.gov/rppr-web/rppr?execution=e1s1&amp;_eventId=awardDetail&amp;awardId=1940532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reporting.research.gov/rppr-web/rppr?execution=e1s1&amp;_eventId=awardDetail&amp;awardId=1940532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reporting.research.gov/rppr-web/rppr?execution=e1s1&amp;_eventId=awardDetail&amp;awardId=1940532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s://reporting.research.gov/rppr-web/rppr?execution=e1s1&amp;_eventId=awardDetail&amp;awardId=1940532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s://reporting.research.gov/rppr-web/rppr?execution=e1s1&amp;_eventId=awardDetail&amp;awardId=1940532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reporting.research.gov/rppr-web/rppr?execution=e1s1&amp;_eventId=awardDetail&amp;awardId=1940532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6A3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Presentation</a:t>
            </a:r>
            <a:r>
              <a:rPr lang="en-US" baseline="0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 </a:t>
            </a: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Produced</a:t>
            </a:r>
            <a:r>
              <a:rPr lang="en-US" baseline="0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 with Support from NSF </a:t>
            </a: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Award # 1940532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58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6A3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4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6A3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Presentation</a:t>
            </a:r>
            <a:r>
              <a:rPr lang="en-US" baseline="0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 </a:t>
            </a: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Produced</a:t>
            </a:r>
            <a:r>
              <a:rPr lang="en-US" baseline="0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 with Support from NSF </a:t>
            </a: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Award # 1940532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800" y="1238176"/>
            <a:ext cx="8013700" cy="3208055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634595"/>
            <a:ext cx="7543800" cy="167432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546600"/>
            <a:ext cx="7406640" cy="0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EAFD3344-77D3-0340-8F9A-B9B728D5C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0087" y="247469"/>
            <a:ext cx="1071514" cy="90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28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286604"/>
            <a:ext cx="7543801" cy="1450757"/>
          </a:xfr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32181" y="6386779"/>
            <a:ext cx="672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Presentation</a:t>
            </a:r>
            <a:r>
              <a:rPr lang="en-US" baseline="0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 </a:t>
            </a: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Produced</a:t>
            </a:r>
            <a:r>
              <a:rPr lang="en-US" baseline="0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 with Support from NSF </a:t>
            </a: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Award # 1940532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246951" y="6377069"/>
            <a:ext cx="6784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Presentation Produced</a:t>
            </a:r>
            <a:r>
              <a:rPr lang="en-US" baseline="0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 with Support from NSF </a:t>
            </a: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Award # 1940532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1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91439" y="6402826"/>
            <a:ext cx="68502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Presentation </a:t>
            </a:r>
            <a:r>
              <a:rPr lang="en-US" dirty="0" err="1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Poduced</a:t>
            </a:r>
            <a:r>
              <a:rPr lang="en-US" baseline="0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 with Support from NSF </a:t>
            </a: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Award # 1940532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7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199622" y="6415706"/>
            <a:ext cx="67678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Presentation Produced</a:t>
            </a:r>
            <a:r>
              <a:rPr lang="en-US" baseline="0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 with Support from NSF </a:t>
            </a:r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2"/>
              </a:rPr>
              <a:t>Award # 1940532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3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124B07-3B7C-4F08-B1F3-B1F06E1D8B88}"/>
              </a:ext>
            </a:extLst>
          </p:cNvPr>
          <p:cNvSpPr/>
          <p:nvPr userDrawn="1"/>
        </p:nvSpPr>
        <p:spPr>
          <a:xfrm>
            <a:off x="0" y="6332134"/>
            <a:ext cx="9144001" cy="533883"/>
          </a:xfrm>
          <a:prstGeom prst="rect">
            <a:avLst/>
          </a:prstGeom>
          <a:solidFill>
            <a:srgbClr val="6A3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5DFBEF-D17E-4FD1-A3D3-46126D3796CA}"/>
              </a:ext>
            </a:extLst>
          </p:cNvPr>
          <p:cNvSpPr/>
          <p:nvPr userDrawn="1"/>
        </p:nvSpPr>
        <p:spPr>
          <a:xfrm>
            <a:off x="12" y="6302232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230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6A3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DC2C650-7C00-438B-8DE5-86AE7E8F27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77089" y="5603707"/>
            <a:ext cx="1305927" cy="102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6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6A3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id="{79E81A23-64D3-4F6C-B92B-20C1A2F991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52490"/>
            <a:ext cx="5896459" cy="496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95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32134"/>
            <a:ext cx="9144001" cy="533883"/>
          </a:xfrm>
          <a:prstGeom prst="rect">
            <a:avLst/>
          </a:prstGeom>
          <a:solidFill>
            <a:srgbClr val="6A3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V="1">
            <a:off x="5229726" y="387419"/>
            <a:ext cx="3914275" cy="45719"/>
          </a:xfrm>
          <a:prstGeom prst="rect">
            <a:avLst/>
          </a:prstGeom>
          <a:solidFill>
            <a:srgbClr val="6A3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59" y="286604"/>
            <a:ext cx="754380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44F6E699-E3D2-4445-B6C8-9A87A2620D61}"/>
              </a:ext>
            </a:extLst>
          </p:cNvPr>
          <p:cNvSpPr/>
          <p:nvPr userDrawn="1"/>
        </p:nvSpPr>
        <p:spPr>
          <a:xfrm>
            <a:off x="12" y="6302232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4DA3E337-9F5A-42E8-AAC9-522CA8A42C2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651344" y="136219"/>
            <a:ext cx="1144046" cy="96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08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76" r:id="rId4"/>
    <p:sldLayoutId id="2147483677" r:id="rId5"/>
    <p:sldLayoutId id="2147483678" r:id="rId6"/>
    <p:sldLayoutId id="2147483684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2">
              <a:lumMod val="75000"/>
            </a:schemeClr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A955AF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A955AF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A955AF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A955AF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eporting.research.gov/rppr-web/rppr?execution=e1s1&amp;_eventId=awardDetail&amp;awardId=1940532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27E32E7-81DA-4D96-99F7-88624BF71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968" y="4727995"/>
            <a:ext cx="7806898" cy="1750329"/>
          </a:xfrm>
        </p:spPr>
        <p:txBody>
          <a:bodyPr>
            <a:normAutofit/>
          </a:bodyPr>
          <a:lstStyle/>
          <a:p>
            <a:pPr defTabSz="9144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91440" algn="l"/>
              </a:tabLst>
            </a:pPr>
            <a:endParaRPr lang="en-US" i="1" dirty="0"/>
          </a:p>
          <a:p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89D773-877D-4523-94D4-4634992FE14B}"/>
              </a:ext>
            </a:extLst>
          </p:cNvPr>
          <p:cNvSpPr/>
          <p:nvPr/>
        </p:nvSpPr>
        <p:spPr>
          <a:xfrm>
            <a:off x="4132326" y="621030"/>
            <a:ext cx="4572000" cy="4297680"/>
          </a:xfrm>
          <a:prstGeom prst="ellipse">
            <a:avLst/>
          </a:prstGeom>
          <a:noFill/>
          <a:ln w="19050">
            <a:solidFill>
              <a:srgbClr val="7E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2D4EA3E-B0EB-4833-805D-FF470895E975}"/>
              </a:ext>
            </a:extLst>
          </p:cNvPr>
          <p:cNvSpPr txBox="1">
            <a:spLocks/>
          </p:cNvSpPr>
          <p:nvPr/>
        </p:nvSpPr>
        <p:spPr>
          <a:xfrm>
            <a:off x="4437970" y="1778084"/>
            <a:ext cx="3960711" cy="2780593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i="1" cap="small" spc="-100" dirty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Activity:  Second order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i="1" cap="small" spc="-100" dirty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Linear ODEs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i="1" spc="-100" dirty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  <a:p>
            <a:pPr algn="ctr"/>
            <a:r>
              <a:rPr lang="en-US" sz="3200" b="1" i="1" cap="small" spc="-100" dirty="0">
                <a:solidFill>
                  <a:schemeClr val="accent1">
                    <a:lumMod val="50000"/>
                  </a:schemeClr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Constant Coefficients</a:t>
            </a:r>
            <a:endParaRPr lang="en-US" sz="3200" spc="-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2A30A6-DD02-40C6-AB57-C24DA7575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800" y="5852137"/>
            <a:ext cx="2818066" cy="769665"/>
          </a:xfrm>
          <a:prstGeom prst="rect">
            <a:avLst/>
          </a:prstGeom>
        </p:spPr>
      </p:pic>
      <p:pic>
        <p:nvPicPr>
          <p:cNvPr id="12" name="Picture 2" descr="D:\SIMIODE\Images\NS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45" y="4822092"/>
            <a:ext cx="1151981" cy="115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40726" y="5604741"/>
            <a:ext cx="1988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17D96"/>
                </a:solidFill>
                <a:latin typeface="arial" panose="020B0604020202020204" pitchFamily="34" charset="0"/>
                <a:hlinkClick r:id="rId4"/>
              </a:rPr>
              <a:t>Award # 1940532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6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52972-4933-ED4A-8E64-47E88911B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Real-valued solutions to 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D6E389-0B53-E246-8497-9A96A045BC15}"/>
              </a:ext>
            </a:extLst>
          </p:cNvPr>
          <p:cNvSpPr/>
          <p:nvPr/>
        </p:nvSpPr>
        <p:spPr>
          <a:xfrm>
            <a:off x="822959" y="4149408"/>
            <a:ext cx="75322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Think:  Match each situation above with the appropriate description of solutions: </a:t>
            </a:r>
          </a:p>
          <a:p>
            <a:pPr marL="342900" indent="-342900">
              <a:buAutoNum type="alphaLcParenR"/>
            </a:pP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exponential decay/growth only</a:t>
            </a:r>
          </a:p>
          <a:p>
            <a:pPr marL="342900" indent="-342900">
              <a:buAutoNum type="alphaLcParenR"/>
            </a:pP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oscillatory</a:t>
            </a:r>
          </a:p>
          <a:p>
            <a:pPr marL="342900" indent="-342900">
              <a:buFontTx/>
              <a:buAutoNum type="alphaLcParenR"/>
            </a:pP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merican Typewriter" panose="02090604020004020304" pitchFamily="18" charset="77"/>
              </a:rPr>
              <a:t>exponential times a linear function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F81D856-CDEE-4749-B283-3AC092BF1D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" y="1814728"/>
            <a:ext cx="7672651" cy="2260952"/>
          </a:xfrm>
        </p:spPr>
      </p:pic>
    </p:spTree>
    <p:extLst>
      <p:ext uri="{BB962C8B-B14F-4D97-AF65-F5344CB8AC3E}">
        <p14:creationId xmlns:p14="http://schemas.microsoft.com/office/powerpoint/2010/main" val="719129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99677"/>
          </a:xfrm>
        </p:spPr>
        <p:txBody>
          <a:bodyPr/>
          <a:lstStyle/>
          <a:p>
            <a:r>
              <a:rPr lang="en-US" dirty="0"/>
              <a:t>Q: Distinct Real Roots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414" y="1846052"/>
            <a:ext cx="4443985" cy="479671"/>
          </a:xfrm>
        </p:spPr>
        <p:txBody>
          <a:bodyPr>
            <a:normAutofit/>
          </a:bodyPr>
          <a:lstStyle/>
          <a:p>
            <a:r>
              <a:rPr lang="en-US" dirty="0"/>
              <a:t>questions about graphs 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0404" y="1846052"/>
            <a:ext cx="3676396" cy="397276"/>
          </a:xfrm>
        </p:spPr>
        <p:txBody>
          <a:bodyPr>
            <a:normAutofit/>
          </a:bodyPr>
          <a:lstStyle/>
          <a:p>
            <a:r>
              <a:rPr lang="en-US" dirty="0"/>
              <a:t>some   POSSIBLE   SOLUTIONS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AA2476-BCE3-D14D-91B4-730BF6C91A95}"/>
              </a:ext>
            </a:extLst>
          </p:cNvPr>
          <p:cNvSpPr/>
          <p:nvPr/>
        </p:nvSpPr>
        <p:spPr>
          <a:xfrm>
            <a:off x="5524500" y="2325723"/>
            <a:ext cx="3390900" cy="396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DB7F04-B777-7A47-8D2A-1A7C87484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414" y="2243329"/>
            <a:ext cx="4901185" cy="4044794"/>
          </a:xfrm>
        </p:spPr>
        <p:txBody>
          <a:bodyPr>
            <a:normAutofit/>
          </a:bodyPr>
          <a:lstStyle/>
          <a:p>
            <a:r>
              <a:rPr lang="en-US" sz="2400" i="1" dirty="0"/>
              <a:t>1. which graph shows a solution with a positive root?</a:t>
            </a:r>
          </a:p>
          <a:p>
            <a:r>
              <a:rPr lang="en-US" sz="2400" i="1" dirty="0"/>
              <a:t>2. does either graph show oscillations?</a:t>
            </a:r>
          </a:p>
          <a:p>
            <a:r>
              <a:rPr lang="en-US" sz="2400" i="1" dirty="0"/>
              <a:t>3. what is the limiting behavior of 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03B038-89C4-9241-90A1-1CAEFD5ED47E}"/>
              </a:ext>
            </a:extLst>
          </p:cNvPr>
          <p:cNvSpPr txBox="1"/>
          <p:nvPr/>
        </p:nvSpPr>
        <p:spPr>
          <a:xfrm>
            <a:off x="5674840" y="2671449"/>
            <a:ext cx="445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02007D-232D-7D4F-8ACC-D760E36FA62E}"/>
              </a:ext>
            </a:extLst>
          </p:cNvPr>
          <p:cNvSpPr txBox="1"/>
          <p:nvPr/>
        </p:nvSpPr>
        <p:spPr>
          <a:xfrm>
            <a:off x="5712457" y="450208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7A54E5-7144-9049-94F4-A9FCE41A7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535" y="2582332"/>
            <a:ext cx="2413073" cy="1494765"/>
          </a:xfrm>
          <a:prstGeom prst="rect">
            <a:avLst/>
          </a:prstGeom>
          <a:ln w="6350">
            <a:solidFill>
              <a:srgbClr val="000000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A7DD90-917E-8E48-8FE4-1C734806D3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318" y="4502088"/>
            <a:ext cx="2420181" cy="1499168"/>
          </a:xfrm>
          <a:prstGeom prst="rect">
            <a:avLst/>
          </a:prstGeom>
          <a:ln w="6350"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742123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99677"/>
          </a:xfrm>
        </p:spPr>
        <p:txBody>
          <a:bodyPr/>
          <a:lstStyle/>
          <a:p>
            <a:r>
              <a:rPr lang="en-US" dirty="0"/>
              <a:t>Q: Complex Roots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8802" y="1875982"/>
            <a:ext cx="3606234" cy="397276"/>
          </a:xfrm>
        </p:spPr>
        <p:txBody>
          <a:bodyPr>
            <a:normAutofit/>
          </a:bodyPr>
          <a:lstStyle/>
          <a:p>
            <a:r>
              <a:rPr lang="en-US" dirty="0"/>
              <a:t>some   POSSIBLE   SOLUTIONS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AA2476-BCE3-D14D-91B4-730BF6C91A95}"/>
              </a:ext>
            </a:extLst>
          </p:cNvPr>
          <p:cNvSpPr/>
          <p:nvPr/>
        </p:nvSpPr>
        <p:spPr>
          <a:xfrm>
            <a:off x="5829300" y="2325723"/>
            <a:ext cx="3145521" cy="396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14" name="Content Placeholder 10">
            <a:extLst>
              <a:ext uri="{FF2B5EF4-FFF2-40B4-BE49-F238E27FC236}">
                <a16:creationId xmlns:a16="http://schemas.microsoft.com/office/drawing/2014/main" id="{D31DE730-4CE4-7F49-84CD-4D36AAB783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649" y="2479649"/>
            <a:ext cx="1778702" cy="1102795"/>
          </a:xfrm>
          <a:prstGeom prst="rect">
            <a:avLst/>
          </a:prstGeom>
          <a:ln w="6350">
            <a:solidFill>
              <a:srgbClr val="000000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B83A8D2-1553-304B-A5F7-68A8ABDED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649" y="5130487"/>
            <a:ext cx="1771379" cy="929654"/>
          </a:xfrm>
          <a:prstGeom prst="rect">
            <a:avLst/>
          </a:prstGeom>
          <a:ln w="6350" cap="flat">
            <a:solidFill>
              <a:srgbClr val="000000"/>
            </a:solidFill>
            <a:round/>
          </a:ln>
          <a:effectLst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648D3F-B548-B541-9C15-7A998BCE95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649" y="3805885"/>
            <a:ext cx="1778702" cy="1101808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03B038-89C4-9241-90A1-1CAEFD5ED47E}"/>
              </a:ext>
            </a:extLst>
          </p:cNvPr>
          <p:cNvSpPr txBox="1"/>
          <p:nvPr/>
        </p:nvSpPr>
        <p:spPr>
          <a:xfrm>
            <a:off x="6056064" y="2430653"/>
            <a:ext cx="494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288" indent="-14288">
              <a:buAutoNum type="alphaLcParenR"/>
            </a:pP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899C60-681E-A24B-96B9-ACBF73AAC2C4}"/>
              </a:ext>
            </a:extLst>
          </p:cNvPr>
          <p:cNvSpPr txBox="1"/>
          <p:nvPr/>
        </p:nvSpPr>
        <p:spPr>
          <a:xfrm>
            <a:off x="6056063" y="3949404"/>
            <a:ext cx="494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02007D-232D-7D4F-8ACC-D760E36FA62E}"/>
              </a:ext>
            </a:extLst>
          </p:cNvPr>
          <p:cNvSpPr txBox="1"/>
          <p:nvPr/>
        </p:nvSpPr>
        <p:spPr>
          <a:xfrm>
            <a:off x="6059053" y="5236030"/>
            <a:ext cx="491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A9E2DB-9721-D54E-9435-01B4D6C77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900" y="1846052"/>
            <a:ext cx="4183380" cy="427206"/>
          </a:xfrm>
        </p:spPr>
        <p:txBody>
          <a:bodyPr/>
          <a:lstStyle/>
          <a:p>
            <a:r>
              <a:rPr lang="en-US" dirty="0"/>
              <a:t>questions about graphs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726CBA0B-2924-6A45-A6C2-557E4B3CB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900" y="2273259"/>
            <a:ext cx="5170796" cy="3786882"/>
          </a:xfrm>
        </p:spPr>
        <p:txBody>
          <a:bodyPr>
            <a:normAutofit fontScale="92500" lnSpcReduction="10000"/>
          </a:bodyPr>
          <a:lstStyle/>
          <a:p>
            <a:r>
              <a:rPr lang="en-US" sz="2600" i="1" dirty="0"/>
              <a:t>1. which graph shows a solution with purely imaginary roots?</a:t>
            </a:r>
          </a:p>
          <a:p>
            <a:r>
              <a:rPr lang="en-US" sz="2600" i="1" dirty="0"/>
              <a:t>2. which graph shows a solution corresponding to a root with a positive real part?</a:t>
            </a:r>
          </a:p>
          <a:p>
            <a:r>
              <a:rPr lang="en-US" sz="2600" i="1" dirty="0"/>
              <a:t>3. which graph shows oscillations that decrease in amplitude?</a:t>
            </a:r>
          </a:p>
          <a:p>
            <a:r>
              <a:rPr lang="en-US" sz="2600" i="1" dirty="0"/>
              <a:t>4. which graph shows oscillations with constant amplitude?</a:t>
            </a:r>
          </a:p>
          <a:p>
            <a:r>
              <a:rPr lang="en-US" sz="2600" i="1" dirty="0"/>
              <a:t>5.  what is the limiting behavior of each?</a:t>
            </a:r>
          </a:p>
          <a:p>
            <a:endParaRPr lang="en-US" sz="20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08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99677"/>
          </a:xfrm>
        </p:spPr>
        <p:txBody>
          <a:bodyPr/>
          <a:lstStyle/>
          <a:p>
            <a:r>
              <a:rPr lang="en-US" dirty="0"/>
              <a:t>Q: Repeated Real Root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53781" y="1834504"/>
            <a:ext cx="3577557" cy="397276"/>
          </a:xfrm>
        </p:spPr>
        <p:txBody>
          <a:bodyPr>
            <a:normAutofit fontScale="92500"/>
          </a:bodyPr>
          <a:lstStyle/>
          <a:p>
            <a:r>
              <a:rPr lang="en-US" dirty="0"/>
              <a:t>some   POSSIBLE   SOLUTIONS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AA2476-BCE3-D14D-91B4-730BF6C91A95}"/>
              </a:ext>
            </a:extLst>
          </p:cNvPr>
          <p:cNvSpPr/>
          <p:nvPr/>
        </p:nvSpPr>
        <p:spPr>
          <a:xfrm>
            <a:off x="5613400" y="2325723"/>
            <a:ext cx="3258321" cy="396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DB7F04-B777-7A47-8D2A-1A7C87484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545" y="2231781"/>
            <a:ext cx="5163479" cy="4056342"/>
          </a:xfrm>
        </p:spPr>
        <p:txBody>
          <a:bodyPr>
            <a:normAutofit/>
          </a:bodyPr>
          <a:lstStyle/>
          <a:p>
            <a:r>
              <a:rPr lang="en-US" sz="2400" dirty="0"/>
              <a:t>1. which is a solution for a </a:t>
            </a:r>
            <a:r>
              <a:rPr lang="en-US" sz="2400" i="1" dirty="0"/>
              <a:t>positive root?</a:t>
            </a:r>
          </a:p>
          <a:p>
            <a:r>
              <a:rPr lang="en-US" sz="2400" i="1" dirty="0"/>
              <a:t>2. is dashed, or solid, purely exponential? (in both graphs, dashed designates a similar type of solution)</a:t>
            </a:r>
          </a:p>
          <a:p>
            <a:r>
              <a:rPr lang="en-US" sz="2400" i="1" dirty="0"/>
              <a:t> 3. does either graph show oscillations?</a:t>
            </a:r>
          </a:p>
          <a:p>
            <a:r>
              <a:rPr lang="en-US" sz="2400" i="1" dirty="0"/>
              <a:t>4. what other solution possibilities exist that are not shown here?</a:t>
            </a:r>
          </a:p>
          <a:p>
            <a:r>
              <a:rPr lang="en-US" sz="2400" i="1" dirty="0"/>
              <a:t>5.  what is the limiting behavior of 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03B038-89C4-9241-90A1-1CAEFD5ED47E}"/>
              </a:ext>
            </a:extLst>
          </p:cNvPr>
          <p:cNvSpPr txBox="1"/>
          <p:nvPr/>
        </p:nvSpPr>
        <p:spPr>
          <a:xfrm>
            <a:off x="5740618" y="2535113"/>
            <a:ext cx="54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02007D-232D-7D4F-8ACC-D760E36FA62E}"/>
              </a:ext>
            </a:extLst>
          </p:cNvPr>
          <p:cNvSpPr txBox="1"/>
          <p:nvPr/>
        </p:nvSpPr>
        <p:spPr>
          <a:xfrm>
            <a:off x="5740617" y="428872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312DC7D-356D-9E42-AA39-52FC23874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261" y="2610970"/>
            <a:ext cx="2428817" cy="1504518"/>
          </a:xfrm>
          <a:prstGeom prst="rect">
            <a:avLst/>
          </a:prstGeom>
          <a:ln w="6350">
            <a:solidFill>
              <a:srgbClr val="000000"/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8DAD9C2-2EBA-E740-A1C0-079C097002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261" y="4323431"/>
            <a:ext cx="2436118" cy="1756749"/>
          </a:xfrm>
          <a:prstGeom prst="rect">
            <a:avLst/>
          </a:prstGeom>
          <a:ln w="6350">
            <a:solidFill>
              <a:srgbClr val="000000"/>
            </a:solidFill>
          </a:ln>
        </p:spPr>
      </p:pic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B075722-F612-9E41-B06D-BE5061A26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545" y="1846052"/>
            <a:ext cx="4282735" cy="479671"/>
          </a:xfrm>
        </p:spPr>
        <p:txBody>
          <a:bodyPr>
            <a:normAutofit fontScale="92500"/>
          </a:bodyPr>
          <a:lstStyle/>
          <a:p>
            <a:r>
              <a:rPr lang="en-US" dirty="0"/>
              <a:t>questions about graphs</a:t>
            </a:r>
          </a:p>
        </p:txBody>
      </p:sp>
    </p:spTree>
    <p:extLst>
      <p:ext uri="{BB962C8B-B14F-4D97-AF65-F5344CB8AC3E}">
        <p14:creationId xmlns:p14="http://schemas.microsoft.com/office/powerpoint/2010/main" val="285600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3C84-C990-47EC-8443-5B015B0F26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Check the Answers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08953-5520-164F-A8F1-3D9A2469A9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7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474452-16C4-5F4E-ACFF-2CFF46703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26" y="1530939"/>
            <a:ext cx="8006248" cy="45550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1A31B13-29E3-2842-82E5-76AA444C1CA6}"/>
              </a:ext>
            </a:extLst>
          </p:cNvPr>
          <p:cNvSpPr txBox="1">
            <a:spLocks/>
          </p:cNvSpPr>
          <p:nvPr/>
        </p:nvSpPr>
        <p:spPr>
          <a:xfrm>
            <a:off x="822959" y="2070585"/>
            <a:ext cx="7751415" cy="365565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A955AF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A955AF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A955AF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A955AF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You completed an overview of 2</a:t>
            </a:r>
            <a:r>
              <a:rPr lang="en-US" baseline="30000" dirty="0"/>
              <a:t>nd</a:t>
            </a:r>
            <a:r>
              <a:rPr lang="en-US" dirty="0"/>
              <a:t> order linear homogeneous ODEs with constant coefficients in general. </a:t>
            </a:r>
          </a:p>
          <a:p>
            <a:pPr marL="0" indent="0">
              <a:buNone/>
            </a:pPr>
            <a:r>
              <a:rPr lang="en-US" dirty="0"/>
              <a:t>Remember:  Knowing multiple ways to interpret a differential equation can help you solve/analyze it effectively and skillfully apply it as a model. </a:t>
            </a:r>
          </a:p>
          <a:p>
            <a:pPr marL="0" indent="0">
              <a:buNone/>
            </a:pPr>
            <a:r>
              <a:rPr lang="en-US" i="1" dirty="0"/>
              <a:t>Proceed to the answers to this activity, and then onto the  modeling activity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5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3C84-C990-47EC-8443-5B015B0F26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AC2D6A3-5811-094E-A141-3D3DB77DD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activity provides an overview of 2</a:t>
            </a:r>
            <a:r>
              <a:rPr lang="en-US" baseline="30000" dirty="0"/>
              <a:t>nd</a:t>
            </a:r>
            <a:r>
              <a:rPr lang="en-US" dirty="0"/>
              <a:t> order linear homogeneous ODEs with constant coefficients, to prepare for a</a:t>
            </a:r>
            <a:br>
              <a:rPr lang="en-US" dirty="0"/>
            </a:br>
            <a:r>
              <a:rPr lang="en-US" dirty="0"/>
              <a:t>separate modeling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95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Generic DE and Basic Solution</a:t>
                </a:r>
              </a:p>
              <a:p>
                <a:pPr marL="292608" lvl="1" indent="0">
                  <a:buNone/>
                </a:pPr>
                <a:r>
                  <a:rPr lang="en-US" dirty="0"/>
                  <a:t>DE &amp; Characterization. </a:t>
                </a:r>
              </a:p>
              <a:p>
                <a:pPr marL="292608" lvl="1" indent="0">
                  <a:buNone/>
                </a:pPr>
                <a:r>
                  <a:rPr lang="en-US" dirty="0"/>
                  <a:t>Description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/>
                  <a:t>Solution. </a:t>
                </a:r>
              </a:p>
              <a:p>
                <a:pPr marL="292608" lvl="1" indent="0">
                  <a:buNone/>
                </a:pPr>
                <a:r>
                  <a:rPr lang="en-US" dirty="0"/>
                  <a:t>Characteristic Equation. Discriminant, Roots.</a:t>
                </a:r>
              </a:p>
              <a:p>
                <a:pPr marL="0" indent="0">
                  <a:buNone/>
                </a:pPr>
                <a:r>
                  <a:rPr lang="en-US" dirty="0"/>
                  <a:t>Activity with Overview of DE Solutions</a:t>
                </a:r>
              </a:p>
              <a:p>
                <a:pPr marL="292608" lvl="1" indent="0">
                  <a:buNone/>
                </a:pPr>
                <a:r>
                  <a:rPr lang="en-US" dirty="0"/>
                  <a:t>Real-valued solutions. Questions for each case.</a:t>
                </a:r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</a:p>
              <a:p>
                <a:pPr marL="279400" indent="0">
                  <a:buNone/>
                </a:pPr>
                <a:r>
                  <a:rPr lang="en-US" sz="2400" i="1" dirty="0"/>
                  <a:t>(answers are in a separate document)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57" t="-2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79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3C84-C990-47EC-8443-5B015B0F26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 and Basic Solution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C4AC0-FBDD-8541-AA3E-87B77387B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4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3C84-C990-47EC-8443-5B015B0F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&amp; Characterization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485D9-4990-4878-B27C-0EA40D903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1540" y="1891669"/>
            <a:ext cx="7475220" cy="4295121"/>
          </a:xfrm>
        </p:spPr>
        <p:txBody>
          <a:bodyPr>
            <a:normAutofit fontScale="92500"/>
          </a:bodyPr>
          <a:lstStyle/>
          <a:p>
            <a:pPr lvl="1"/>
            <a:endParaRPr lang="en-US" sz="1000" dirty="0"/>
          </a:p>
          <a:p>
            <a:pPr marL="201168" lvl="1" indent="0" algn="ctr">
              <a:buNone/>
            </a:pPr>
            <a:r>
              <a:rPr lang="en-US" dirty="0">
                <a:latin typeface="Times" pitchFamily="2" charset="0"/>
              </a:rPr>
              <a:t>(1)  a y’’ + b y’ + c y = 0, a ≠ 0</a:t>
            </a:r>
          </a:p>
          <a:p>
            <a:pPr marL="201168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order</a:t>
            </a:r>
            <a:r>
              <a:rPr lang="en-US" dirty="0"/>
              <a:t> - highest order derivative is 2</a:t>
            </a:r>
          </a:p>
          <a:p>
            <a:pPr marL="0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en-US" sz="2400" b="1" dirty="0"/>
              <a:t>linear</a:t>
            </a:r>
            <a:r>
              <a:rPr lang="en-US" sz="2400" dirty="0"/>
              <a:t> – dependent variable and its derivatives are not inside any functions, nor are they multiplied together;  all unknown terms are raised to the 1st power, scaled, and added together</a:t>
            </a:r>
            <a:endParaRPr lang="en-US" dirty="0"/>
          </a:p>
          <a:p>
            <a:pPr marL="0" lvl="1" indent="0">
              <a:buNone/>
            </a:pPr>
            <a:r>
              <a:rPr lang="en-US" b="1" dirty="0"/>
              <a:t>homogeneous</a:t>
            </a:r>
            <a:r>
              <a:rPr lang="en-US" dirty="0"/>
              <a:t> – right hand side is zero; or all added terms in the equation are unknown</a:t>
            </a:r>
          </a:p>
          <a:p>
            <a:pPr marL="0" lvl="1" indent="0">
              <a:buNone/>
            </a:pPr>
            <a:r>
              <a:rPr lang="en-US" b="1" dirty="0"/>
              <a:t>constant coefficient</a:t>
            </a:r>
            <a:r>
              <a:rPr lang="en-US" dirty="0"/>
              <a:t> - </a:t>
            </a:r>
            <a:r>
              <a:rPr lang="en-US" dirty="0">
                <a:latin typeface="Times" pitchFamily="2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Times" pitchFamily="2" charset="0"/>
              </a:rPr>
              <a:t>b</a:t>
            </a:r>
            <a:r>
              <a:rPr lang="en-US" dirty="0"/>
              <a:t>, and </a:t>
            </a:r>
            <a:r>
              <a:rPr lang="en-US" dirty="0">
                <a:latin typeface="Times" pitchFamily="2" charset="0"/>
              </a:rPr>
              <a:t>c</a:t>
            </a:r>
            <a:r>
              <a:rPr lang="en-US" dirty="0"/>
              <a:t> are not functions of </a:t>
            </a:r>
            <a:r>
              <a:rPr lang="en-US" dirty="0">
                <a:latin typeface="Times" pitchFamily="2" charset="0"/>
              </a:rPr>
              <a:t>t</a:t>
            </a:r>
            <a:r>
              <a:rPr lang="en-US" dirty="0"/>
              <a:t>, as </a:t>
            </a:r>
            <a:r>
              <a:rPr lang="en-US" dirty="0">
                <a:latin typeface="Times" pitchFamily="2" charset="0"/>
              </a:rPr>
              <a:t>y</a:t>
            </a:r>
            <a:r>
              <a:rPr lang="en-US" dirty="0"/>
              <a:t> is. </a:t>
            </a:r>
          </a:p>
          <a:p>
            <a:r>
              <a:rPr lang="en-US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255916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DE93C84-C990-47EC-8443-5B015B0F266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Description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dirty="0"/>
                  <a:t>Solution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DE93C84-C990-47EC-8443-5B015B0F26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3697" b="-2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485D9-4990-4878-B27C-0EA40D903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1540" y="1891669"/>
            <a:ext cx="7475220" cy="4295121"/>
          </a:xfrm>
        </p:spPr>
        <p:txBody>
          <a:bodyPr>
            <a:normAutofit/>
          </a:bodyPr>
          <a:lstStyle/>
          <a:p>
            <a:pPr lvl="1"/>
            <a:endParaRPr lang="en-US" sz="1000" dirty="0"/>
          </a:p>
          <a:p>
            <a:pPr marL="201168" lvl="1" indent="0" algn="ctr">
              <a:buNone/>
            </a:pPr>
            <a:r>
              <a:rPr lang="en-US" dirty="0">
                <a:latin typeface="Times" pitchFamily="2" charset="0"/>
              </a:rPr>
              <a:t>(1) a y’’ + b y’ + c y = 0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b="1" i="1" dirty="0"/>
              <a:t>description of the equation:</a:t>
            </a:r>
            <a:r>
              <a:rPr lang="en-US" i="1" dirty="0"/>
              <a:t> the function, its rate of change (velocity), and its second order rate of change (acceleration) are proportional.</a:t>
            </a:r>
          </a:p>
          <a:p>
            <a:pPr marL="0" lvl="1" indent="0">
              <a:buNone/>
            </a:pPr>
            <a:endParaRPr lang="en-US" i="1" dirty="0"/>
          </a:p>
          <a:p>
            <a:pPr marL="0" lvl="1" indent="0">
              <a:buNone/>
            </a:pPr>
            <a:r>
              <a:rPr lang="en-US" i="1" dirty="0">
                <a:latin typeface="American Typewriter" panose="02090604020004020304" pitchFamily="18" charset="77"/>
              </a:rPr>
              <a:t>Think: There is an intuitive solution – what is it? </a:t>
            </a:r>
          </a:p>
          <a:p>
            <a:pPr marL="0" lvl="1" indent="0">
              <a:buNone/>
            </a:pPr>
            <a:r>
              <a:rPr lang="en-US" i="1" dirty="0">
                <a:latin typeface="American Typewriter" panose="02090604020004020304" pitchFamily="18" charset="77"/>
              </a:rPr>
              <a:t>In other words, for what sort of function are all of the derivatives constant multiples of each other? </a:t>
            </a:r>
            <a:endParaRPr lang="en-US" dirty="0">
              <a:latin typeface="American Typewriter" panose="02090604020004020304" pitchFamily="18" charset="77"/>
            </a:endParaRPr>
          </a:p>
          <a:p>
            <a:r>
              <a:rPr lang="en-US" dirty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290208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3C84-C990-47EC-8443-5B015B0F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 Equation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485D9-4990-4878-B27C-0EA40D903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1540" y="1891669"/>
            <a:ext cx="7475220" cy="4295121"/>
          </a:xfrm>
        </p:spPr>
        <p:txBody>
          <a:bodyPr>
            <a:normAutofit lnSpcReduction="10000"/>
          </a:bodyPr>
          <a:lstStyle/>
          <a:p>
            <a:pPr lvl="1"/>
            <a:endParaRPr lang="en-US" sz="1000" dirty="0"/>
          </a:p>
          <a:p>
            <a:pPr marL="201168" lvl="1" indent="0" algn="ctr">
              <a:buNone/>
            </a:pPr>
            <a:r>
              <a:rPr lang="en-US" dirty="0">
                <a:latin typeface="Times" pitchFamily="2" charset="0"/>
              </a:rPr>
              <a:t>(1) a y’’ + b y’ + c y = 0, a≠0</a:t>
            </a:r>
            <a:endParaRPr lang="en-US" dirty="0"/>
          </a:p>
          <a:p>
            <a:pPr marL="0" lvl="1" indent="0">
              <a:buNone/>
            </a:pPr>
            <a:r>
              <a:rPr lang="en-US" i="1" dirty="0"/>
              <a:t>We can try a solution  </a:t>
            </a:r>
            <a:r>
              <a:rPr lang="en-US" dirty="0">
                <a:latin typeface="Times" pitchFamily="2" charset="0"/>
              </a:rPr>
              <a:t>y = </a:t>
            </a:r>
            <a:r>
              <a:rPr lang="en-US" dirty="0" err="1">
                <a:latin typeface="Times" pitchFamily="2" charset="0"/>
              </a:rPr>
              <a:t>e</a:t>
            </a:r>
            <a:r>
              <a:rPr lang="en-US" baseline="30000" dirty="0" err="1">
                <a:latin typeface="Times" pitchFamily="2" charset="0"/>
              </a:rPr>
              <a:t>r</a:t>
            </a:r>
            <a:r>
              <a:rPr lang="en-US" baseline="30000" dirty="0">
                <a:latin typeface="Times" pitchFamily="2" charset="0"/>
              </a:rPr>
              <a:t> t</a:t>
            </a:r>
            <a:r>
              <a:rPr lang="en-US" i="1" dirty="0"/>
              <a:t>   </a:t>
            </a:r>
          </a:p>
          <a:p>
            <a:pPr marL="0" lvl="1" indent="0">
              <a:buNone/>
            </a:pPr>
            <a:r>
              <a:rPr lang="en-US" i="1" dirty="0"/>
              <a:t>Substitute into the DE: </a:t>
            </a:r>
          </a:p>
          <a:p>
            <a:pPr marL="0" lvl="1" indent="0" algn="ctr">
              <a:buNone/>
            </a:pPr>
            <a:r>
              <a:rPr lang="en-US" i="1" dirty="0">
                <a:latin typeface="Times" pitchFamily="2" charset="0"/>
              </a:rPr>
              <a:t>	</a:t>
            </a:r>
            <a:r>
              <a:rPr lang="en-US" dirty="0">
                <a:latin typeface="Times" pitchFamily="2" charset="0"/>
              </a:rPr>
              <a:t>a r</a:t>
            </a:r>
            <a:r>
              <a:rPr lang="en-US" baseline="30000" dirty="0">
                <a:latin typeface="Times" pitchFamily="2" charset="0"/>
              </a:rPr>
              <a:t>2</a:t>
            </a:r>
            <a:r>
              <a:rPr lang="en-US" dirty="0">
                <a:latin typeface="Times" pitchFamily="2" charset="0"/>
              </a:rPr>
              <a:t> </a:t>
            </a:r>
            <a:r>
              <a:rPr lang="en-US" dirty="0" err="1">
                <a:latin typeface="Times" pitchFamily="2" charset="0"/>
              </a:rPr>
              <a:t>e</a:t>
            </a:r>
            <a:r>
              <a:rPr lang="en-US" baseline="30000" dirty="0" err="1">
                <a:latin typeface="Times" pitchFamily="2" charset="0"/>
              </a:rPr>
              <a:t>r</a:t>
            </a:r>
            <a:r>
              <a:rPr lang="en-US" baseline="30000" dirty="0">
                <a:latin typeface="Times" pitchFamily="2" charset="0"/>
              </a:rPr>
              <a:t> t </a:t>
            </a:r>
            <a:r>
              <a:rPr lang="en-US" dirty="0">
                <a:latin typeface="Times" pitchFamily="2" charset="0"/>
              </a:rPr>
              <a:t>+ b r </a:t>
            </a:r>
            <a:r>
              <a:rPr lang="en-US" dirty="0" err="1">
                <a:latin typeface="Times" pitchFamily="2" charset="0"/>
              </a:rPr>
              <a:t>e</a:t>
            </a:r>
            <a:r>
              <a:rPr lang="en-US" baseline="30000" dirty="0" err="1">
                <a:latin typeface="Times" pitchFamily="2" charset="0"/>
              </a:rPr>
              <a:t>r</a:t>
            </a:r>
            <a:r>
              <a:rPr lang="en-US" baseline="30000" dirty="0">
                <a:latin typeface="Times" pitchFamily="2" charset="0"/>
              </a:rPr>
              <a:t> t</a:t>
            </a:r>
            <a:r>
              <a:rPr lang="en-US" dirty="0">
                <a:latin typeface="Times" pitchFamily="2" charset="0"/>
              </a:rPr>
              <a:t> + c </a:t>
            </a:r>
            <a:r>
              <a:rPr lang="en-US" dirty="0" err="1">
                <a:latin typeface="Times" pitchFamily="2" charset="0"/>
              </a:rPr>
              <a:t>e</a:t>
            </a:r>
            <a:r>
              <a:rPr lang="en-US" baseline="30000" dirty="0" err="1">
                <a:latin typeface="Times" pitchFamily="2" charset="0"/>
              </a:rPr>
              <a:t>r</a:t>
            </a:r>
            <a:r>
              <a:rPr lang="en-US" baseline="30000" dirty="0">
                <a:latin typeface="Times" pitchFamily="2" charset="0"/>
              </a:rPr>
              <a:t> t</a:t>
            </a:r>
            <a:r>
              <a:rPr lang="en-US" dirty="0">
                <a:latin typeface="Times" pitchFamily="2" charset="0"/>
              </a:rPr>
              <a:t> = 0 </a:t>
            </a:r>
          </a:p>
          <a:p>
            <a:pPr marL="0" lvl="1" indent="0">
              <a:buNone/>
            </a:pPr>
            <a:r>
              <a:rPr lang="en-US" i="1" dirty="0"/>
              <a:t>or, because </a:t>
            </a:r>
            <a:r>
              <a:rPr lang="en-US" dirty="0" err="1">
                <a:latin typeface="Times" pitchFamily="2" charset="0"/>
              </a:rPr>
              <a:t>e</a:t>
            </a:r>
            <a:r>
              <a:rPr lang="en-US" baseline="30000" dirty="0" err="1">
                <a:latin typeface="Times" pitchFamily="2" charset="0"/>
              </a:rPr>
              <a:t>r</a:t>
            </a:r>
            <a:r>
              <a:rPr lang="en-US" baseline="30000" dirty="0">
                <a:latin typeface="Times" pitchFamily="2" charset="0"/>
              </a:rPr>
              <a:t> t</a:t>
            </a:r>
            <a:r>
              <a:rPr lang="en-US" i="1" dirty="0"/>
              <a:t>  is never zero,</a:t>
            </a:r>
            <a:endParaRPr lang="en-US" i="1" dirty="0">
              <a:latin typeface="Times" pitchFamily="2" charset="0"/>
            </a:endParaRPr>
          </a:p>
          <a:p>
            <a:pPr marL="0" lvl="1" indent="0" algn="ctr">
              <a:buNone/>
            </a:pPr>
            <a:r>
              <a:rPr lang="en-US" dirty="0">
                <a:latin typeface="Times" pitchFamily="2" charset="0"/>
              </a:rPr>
              <a:t>(2) a r</a:t>
            </a:r>
            <a:r>
              <a:rPr lang="en-US" baseline="30000" dirty="0">
                <a:latin typeface="Times" pitchFamily="2" charset="0"/>
              </a:rPr>
              <a:t>2</a:t>
            </a:r>
            <a:r>
              <a:rPr lang="en-US" dirty="0">
                <a:latin typeface="Times" pitchFamily="2" charset="0"/>
              </a:rPr>
              <a:t> + b r + c = 0</a:t>
            </a:r>
          </a:p>
          <a:p>
            <a:pPr marL="0" lvl="1" indent="0">
              <a:buNone/>
            </a:pPr>
            <a:r>
              <a:rPr lang="en-US" i="1" dirty="0"/>
              <a:t>An algebraic equation related to the DE </a:t>
            </a:r>
            <a:endParaRPr lang="en-US" i="1" dirty="0">
              <a:latin typeface="Times" pitchFamily="2" charset="0"/>
            </a:endParaRPr>
          </a:p>
          <a:p>
            <a:pPr marL="0" lvl="1" indent="0">
              <a:buNone/>
            </a:pPr>
            <a:r>
              <a:rPr lang="en-US" i="1" dirty="0"/>
              <a:t>is the </a:t>
            </a:r>
            <a:r>
              <a:rPr lang="en-US" b="1" i="1" dirty="0"/>
              <a:t>characteristic equation (2)</a:t>
            </a:r>
            <a:r>
              <a:rPr lang="en-US" i="1" dirty="0"/>
              <a:t> for the DE. </a:t>
            </a:r>
          </a:p>
          <a:p>
            <a:pPr marL="0" lvl="1" indent="0">
              <a:buNone/>
            </a:pPr>
            <a:endParaRPr lang="en-US" i="1" dirty="0"/>
          </a:p>
          <a:p>
            <a:pPr marL="0" lvl="1" indent="0">
              <a:buNone/>
            </a:pPr>
            <a:r>
              <a:rPr lang="en-US" i="1" dirty="0">
                <a:latin typeface="American Typewriter" panose="02090604020004020304" pitchFamily="18" charset="77"/>
              </a:rPr>
              <a:t>Think: what  are the different cases roots for the characteristic equation, and of solutions to the DE?</a:t>
            </a:r>
            <a:endParaRPr lang="en-US" dirty="0">
              <a:latin typeface="American Typewriter" panose="02090604020004020304" pitchFamily="18" charset="77"/>
            </a:endParaRPr>
          </a:p>
          <a:p>
            <a:pPr marL="0" lvl="1" indent="0">
              <a:buNone/>
            </a:pPr>
            <a:endParaRPr lang="en-US" i="1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73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3C84-C990-47EC-8443-5B015B0F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Discriminant,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A1485D9-4990-4878-B27C-0EA40D9038DF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891540" y="1891669"/>
                <a:ext cx="7475220" cy="4295121"/>
              </a:xfrm>
            </p:spPr>
            <p:txBody>
              <a:bodyPr>
                <a:normAutofit/>
              </a:bodyPr>
              <a:lstStyle/>
              <a:p>
                <a:pPr marL="0" lvl="1" indent="0">
                  <a:buNone/>
                </a:pPr>
                <a:r>
                  <a:rPr lang="en-US" i="1" dirty="0"/>
                  <a:t>Recall that the characteristic equation</a:t>
                </a:r>
                <a:endParaRPr lang="en-US" dirty="0">
                  <a:latin typeface="Times" pitchFamily="2" charset="0"/>
                </a:endParaRPr>
              </a:p>
              <a:p>
                <a:pPr marL="0" lvl="1" indent="0" algn="ctr">
                  <a:buNone/>
                </a:pPr>
                <a:r>
                  <a:rPr lang="en-US" dirty="0">
                    <a:latin typeface="Times" pitchFamily="2" charset="0"/>
                  </a:rPr>
                  <a:t>(2) a r</a:t>
                </a:r>
                <a:r>
                  <a:rPr lang="en-US" baseline="30000" dirty="0">
                    <a:latin typeface="Times" pitchFamily="2" charset="0"/>
                  </a:rPr>
                  <a:t>2</a:t>
                </a:r>
                <a:r>
                  <a:rPr lang="en-US" dirty="0">
                    <a:latin typeface="Times" pitchFamily="2" charset="0"/>
                  </a:rPr>
                  <a:t> + b r + c = 0</a:t>
                </a:r>
              </a:p>
              <a:p>
                <a:pPr marL="0" lvl="1" indent="0">
                  <a:buNone/>
                </a:pPr>
                <a:r>
                  <a:rPr lang="en-US" i="1" dirty="0"/>
                  <a:t>has </a:t>
                </a:r>
                <a:r>
                  <a:rPr lang="en-US" b="1" i="1" dirty="0"/>
                  <a:t>discriminant</a:t>
                </a:r>
                <a:r>
                  <a:rPr lang="en-US" i="1" dirty="0"/>
                  <a:t>   </a:t>
                </a:r>
                <a:r>
                  <a:rPr lang="en-US" dirty="0">
                    <a:latin typeface="Symbol" pitchFamily="2" charset="2"/>
                  </a:rPr>
                  <a:t>D</a:t>
                </a:r>
                <a:r>
                  <a:rPr lang="en-US" dirty="0">
                    <a:latin typeface="Times" pitchFamily="2" charset="0"/>
                  </a:rPr>
                  <a:t> = b</a:t>
                </a:r>
                <a:r>
                  <a:rPr lang="en-US" baseline="30000" dirty="0">
                    <a:latin typeface="Times" pitchFamily="2" charset="0"/>
                  </a:rPr>
                  <a:t>2</a:t>
                </a:r>
                <a:r>
                  <a:rPr lang="en-US" dirty="0">
                    <a:latin typeface="Times" pitchFamily="2" charset="0"/>
                  </a:rPr>
                  <a:t> – 4 a c</a:t>
                </a:r>
                <a:endParaRPr lang="en-US" i="1" dirty="0"/>
              </a:p>
              <a:p>
                <a:pPr marL="0" lvl="1" indent="0">
                  <a:buNone/>
                </a:pPr>
                <a:r>
                  <a:rPr lang="en-US" i="1" dirty="0"/>
                  <a:t>and roots </a:t>
                </a:r>
                <a:r>
                  <a:rPr lang="en-US" dirty="0">
                    <a:latin typeface="Times" pitchFamily="2" charset="0"/>
                  </a:rPr>
                  <a:t> r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i="1" dirty="0"/>
                  <a:t>  </a:t>
                </a:r>
              </a:p>
              <a:p>
                <a:pPr marL="0" lvl="1" indent="0">
                  <a:buNone/>
                </a:pPr>
                <a:endParaRPr lang="en-US" i="1" dirty="0"/>
              </a:p>
              <a:p>
                <a:pPr marL="0" lvl="1" indent="0">
                  <a:buNone/>
                </a:pPr>
                <a:r>
                  <a:rPr lang="en-US" i="1" dirty="0"/>
                  <a:t>Thus, we have various types of DE solutions for the possible types of roots to the characteristic equation.  We state the corresponding solutions to the differential equation without derivation or proof. </a:t>
                </a:r>
                <a:endParaRPr lang="en-US" i="1" dirty="0">
                  <a:latin typeface="Times" pitchFamily="2" charset="0"/>
                </a:endParaRP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A1485D9-4990-4878-B27C-0EA40D9038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891540" y="1891669"/>
                <a:ext cx="7475220" cy="4295121"/>
              </a:xfrm>
              <a:blipFill>
                <a:blip r:embed="rId3"/>
                <a:stretch>
                  <a:fillRect l="-2373" t="-1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00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3C84-C990-47EC-8443-5B015B0F26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Activity: Overview of DE Solutions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8E7D1D4-F8E0-694A-B564-BAE49A3A94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 through the overview, ponder the questions, and record your answers</a:t>
            </a:r>
          </a:p>
        </p:txBody>
      </p:sp>
    </p:spTree>
    <p:extLst>
      <p:ext uri="{BB962C8B-B14F-4D97-AF65-F5344CB8AC3E}">
        <p14:creationId xmlns:p14="http://schemas.microsoft.com/office/powerpoint/2010/main" val="23535799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18936</TotalTime>
  <Words>884</Words>
  <Application>Microsoft Macintosh PowerPoint</Application>
  <PresentationFormat>On-screen Show (4:3)</PresentationFormat>
  <Paragraphs>118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American Typewriter</vt:lpstr>
      <vt:lpstr>Arial</vt:lpstr>
      <vt:lpstr>Calibri</vt:lpstr>
      <vt:lpstr>Cambria Math</vt:lpstr>
      <vt:lpstr>Corbel</vt:lpstr>
      <vt:lpstr>Symbol</vt:lpstr>
      <vt:lpstr>Times</vt:lpstr>
      <vt:lpstr>Times New Roman</vt:lpstr>
      <vt:lpstr>Retrospect</vt:lpstr>
      <vt:lpstr>PowerPoint Presentation</vt:lpstr>
      <vt:lpstr>Purpose</vt:lpstr>
      <vt:lpstr>Outline</vt:lpstr>
      <vt:lpstr>DE and Basic Solution</vt:lpstr>
      <vt:lpstr>DE &amp; Characterization</vt:lpstr>
      <vt:lpstr>Description ⟹Solution</vt:lpstr>
      <vt:lpstr>Characteristic Equation</vt:lpstr>
      <vt:lpstr>Discriminant, Roots</vt:lpstr>
      <vt:lpstr>Activity: Overview of DE Solutions</vt:lpstr>
      <vt:lpstr>Real-valued solutions to DE</vt:lpstr>
      <vt:lpstr>Q: Distinct Real Roots</vt:lpstr>
      <vt:lpstr>Q: Complex Roots</vt:lpstr>
      <vt:lpstr>Q: Repeated Real Root</vt:lpstr>
      <vt:lpstr>Now Check the Answers</vt:lpstr>
      <vt:lpstr>PowerPoint Presentation</vt:lpstr>
    </vt:vector>
  </TitlesOfParts>
  <Company>Colorado Mesa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Driskell, Lisa</dc:creator>
  <cp:lastModifiedBy>Therese Shelton</cp:lastModifiedBy>
  <cp:revision>666</cp:revision>
  <cp:lastPrinted>2018-04-12T07:37:15Z</cp:lastPrinted>
  <dcterms:created xsi:type="dcterms:W3CDTF">2018-03-23T22:28:20Z</dcterms:created>
  <dcterms:modified xsi:type="dcterms:W3CDTF">2020-07-23T14:27:39Z</dcterms:modified>
</cp:coreProperties>
</file>